
<file path=[Content_Types].xml><?xml version="1.0" encoding="utf-8"?>
<Types xmlns="http://schemas.openxmlformats.org/package/2006/content-types">
  <Default Extension="bin" ContentType="application/vnd.openxmlformats-officedocument.oleObject"/>
  <Default Extension="jpeg" ContentType="image/jpeg"/>
  <Default Extension="mp3" ContentType="audio/mpeg"/>
  <Default Extension="png" ContentType="image/png"/>
  <Default Extension="rels" ContentType="application/vnd.openxmlformats-package.relationships+xml"/>
  <Default Extension="wav" ContentType="audio/x-wav"/>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 id="2147483675" r:id="rId3"/>
  </p:sldMasterIdLst>
  <p:notesMasterIdLst>
    <p:notesMasterId r:id="rId152"/>
  </p:notesMasterIdLst>
  <p:sldIdLst>
    <p:sldId id="256" r:id="rId4"/>
    <p:sldId id="257" r:id="rId5"/>
    <p:sldId id="259" r:id="rId6"/>
    <p:sldId id="260" r:id="rId7"/>
    <p:sldId id="261" r:id="rId8"/>
    <p:sldId id="262" r:id="rId9"/>
    <p:sldId id="314" r:id="rId10"/>
    <p:sldId id="388" r:id="rId11"/>
    <p:sldId id="486" r:id="rId12"/>
    <p:sldId id="491" r:id="rId13"/>
    <p:sldId id="492" r:id="rId14"/>
    <p:sldId id="490" r:id="rId15"/>
    <p:sldId id="493" r:id="rId16"/>
    <p:sldId id="494" r:id="rId17"/>
    <p:sldId id="495" r:id="rId18"/>
    <p:sldId id="496" r:id="rId19"/>
    <p:sldId id="489" r:id="rId20"/>
    <p:sldId id="497" r:id="rId21"/>
    <p:sldId id="498" r:id="rId22"/>
    <p:sldId id="499" r:id="rId23"/>
    <p:sldId id="360" r:id="rId24"/>
    <p:sldId id="396" r:id="rId25"/>
    <p:sldId id="397" r:id="rId26"/>
    <p:sldId id="361" r:id="rId27"/>
    <p:sldId id="362" r:id="rId28"/>
    <p:sldId id="485" r:id="rId29"/>
    <p:sldId id="482" r:id="rId30"/>
    <p:sldId id="365" r:id="rId31"/>
    <p:sldId id="404" r:id="rId32"/>
    <p:sldId id="470" r:id="rId33"/>
    <p:sldId id="443" r:id="rId34"/>
    <p:sldId id="456" r:id="rId35"/>
    <p:sldId id="457" r:id="rId36"/>
    <p:sldId id="483" r:id="rId37"/>
    <p:sldId id="428" r:id="rId38"/>
    <p:sldId id="408" r:id="rId39"/>
    <p:sldId id="275" r:id="rId40"/>
    <p:sldId id="409" r:id="rId41"/>
    <p:sldId id="500" r:id="rId42"/>
    <p:sldId id="302" r:id="rId43"/>
    <p:sldId id="425" r:id="rId44"/>
    <p:sldId id="424" r:id="rId45"/>
    <p:sldId id="276" r:id="rId46"/>
    <p:sldId id="303" r:id="rId47"/>
    <p:sldId id="426" r:id="rId48"/>
    <p:sldId id="501" r:id="rId49"/>
    <p:sldId id="427" r:id="rId50"/>
    <p:sldId id="503" r:id="rId51"/>
    <p:sldId id="304" r:id="rId52"/>
    <p:sldId id="502" r:id="rId53"/>
    <p:sldId id="444" r:id="rId54"/>
    <p:sldId id="412" r:id="rId55"/>
    <p:sldId id="504" r:id="rId56"/>
    <p:sldId id="282" r:id="rId57"/>
    <p:sldId id="445" r:id="rId58"/>
    <p:sldId id="505" r:id="rId59"/>
    <p:sldId id="506" r:id="rId60"/>
    <p:sldId id="507" r:id="rId61"/>
    <p:sldId id="510" r:id="rId62"/>
    <p:sldId id="280" r:id="rId63"/>
    <p:sldId id="511" r:id="rId64"/>
    <p:sldId id="429" r:id="rId65"/>
    <p:sldId id="305" r:id="rId66"/>
    <p:sldId id="446" r:id="rId67"/>
    <p:sldId id="430" r:id="rId68"/>
    <p:sldId id="306" r:id="rId69"/>
    <p:sldId id="431" r:id="rId70"/>
    <p:sldId id="283" r:id="rId71"/>
    <p:sldId id="279" r:id="rId72"/>
    <p:sldId id="447" r:id="rId73"/>
    <p:sldId id="587" r:id="rId74"/>
    <p:sldId id="588" r:id="rId75"/>
    <p:sldId id="432" r:id="rId76"/>
    <p:sldId id="512" r:id="rId77"/>
    <p:sldId id="301" r:id="rId78"/>
    <p:sldId id="307" r:id="rId79"/>
    <p:sldId id="415" r:id="rId80"/>
    <p:sldId id="416" r:id="rId81"/>
    <p:sldId id="417" r:id="rId82"/>
    <p:sldId id="285" r:id="rId83"/>
    <p:sldId id="513" r:id="rId84"/>
    <p:sldId id="448" r:id="rId85"/>
    <p:sldId id="405" r:id="rId86"/>
    <p:sldId id="449" r:id="rId87"/>
    <p:sldId id="308" r:id="rId88"/>
    <p:sldId id="309" r:id="rId89"/>
    <p:sldId id="433" r:id="rId90"/>
    <p:sldId id="435" r:id="rId91"/>
    <p:sldId id="310" r:id="rId92"/>
    <p:sldId id="450" r:id="rId93"/>
    <p:sldId id="311" r:id="rId94"/>
    <p:sldId id="514" r:id="rId95"/>
    <p:sldId id="312" r:id="rId96"/>
    <p:sldId id="436" r:id="rId97"/>
    <p:sldId id="434" r:id="rId98"/>
    <p:sldId id="452" r:id="rId99"/>
    <p:sldId id="453" r:id="rId100"/>
    <p:sldId id="590" r:id="rId101"/>
    <p:sldId id="589" r:id="rId102"/>
    <p:sldId id="591" r:id="rId103"/>
    <p:sldId id="593" r:id="rId104"/>
    <p:sldId id="594" r:id="rId105"/>
    <p:sldId id="592" r:id="rId106"/>
    <p:sldId id="313" r:id="rId107"/>
    <p:sldId id="596" r:id="rId108"/>
    <p:sldId id="598" r:id="rId109"/>
    <p:sldId id="451" r:id="rId110"/>
    <p:sldId id="273" r:id="rId111"/>
    <p:sldId id="599" r:id="rId112"/>
    <p:sldId id="600" r:id="rId113"/>
    <p:sldId id="601" r:id="rId114"/>
    <p:sldId id="263" r:id="rId115"/>
    <p:sldId id="264" r:id="rId116"/>
    <p:sldId id="277" r:id="rId117"/>
    <p:sldId id="278" r:id="rId118"/>
    <p:sldId id="265" r:id="rId119"/>
    <p:sldId id="266" r:id="rId120"/>
    <p:sldId id="602" r:id="rId121"/>
    <p:sldId id="603" r:id="rId122"/>
    <p:sldId id="454" r:id="rId123"/>
    <p:sldId id="267" r:id="rId124"/>
    <p:sldId id="268" r:id="rId125"/>
    <p:sldId id="281" r:id="rId126"/>
    <p:sldId id="269" r:id="rId127"/>
    <p:sldId id="604" r:id="rId128"/>
    <p:sldId id="270" r:id="rId129"/>
    <p:sldId id="271" r:id="rId130"/>
    <p:sldId id="605" r:id="rId131"/>
    <p:sldId id="606" r:id="rId132"/>
    <p:sldId id="272" r:id="rId133"/>
    <p:sldId id="607" r:id="rId134"/>
    <p:sldId id="258" r:id="rId135"/>
    <p:sldId id="608" r:id="rId136"/>
    <p:sldId id="609" r:id="rId137"/>
    <p:sldId id="610" r:id="rId138"/>
    <p:sldId id="274" r:id="rId139"/>
    <p:sldId id="611" r:id="rId140"/>
    <p:sldId id="612" r:id="rId141"/>
    <p:sldId id="613" r:id="rId142"/>
    <p:sldId id="614" r:id="rId143"/>
    <p:sldId id="615" r:id="rId144"/>
    <p:sldId id="616" r:id="rId145"/>
    <p:sldId id="617" r:id="rId146"/>
    <p:sldId id="618" r:id="rId147"/>
    <p:sldId id="619" r:id="rId148"/>
    <p:sldId id="620" r:id="rId149"/>
    <p:sldId id="621" r:id="rId150"/>
    <p:sldId id="622" r:id="rId151"/>
  </p:sldIdLst>
  <p:sldSz cx="9144000" cy="6858000" type="screen4x3"/>
  <p:notesSz cx="6858000" cy="9144000"/>
  <p:custDataLst>
    <p:tags r:id="rId153"/>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60000"/>
    <a:srgbClr val="6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81" d="100"/>
          <a:sy n="81" d="100"/>
        </p:scale>
        <p:origin x="1498" y="67"/>
      </p:cViewPr>
      <p:guideLst>
        <p:guide orient="horz" pos="2160"/>
        <p:guide pos="288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4.xml"/><Relationship Id="rId21" Type="http://schemas.openxmlformats.org/officeDocument/2006/relationships/slide" Target="slides/slide18.xml"/><Relationship Id="rId42" Type="http://schemas.openxmlformats.org/officeDocument/2006/relationships/slide" Target="slides/slide39.xml"/><Relationship Id="rId63" Type="http://schemas.openxmlformats.org/officeDocument/2006/relationships/slide" Target="slides/slide60.xml"/><Relationship Id="rId84" Type="http://schemas.openxmlformats.org/officeDocument/2006/relationships/slide" Target="slides/slide81.xml"/><Relationship Id="rId138" Type="http://schemas.openxmlformats.org/officeDocument/2006/relationships/slide" Target="slides/slide135.xml"/><Relationship Id="rId107" Type="http://schemas.openxmlformats.org/officeDocument/2006/relationships/slide" Target="slides/slide104.xml"/><Relationship Id="rId11" Type="http://schemas.openxmlformats.org/officeDocument/2006/relationships/slide" Target="slides/slide8.xml"/><Relationship Id="rId32" Type="http://schemas.openxmlformats.org/officeDocument/2006/relationships/slide" Target="slides/slide29.xml"/><Relationship Id="rId53" Type="http://schemas.openxmlformats.org/officeDocument/2006/relationships/slide" Target="slides/slide50.xml"/><Relationship Id="rId74" Type="http://schemas.openxmlformats.org/officeDocument/2006/relationships/slide" Target="slides/slide71.xml"/><Relationship Id="rId128" Type="http://schemas.openxmlformats.org/officeDocument/2006/relationships/slide" Target="slides/slide125.xml"/><Relationship Id="rId149" Type="http://schemas.openxmlformats.org/officeDocument/2006/relationships/slide" Target="slides/slide146.xml"/><Relationship Id="rId5" Type="http://schemas.openxmlformats.org/officeDocument/2006/relationships/slide" Target="slides/slide2.xml"/><Relationship Id="rId95" Type="http://schemas.openxmlformats.org/officeDocument/2006/relationships/slide" Target="slides/slide92.xml"/><Relationship Id="rId22" Type="http://schemas.openxmlformats.org/officeDocument/2006/relationships/slide" Target="slides/slide19.xml"/><Relationship Id="rId43" Type="http://schemas.openxmlformats.org/officeDocument/2006/relationships/slide" Target="slides/slide40.xml"/><Relationship Id="rId64" Type="http://schemas.openxmlformats.org/officeDocument/2006/relationships/slide" Target="slides/slide61.xml"/><Relationship Id="rId118" Type="http://schemas.openxmlformats.org/officeDocument/2006/relationships/slide" Target="slides/slide115.xml"/><Relationship Id="rId139" Type="http://schemas.openxmlformats.org/officeDocument/2006/relationships/slide" Target="slides/slide136.xml"/><Relationship Id="rId80" Type="http://schemas.openxmlformats.org/officeDocument/2006/relationships/slide" Target="slides/slide77.xml"/><Relationship Id="rId85" Type="http://schemas.openxmlformats.org/officeDocument/2006/relationships/slide" Target="slides/slide82.xml"/><Relationship Id="rId150" Type="http://schemas.openxmlformats.org/officeDocument/2006/relationships/slide" Target="slides/slide147.xml"/><Relationship Id="rId155" Type="http://schemas.openxmlformats.org/officeDocument/2006/relationships/viewProps" Target="viewProps.xml"/><Relationship Id="rId12" Type="http://schemas.openxmlformats.org/officeDocument/2006/relationships/slide" Target="slides/slide9.xml"/><Relationship Id="rId17" Type="http://schemas.openxmlformats.org/officeDocument/2006/relationships/slide" Target="slides/slide14.xml"/><Relationship Id="rId33" Type="http://schemas.openxmlformats.org/officeDocument/2006/relationships/slide" Target="slides/slide30.xml"/><Relationship Id="rId38" Type="http://schemas.openxmlformats.org/officeDocument/2006/relationships/slide" Target="slides/slide35.xml"/><Relationship Id="rId59" Type="http://schemas.openxmlformats.org/officeDocument/2006/relationships/slide" Target="slides/slide56.xml"/><Relationship Id="rId103" Type="http://schemas.openxmlformats.org/officeDocument/2006/relationships/slide" Target="slides/slide100.xml"/><Relationship Id="rId108" Type="http://schemas.openxmlformats.org/officeDocument/2006/relationships/slide" Target="slides/slide105.xml"/><Relationship Id="rId124" Type="http://schemas.openxmlformats.org/officeDocument/2006/relationships/slide" Target="slides/slide121.xml"/><Relationship Id="rId129" Type="http://schemas.openxmlformats.org/officeDocument/2006/relationships/slide" Target="slides/slide126.xml"/><Relationship Id="rId54" Type="http://schemas.openxmlformats.org/officeDocument/2006/relationships/slide" Target="slides/slide51.xml"/><Relationship Id="rId70" Type="http://schemas.openxmlformats.org/officeDocument/2006/relationships/slide" Target="slides/slide67.xml"/><Relationship Id="rId75" Type="http://schemas.openxmlformats.org/officeDocument/2006/relationships/slide" Target="slides/slide72.xml"/><Relationship Id="rId91" Type="http://schemas.openxmlformats.org/officeDocument/2006/relationships/slide" Target="slides/slide88.xml"/><Relationship Id="rId96" Type="http://schemas.openxmlformats.org/officeDocument/2006/relationships/slide" Target="slides/slide93.xml"/><Relationship Id="rId140" Type="http://schemas.openxmlformats.org/officeDocument/2006/relationships/slide" Target="slides/slide137.xml"/><Relationship Id="rId145" Type="http://schemas.openxmlformats.org/officeDocument/2006/relationships/slide" Target="slides/slide142.xml"/><Relationship Id="rId1" Type="http://schemas.openxmlformats.org/officeDocument/2006/relationships/slideMaster" Target="slideMasters/slideMaster1.xml"/><Relationship Id="rId6" Type="http://schemas.openxmlformats.org/officeDocument/2006/relationships/slide" Target="slides/slide3.xml"/><Relationship Id="rId23" Type="http://schemas.openxmlformats.org/officeDocument/2006/relationships/slide" Target="slides/slide20.xml"/><Relationship Id="rId28" Type="http://schemas.openxmlformats.org/officeDocument/2006/relationships/slide" Target="slides/slide25.xml"/><Relationship Id="rId49" Type="http://schemas.openxmlformats.org/officeDocument/2006/relationships/slide" Target="slides/slide46.xml"/><Relationship Id="rId114" Type="http://schemas.openxmlformats.org/officeDocument/2006/relationships/slide" Target="slides/slide111.xml"/><Relationship Id="rId119" Type="http://schemas.openxmlformats.org/officeDocument/2006/relationships/slide" Target="slides/slide116.xml"/><Relationship Id="rId44" Type="http://schemas.openxmlformats.org/officeDocument/2006/relationships/slide" Target="slides/slide41.xml"/><Relationship Id="rId60" Type="http://schemas.openxmlformats.org/officeDocument/2006/relationships/slide" Target="slides/slide57.xml"/><Relationship Id="rId65" Type="http://schemas.openxmlformats.org/officeDocument/2006/relationships/slide" Target="slides/slide62.xml"/><Relationship Id="rId81" Type="http://schemas.openxmlformats.org/officeDocument/2006/relationships/slide" Target="slides/slide78.xml"/><Relationship Id="rId86" Type="http://schemas.openxmlformats.org/officeDocument/2006/relationships/slide" Target="slides/slide83.xml"/><Relationship Id="rId130" Type="http://schemas.openxmlformats.org/officeDocument/2006/relationships/slide" Target="slides/slide127.xml"/><Relationship Id="rId135" Type="http://schemas.openxmlformats.org/officeDocument/2006/relationships/slide" Target="slides/slide132.xml"/><Relationship Id="rId151" Type="http://schemas.openxmlformats.org/officeDocument/2006/relationships/slide" Target="slides/slide148.xml"/><Relationship Id="rId156" Type="http://schemas.openxmlformats.org/officeDocument/2006/relationships/theme" Target="theme/theme1.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slide" Target="slides/slide10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slide" Target="slides/slide101.xml"/><Relationship Id="rId120" Type="http://schemas.openxmlformats.org/officeDocument/2006/relationships/slide" Target="slides/slide117.xml"/><Relationship Id="rId125" Type="http://schemas.openxmlformats.org/officeDocument/2006/relationships/slide" Target="slides/slide122.xml"/><Relationship Id="rId141" Type="http://schemas.openxmlformats.org/officeDocument/2006/relationships/slide" Target="slides/slide138.xml"/><Relationship Id="rId146" Type="http://schemas.openxmlformats.org/officeDocument/2006/relationships/slide" Target="slides/slide143.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110" Type="http://schemas.openxmlformats.org/officeDocument/2006/relationships/slide" Target="slides/slide107.xml"/><Relationship Id="rId115" Type="http://schemas.openxmlformats.org/officeDocument/2006/relationships/slide" Target="slides/slide112.xml"/><Relationship Id="rId131" Type="http://schemas.openxmlformats.org/officeDocument/2006/relationships/slide" Target="slides/slide128.xml"/><Relationship Id="rId136" Type="http://schemas.openxmlformats.org/officeDocument/2006/relationships/slide" Target="slides/slide133.xml"/><Relationship Id="rId157" Type="http://schemas.openxmlformats.org/officeDocument/2006/relationships/tableStyles" Target="tableStyles.xml"/><Relationship Id="rId61" Type="http://schemas.openxmlformats.org/officeDocument/2006/relationships/slide" Target="slides/slide58.xml"/><Relationship Id="rId82" Type="http://schemas.openxmlformats.org/officeDocument/2006/relationships/slide" Target="slides/slide79.xml"/><Relationship Id="rId152" Type="http://schemas.openxmlformats.org/officeDocument/2006/relationships/notesMaster" Target="notesMasters/notesMaster1.xml"/><Relationship Id="rId19" Type="http://schemas.openxmlformats.org/officeDocument/2006/relationships/slide" Target="slides/slide16.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slide" Target="slides/slide102.xml"/><Relationship Id="rId126" Type="http://schemas.openxmlformats.org/officeDocument/2006/relationships/slide" Target="slides/slide123.xml"/><Relationship Id="rId147" Type="http://schemas.openxmlformats.org/officeDocument/2006/relationships/slide" Target="slides/slide144.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93" Type="http://schemas.openxmlformats.org/officeDocument/2006/relationships/slide" Target="slides/slide90.xml"/><Relationship Id="rId98" Type="http://schemas.openxmlformats.org/officeDocument/2006/relationships/slide" Target="slides/slide95.xml"/><Relationship Id="rId121" Type="http://schemas.openxmlformats.org/officeDocument/2006/relationships/slide" Target="slides/slide118.xml"/><Relationship Id="rId142" Type="http://schemas.openxmlformats.org/officeDocument/2006/relationships/slide" Target="slides/slide139.xml"/><Relationship Id="rId3" Type="http://schemas.openxmlformats.org/officeDocument/2006/relationships/slideMaster" Target="slideMasters/slideMaster3.xml"/><Relationship Id="rId25" Type="http://schemas.openxmlformats.org/officeDocument/2006/relationships/slide" Target="slides/slide22.xml"/><Relationship Id="rId46" Type="http://schemas.openxmlformats.org/officeDocument/2006/relationships/slide" Target="slides/slide43.xml"/><Relationship Id="rId67" Type="http://schemas.openxmlformats.org/officeDocument/2006/relationships/slide" Target="slides/slide64.xml"/><Relationship Id="rId116" Type="http://schemas.openxmlformats.org/officeDocument/2006/relationships/slide" Target="slides/slide113.xml"/><Relationship Id="rId137" Type="http://schemas.openxmlformats.org/officeDocument/2006/relationships/slide" Target="slides/slide134.xml"/><Relationship Id="rId20" Type="http://schemas.openxmlformats.org/officeDocument/2006/relationships/slide" Target="slides/slide17.xml"/><Relationship Id="rId41" Type="http://schemas.openxmlformats.org/officeDocument/2006/relationships/slide" Target="slides/slide38.xml"/><Relationship Id="rId62" Type="http://schemas.openxmlformats.org/officeDocument/2006/relationships/slide" Target="slides/slide59.xml"/><Relationship Id="rId83" Type="http://schemas.openxmlformats.org/officeDocument/2006/relationships/slide" Target="slides/slide80.xml"/><Relationship Id="rId88" Type="http://schemas.openxmlformats.org/officeDocument/2006/relationships/slide" Target="slides/slide85.xml"/><Relationship Id="rId111" Type="http://schemas.openxmlformats.org/officeDocument/2006/relationships/slide" Target="slides/slide108.xml"/><Relationship Id="rId132" Type="http://schemas.openxmlformats.org/officeDocument/2006/relationships/slide" Target="slides/slide129.xml"/><Relationship Id="rId153" Type="http://schemas.openxmlformats.org/officeDocument/2006/relationships/tags" Target="tags/tag1.xml"/><Relationship Id="rId15" Type="http://schemas.openxmlformats.org/officeDocument/2006/relationships/slide" Target="slides/slide12.xml"/><Relationship Id="rId36" Type="http://schemas.openxmlformats.org/officeDocument/2006/relationships/slide" Target="slides/slide33.xml"/><Relationship Id="rId57" Type="http://schemas.openxmlformats.org/officeDocument/2006/relationships/slide" Target="slides/slide54.xml"/><Relationship Id="rId106" Type="http://schemas.openxmlformats.org/officeDocument/2006/relationships/slide" Target="slides/slide103.xml"/><Relationship Id="rId127" Type="http://schemas.openxmlformats.org/officeDocument/2006/relationships/slide" Target="slides/slide124.xml"/><Relationship Id="rId10" Type="http://schemas.openxmlformats.org/officeDocument/2006/relationships/slide" Target="slides/slide7.xml"/><Relationship Id="rId31" Type="http://schemas.openxmlformats.org/officeDocument/2006/relationships/slide" Target="slides/slide28.xml"/><Relationship Id="rId52" Type="http://schemas.openxmlformats.org/officeDocument/2006/relationships/slide" Target="slides/slide49.xml"/><Relationship Id="rId73" Type="http://schemas.openxmlformats.org/officeDocument/2006/relationships/slide" Target="slides/slide70.xml"/><Relationship Id="rId78" Type="http://schemas.openxmlformats.org/officeDocument/2006/relationships/slide" Target="slides/slide75.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122" Type="http://schemas.openxmlformats.org/officeDocument/2006/relationships/slide" Target="slides/slide119.xml"/><Relationship Id="rId143" Type="http://schemas.openxmlformats.org/officeDocument/2006/relationships/slide" Target="slides/slide140.xml"/><Relationship Id="rId148" Type="http://schemas.openxmlformats.org/officeDocument/2006/relationships/slide" Target="slides/slide145.xml"/><Relationship Id="rId4" Type="http://schemas.openxmlformats.org/officeDocument/2006/relationships/slide" Target="slides/slide1.xml"/><Relationship Id="rId9" Type="http://schemas.openxmlformats.org/officeDocument/2006/relationships/slide" Target="slides/slide6.xml"/><Relationship Id="rId26" Type="http://schemas.openxmlformats.org/officeDocument/2006/relationships/slide" Target="slides/slide23.xml"/><Relationship Id="rId47" Type="http://schemas.openxmlformats.org/officeDocument/2006/relationships/slide" Target="slides/slide44.xml"/><Relationship Id="rId68" Type="http://schemas.openxmlformats.org/officeDocument/2006/relationships/slide" Target="slides/slide65.xml"/><Relationship Id="rId89" Type="http://schemas.openxmlformats.org/officeDocument/2006/relationships/slide" Target="slides/slide86.xml"/><Relationship Id="rId112" Type="http://schemas.openxmlformats.org/officeDocument/2006/relationships/slide" Target="slides/slide109.xml"/><Relationship Id="rId133" Type="http://schemas.openxmlformats.org/officeDocument/2006/relationships/slide" Target="slides/slide130.xml"/><Relationship Id="rId154" Type="http://schemas.openxmlformats.org/officeDocument/2006/relationships/presProps" Target="presProps.xml"/><Relationship Id="rId16" Type="http://schemas.openxmlformats.org/officeDocument/2006/relationships/slide" Target="slides/slide13.xml"/><Relationship Id="rId37" Type="http://schemas.openxmlformats.org/officeDocument/2006/relationships/slide" Target="slides/slide34.xml"/><Relationship Id="rId58" Type="http://schemas.openxmlformats.org/officeDocument/2006/relationships/slide" Target="slides/slide55.xml"/><Relationship Id="rId79" Type="http://schemas.openxmlformats.org/officeDocument/2006/relationships/slide" Target="slides/slide76.xml"/><Relationship Id="rId102" Type="http://schemas.openxmlformats.org/officeDocument/2006/relationships/slide" Target="slides/slide99.xml"/><Relationship Id="rId123" Type="http://schemas.openxmlformats.org/officeDocument/2006/relationships/slide" Target="slides/slide120.xml"/><Relationship Id="rId144" Type="http://schemas.openxmlformats.org/officeDocument/2006/relationships/slide" Target="slides/slide141.xml"/><Relationship Id="rId90" Type="http://schemas.openxmlformats.org/officeDocument/2006/relationships/slide" Target="slides/slide87.xml"/><Relationship Id="rId27" Type="http://schemas.openxmlformats.org/officeDocument/2006/relationships/slide" Target="slides/slide24.xml"/><Relationship Id="rId48" Type="http://schemas.openxmlformats.org/officeDocument/2006/relationships/slide" Target="slides/slide45.xml"/><Relationship Id="rId69" Type="http://schemas.openxmlformats.org/officeDocument/2006/relationships/slide" Target="slides/slide66.xml"/><Relationship Id="rId113" Type="http://schemas.openxmlformats.org/officeDocument/2006/relationships/slide" Target="slides/slide110.xml"/><Relationship Id="rId134" Type="http://schemas.openxmlformats.org/officeDocument/2006/relationships/slide" Target="slides/slide13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3D49F33-B2CE-40B8-A9D1-5A210D8D785F}" type="datetimeFigureOut">
              <a:rPr lang="zh-CN" altLang="en-US" smtClean="0"/>
              <a:t>2024/3/11</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E5C251-C2B3-4024-8073-118FF0431A84}"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幻灯片图像占位符 208897"/>
          <p:cNvSpPr>
            <a:spLocks noGrp="1" noRot="1" noChangeAspect="1" noChangeArrowheads="1" noTextEdit="1"/>
          </p:cNvSpPr>
          <p:nvPr>
            <p:ph type="sldImg" idx="4294967295"/>
          </p:nvPr>
        </p:nvSpPr>
        <p:spPr/>
      </p:sp>
      <p:sp>
        <p:nvSpPr>
          <p:cNvPr id="6146" name="文本占位符 208898"/>
          <p:cNvSpPr>
            <a:spLocks noGrp="1" noChangeArrowheads="1"/>
          </p:cNvSpPr>
          <p:nvPr>
            <p:ph type="body" idx="4294967295"/>
          </p:nvPr>
        </p:nvSpPr>
        <p:spPr>
          <a:xfrm>
            <a:off x="685800" y="4343400"/>
            <a:ext cx="5486400" cy="4114800"/>
          </a:xfrm>
        </p:spPr>
        <p:txBody>
          <a:bodyPr/>
          <a:lstStyle/>
          <a:p>
            <a:endParaRPr lang="zh-TW" altLang="en-US"/>
          </a:p>
        </p:txBody>
      </p:sp>
      <p:sp>
        <p:nvSpPr>
          <p:cNvPr id="6147" name="灯片编号占位符 1"/>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5818D1B0-E9E9-4332-BE21-DE97455A652B}" type="slidenum">
              <a:rPr kumimoji="0" lang="zh-CN" altLang="en-US"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t>36</a:t>
            </a:fld>
            <a:endParaRPr kumimoji="0" lang="zh-CN" alt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3E5C251-C2B3-4024-8073-118FF0431A84}" type="slidenum">
              <a:rPr lang="zh-CN" altLang="en-US" smtClean="0"/>
              <a:t>82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C5F49C14-0DE6-4D06-BD5F-EC228FD42CB5}" type="slidenum">
              <a:rPr lang="zh-CN" altLang="en-US" smtClean="0"/>
              <a:t>117</a:t>
            </a:fld>
            <a:endParaRPr lang="zh-CN" altLang="en-US"/>
          </a:p>
        </p:txBody>
      </p:sp>
    </p:spTree>
    <p:extLst>
      <p:ext uri="{BB962C8B-B14F-4D97-AF65-F5344CB8AC3E}">
        <p14:creationId xmlns:p14="http://schemas.microsoft.com/office/powerpoint/2010/main" val="17889961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C5F49C14-0DE6-4D06-BD5F-EC228FD42CB5}" type="slidenum">
              <a:rPr lang="zh-CN" altLang="en-US" smtClean="0"/>
              <a:t>124</a:t>
            </a:fld>
            <a:endParaRPr lang="zh-CN" altLang="en-US"/>
          </a:p>
        </p:txBody>
      </p:sp>
    </p:spTree>
    <p:extLst>
      <p:ext uri="{BB962C8B-B14F-4D97-AF65-F5344CB8AC3E}">
        <p14:creationId xmlns:p14="http://schemas.microsoft.com/office/powerpoint/2010/main" val="17677345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C5F49C14-0DE6-4D06-BD5F-EC228FD42CB5}" type="slidenum">
              <a:rPr lang="zh-CN" altLang="en-US" smtClean="0"/>
              <a:t>125</a:t>
            </a:fld>
            <a:endParaRPr lang="zh-CN" altLang="en-US"/>
          </a:p>
        </p:txBody>
      </p:sp>
    </p:spTree>
    <p:extLst>
      <p:ext uri="{BB962C8B-B14F-4D97-AF65-F5344CB8AC3E}">
        <p14:creationId xmlns:p14="http://schemas.microsoft.com/office/powerpoint/2010/main" val="16552453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2D76C196-9946-4ADC-BC8E-3F1FC7565DF1}" type="datetimeFigureOut">
              <a:rPr lang="zh-CN" altLang="en-US" smtClean="0"/>
              <a:t>2024/3/11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7FA1463-D67D-4B1C-A0B7-E354739D35F1}"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2D76C196-9946-4ADC-BC8E-3F1FC7565DF1}" type="datetimeFigureOut">
              <a:rPr lang="zh-CN" altLang="en-US" smtClean="0"/>
              <a:t>2024/3/11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7FA1463-D67D-4B1C-A0B7-E354739D35F1}"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2D76C196-9946-4ADC-BC8E-3F1FC7565DF1}" type="datetimeFigureOut">
              <a:rPr lang="zh-CN" altLang="en-US" smtClean="0"/>
              <a:t>2024/3/11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7FA1463-D67D-4B1C-A0B7-E354739D35F1}"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dgm">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SmartArt 占位符 2"/>
          <p:cNvSpPr>
            <a:spLocks noGrp="1"/>
          </p:cNvSpPr>
          <p:nvPr>
            <p:ph type="pic" idx="1"/>
          </p:nvPr>
        </p:nvSpPr>
        <p:spPr/>
        <p:txBody>
          <a:bodyPr/>
          <a:lstStyle/>
          <a:p>
            <a:endParaRPr lang="zh-CN" altLang="en-US" noProof="1"/>
          </a:p>
        </p:txBody>
      </p:sp>
      <p:sp>
        <p:nvSpPr>
          <p:cNvPr id="4" name="日期占位符 202755"/>
          <p:cNvSpPr>
            <a:spLocks noGrp="1"/>
          </p:cNvSpPr>
          <p:nvPr>
            <p:ph type="dt" sz="half" idx="10"/>
          </p:nvPr>
        </p:nvSpPr>
        <p:spPr/>
        <p:txBody>
          <a:bodyPr/>
          <a:lstStyle>
            <a:lvl1pPr>
              <a:defRPr/>
            </a:lvl1pPr>
          </a:lstStyle>
          <a:p>
            <a:endParaRPr lang="zh-CN" altLang="en-US"/>
          </a:p>
        </p:txBody>
      </p:sp>
      <p:sp>
        <p:nvSpPr>
          <p:cNvPr id="5" name="页脚占位符 202756"/>
          <p:cNvSpPr>
            <a:spLocks noGrp="1"/>
          </p:cNvSpPr>
          <p:nvPr>
            <p:ph type="ftr" sz="quarter" idx="11"/>
          </p:nvPr>
        </p:nvSpPr>
        <p:spPr/>
        <p:txBody>
          <a:bodyPr/>
          <a:lstStyle>
            <a:lvl1pPr>
              <a:defRPr/>
            </a:lvl1pPr>
          </a:lstStyle>
          <a:p>
            <a:endParaRPr lang="zh-CN" altLang="en-US"/>
          </a:p>
        </p:txBody>
      </p:sp>
      <p:sp>
        <p:nvSpPr>
          <p:cNvPr id="6" name="灯片编号占位符 202757"/>
          <p:cNvSpPr>
            <a:spLocks noGrp="1"/>
          </p:cNvSpPr>
          <p:nvPr>
            <p:ph type="sldNum" sz="quarter" idx="12"/>
          </p:nvPr>
        </p:nvSpPr>
        <p:spPr/>
        <p:txBody>
          <a:bodyPr/>
          <a:lstStyle>
            <a:lvl1pPr>
              <a:defRPr/>
            </a:lvl1pPr>
          </a:lstStyle>
          <a:p>
            <a:fld id="{A997493C-EFCA-4CE4-8587-989FA48E1A59}" type="slidenum">
              <a:rPr lang="zh-CN" altLang="en-US"/>
              <a:t>‹#›</a:t>
            </a:fld>
            <a:endParaRPr lang="zh-CN" altLang="en-US">
              <a:latin typeface="Times New Roman" panose="02020603050405020304" pitchFamily="18"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539750" y="1628775"/>
            <a:ext cx="3956050" cy="452596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4648200" y="1628775"/>
            <a:ext cx="3956050" cy="452596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29150" y="2505075"/>
            <a:ext cx="38877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2D76C196-9946-4ADC-BC8E-3F1FC7565DF1}" type="datetimeFigureOut">
              <a:rPr lang="zh-CN" altLang="en-US" smtClean="0"/>
              <a:t>2024/3/11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7FA1463-D67D-4B1C-A0B7-E354739D35F1}"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88125" y="692150"/>
            <a:ext cx="2016125" cy="54625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539750" y="692150"/>
            <a:ext cx="5895975" cy="546258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539750" y="692150"/>
            <a:ext cx="8064500" cy="711200"/>
          </a:xfrm>
        </p:spPr>
        <p:txBody>
          <a:bodyPr/>
          <a:lstStyle/>
          <a:p>
            <a:r>
              <a:rPr lang="zh-CN" altLang="en-US"/>
              <a:t>单击此处编辑母版标题样式</a:t>
            </a:r>
          </a:p>
        </p:txBody>
      </p:sp>
      <p:sp>
        <p:nvSpPr>
          <p:cNvPr id="3" name="文本占位符 2"/>
          <p:cNvSpPr>
            <a:spLocks noGrp="1"/>
          </p:cNvSpPr>
          <p:nvPr>
            <p:ph type="body" sz="half" idx="1"/>
          </p:nvPr>
        </p:nvSpPr>
        <p:spPr>
          <a:xfrm>
            <a:off x="539750" y="1628775"/>
            <a:ext cx="3956050" cy="452596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4648200" y="1628775"/>
            <a:ext cx="3956050" cy="452596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dgm" preserve="1">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a:xfrm>
            <a:off x="539750" y="692150"/>
            <a:ext cx="8064500" cy="711200"/>
          </a:xfrm>
        </p:spPr>
        <p:txBody>
          <a:bodyPr/>
          <a:lstStyle/>
          <a:p>
            <a:r>
              <a:rPr lang="zh-CN" altLang="en-US"/>
              <a:t>单击此处编辑母版标题样式</a:t>
            </a:r>
          </a:p>
        </p:txBody>
      </p:sp>
      <p:sp>
        <p:nvSpPr>
          <p:cNvPr id="3" name="SmartArt 占位符 2"/>
          <p:cNvSpPr>
            <a:spLocks noGrp="1"/>
          </p:cNvSpPr>
          <p:nvPr>
            <p:ph type="dgm" idx="1"/>
          </p:nvPr>
        </p:nvSpPr>
        <p:spPr>
          <a:xfrm>
            <a:off x="539750" y="1628775"/>
            <a:ext cx="8064500" cy="4525963"/>
          </a:xfrm>
        </p:spPr>
        <p:txBody>
          <a:bodyPr/>
          <a:lstStyle/>
          <a:p>
            <a:endParaRPr lang="zh-CN" altLang="en-US"/>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a:t>单击此处编辑母版标题样式</a:t>
            </a:r>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单击此处编辑母版副标题样式</a:t>
            </a:r>
          </a:p>
        </p:txBody>
      </p:sp>
      <p:sp>
        <p:nvSpPr>
          <p:cNvPr id="4" name="日期占位符 202755"/>
          <p:cNvSpPr>
            <a:spLocks noGrp="1"/>
          </p:cNvSpPr>
          <p:nvPr>
            <p:ph type="dt" sz="half" idx="10"/>
          </p:nvPr>
        </p:nvSpPr>
        <p:spPr/>
        <p:txBody>
          <a:bodyPr/>
          <a:lstStyle>
            <a:lvl1pPr>
              <a:defRPr/>
            </a:lvl1pPr>
          </a:lstStyle>
          <a:p>
            <a:endParaRPr lang="zh-CN" altLang="en-US"/>
          </a:p>
        </p:txBody>
      </p:sp>
      <p:sp>
        <p:nvSpPr>
          <p:cNvPr id="5" name="页脚占位符 202756"/>
          <p:cNvSpPr>
            <a:spLocks noGrp="1"/>
          </p:cNvSpPr>
          <p:nvPr>
            <p:ph type="ftr" sz="quarter" idx="11"/>
          </p:nvPr>
        </p:nvSpPr>
        <p:spPr/>
        <p:txBody>
          <a:bodyPr/>
          <a:lstStyle>
            <a:lvl1pPr>
              <a:defRPr/>
            </a:lvl1pPr>
          </a:lstStyle>
          <a:p>
            <a:endParaRPr lang="zh-CN" altLang="en-US"/>
          </a:p>
        </p:txBody>
      </p:sp>
      <p:sp>
        <p:nvSpPr>
          <p:cNvPr id="6" name="灯片编号占位符 202757"/>
          <p:cNvSpPr>
            <a:spLocks noGrp="1"/>
          </p:cNvSpPr>
          <p:nvPr>
            <p:ph type="sldNum" sz="quarter" idx="12"/>
          </p:nvPr>
        </p:nvSpPr>
        <p:spPr/>
        <p:txBody>
          <a:bodyPr/>
          <a:lstStyle>
            <a:lvl1pPr>
              <a:defRPr/>
            </a:lvl1pPr>
          </a:lstStyle>
          <a:p>
            <a:fld id="{9F22F2C0-F922-418D-92C2-6743B634B266}" type="slidenum">
              <a:rPr lang="zh-CN" altLang="en-US"/>
              <a:t>‹#›</a:t>
            </a:fld>
            <a:endParaRPr lang="zh-CN" altLang="en-US">
              <a:latin typeface="Times New Roman" panose="02020603050405020304" pitchFamily="18"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202755"/>
          <p:cNvSpPr>
            <a:spLocks noGrp="1"/>
          </p:cNvSpPr>
          <p:nvPr>
            <p:ph type="dt" sz="half" idx="10"/>
          </p:nvPr>
        </p:nvSpPr>
        <p:spPr/>
        <p:txBody>
          <a:bodyPr/>
          <a:lstStyle>
            <a:lvl1pPr>
              <a:defRPr/>
            </a:lvl1pPr>
          </a:lstStyle>
          <a:p>
            <a:endParaRPr lang="zh-CN" altLang="en-US"/>
          </a:p>
        </p:txBody>
      </p:sp>
      <p:sp>
        <p:nvSpPr>
          <p:cNvPr id="5" name="页脚占位符 202756"/>
          <p:cNvSpPr>
            <a:spLocks noGrp="1"/>
          </p:cNvSpPr>
          <p:nvPr>
            <p:ph type="ftr" sz="quarter" idx="11"/>
          </p:nvPr>
        </p:nvSpPr>
        <p:spPr/>
        <p:txBody>
          <a:bodyPr/>
          <a:lstStyle>
            <a:lvl1pPr>
              <a:defRPr/>
            </a:lvl1pPr>
          </a:lstStyle>
          <a:p>
            <a:endParaRPr lang="zh-CN" altLang="en-US"/>
          </a:p>
        </p:txBody>
      </p:sp>
      <p:sp>
        <p:nvSpPr>
          <p:cNvPr id="6" name="灯片编号占位符 202757"/>
          <p:cNvSpPr>
            <a:spLocks noGrp="1"/>
          </p:cNvSpPr>
          <p:nvPr>
            <p:ph type="sldNum" sz="quarter" idx="12"/>
          </p:nvPr>
        </p:nvSpPr>
        <p:spPr/>
        <p:txBody>
          <a:bodyPr/>
          <a:lstStyle>
            <a:lvl1pPr>
              <a:defRPr/>
            </a:lvl1pPr>
          </a:lstStyle>
          <a:p>
            <a:fld id="{0023A96C-BCD7-4822-AFAE-C441BD7A9FB9}" type="slidenum">
              <a:rPr lang="zh-CN" altLang="en-US"/>
              <a:t>‹#›</a:t>
            </a:fld>
            <a:endParaRPr lang="zh-CN" altLang="en-US">
              <a:latin typeface="Times New Roman" panose="02020603050405020304" pitchFamily="18"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noProof="1"/>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a:t>单击此处编辑母版文本样式</a:t>
            </a:r>
          </a:p>
        </p:txBody>
      </p:sp>
      <p:sp>
        <p:nvSpPr>
          <p:cNvPr id="4" name="日期占位符 202755"/>
          <p:cNvSpPr>
            <a:spLocks noGrp="1"/>
          </p:cNvSpPr>
          <p:nvPr>
            <p:ph type="dt" sz="half" idx="10"/>
          </p:nvPr>
        </p:nvSpPr>
        <p:spPr/>
        <p:txBody>
          <a:bodyPr/>
          <a:lstStyle>
            <a:lvl1pPr>
              <a:defRPr/>
            </a:lvl1pPr>
          </a:lstStyle>
          <a:p>
            <a:endParaRPr lang="zh-CN" altLang="en-US"/>
          </a:p>
        </p:txBody>
      </p:sp>
      <p:sp>
        <p:nvSpPr>
          <p:cNvPr id="5" name="页脚占位符 202756"/>
          <p:cNvSpPr>
            <a:spLocks noGrp="1"/>
          </p:cNvSpPr>
          <p:nvPr>
            <p:ph type="ftr" sz="quarter" idx="11"/>
          </p:nvPr>
        </p:nvSpPr>
        <p:spPr/>
        <p:txBody>
          <a:bodyPr/>
          <a:lstStyle>
            <a:lvl1pPr>
              <a:defRPr/>
            </a:lvl1pPr>
          </a:lstStyle>
          <a:p>
            <a:endParaRPr lang="zh-CN" altLang="en-US"/>
          </a:p>
        </p:txBody>
      </p:sp>
      <p:sp>
        <p:nvSpPr>
          <p:cNvPr id="6" name="灯片编号占位符 202757"/>
          <p:cNvSpPr>
            <a:spLocks noGrp="1"/>
          </p:cNvSpPr>
          <p:nvPr>
            <p:ph type="sldNum" sz="quarter" idx="12"/>
          </p:nvPr>
        </p:nvSpPr>
        <p:spPr/>
        <p:txBody>
          <a:bodyPr/>
          <a:lstStyle>
            <a:lvl1pPr>
              <a:defRPr/>
            </a:lvl1pPr>
          </a:lstStyle>
          <a:p>
            <a:fld id="{AFBBC767-C658-43FC-A8CD-A6F742FA020B}" type="slidenum">
              <a:rPr lang="zh-CN" altLang="en-US"/>
              <a:t>‹#›</a:t>
            </a:fld>
            <a:endParaRPr lang="zh-CN" altLang="en-US">
              <a:latin typeface="Times New Roman" panose="02020603050405020304" pitchFamily="18"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457200" y="1600200"/>
            <a:ext cx="4032504" cy="4525963"/>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4654296" y="1600200"/>
            <a:ext cx="4032504" cy="4525963"/>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202755"/>
          <p:cNvSpPr>
            <a:spLocks noGrp="1"/>
          </p:cNvSpPr>
          <p:nvPr>
            <p:ph type="dt" sz="half" idx="10"/>
          </p:nvPr>
        </p:nvSpPr>
        <p:spPr/>
        <p:txBody>
          <a:bodyPr/>
          <a:lstStyle>
            <a:lvl1pPr>
              <a:defRPr/>
            </a:lvl1pPr>
          </a:lstStyle>
          <a:p>
            <a:endParaRPr lang="zh-CN" altLang="en-US"/>
          </a:p>
        </p:txBody>
      </p:sp>
      <p:sp>
        <p:nvSpPr>
          <p:cNvPr id="6" name="页脚占位符 202756"/>
          <p:cNvSpPr>
            <a:spLocks noGrp="1"/>
          </p:cNvSpPr>
          <p:nvPr>
            <p:ph type="ftr" sz="quarter" idx="11"/>
          </p:nvPr>
        </p:nvSpPr>
        <p:spPr/>
        <p:txBody>
          <a:bodyPr/>
          <a:lstStyle>
            <a:lvl1pPr>
              <a:defRPr/>
            </a:lvl1pPr>
          </a:lstStyle>
          <a:p>
            <a:endParaRPr lang="zh-CN" altLang="en-US"/>
          </a:p>
        </p:txBody>
      </p:sp>
      <p:sp>
        <p:nvSpPr>
          <p:cNvPr id="7" name="灯片编号占位符 202757"/>
          <p:cNvSpPr>
            <a:spLocks noGrp="1"/>
          </p:cNvSpPr>
          <p:nvPr>
            <p:ph type="sldNum" sz="quarter" idx="12"/>
          </p:nvPr>
        </p:nvSpPr>
        <p:spPr/>
        <p:txBody>
          <a:bodyPr/>
          <a:lstStyle>
            <a:lvl1pPr>
              <a:defRPr/>
            </a:lvl1pPr>
          </a:lstStyle>
          <a:p>
            <a:fld id="{9EC06057-6860-4C8E-AD2F-AB55A278DA4A}" type="slidenum">
              <a:rPr lang="zh-CN" altLang="en-US"/>
              <a:t>‹#›</a:t>
            </a:fld>
            <a:endParaRPr lang="zh-CN" altLang="en-US">
              <a:latin typeface="Times New Roman" panose="02020603050405020304" pitchFamily="18"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2D76C196-9946-4ADC-BC8E-3F1FC7565DF1}" type="datetimeFigureOut">
              <a:rPr lang="zh-CN" altLang="en-US" smtClean="0"/>
              <a:t>2024/3/11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7FA1463-D67D-4B1C-A0B7-E354739D35F1}"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a:t>单击此处编辑母版标题样式</a:t>
            </a:r>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202755"/>
          <p:cNvSpPr>
            <a:spLocks noGrp="1"/>
          </p:cNvSpPr>
          <p:nvPr>
            <p:ph type="dt" sz="half" idx="10"/>
          </p:nvPr>
        </p:nvSpPr>
        <p:spPr/>
        <p:txBody>
          <a:bodyPr/>
          <a:lstStyle>
            <a:lvl1pPr>
              <a:defRPr/>
            </a:lvl1pPr>
          </a:lstStyle>
          <a:p>
            <a:endParaRPr lang="zh-CN" altLang="en-US"/>
          </a:p>
        </p:txBody>
      </p:sp>
      <p:sp>
        <p:nvSpPr>
          <p:cNvPr id="8" name="页脚占位符 202756"/>
          <p:cNvSpPr>
            <a:spLocks noGrp="1"/>
          </p:cNvSpPr>
          <p:nvPr>
            <p:ph type="ftr" sz="quarter" idx="11"/>
          </p:nvPr>
        </p:nvSpPr>
        <p:spPr/>
        <p:txBody>
          <a:bodyPr/>
          <a:lstStyle>
            <a:lvl1pPr>
              <a:defRPr/>
            </a:lvl1pPr>
          </a:lstStyle>
          <a:p>
            <a:endParaRPr lang="zh-CN" altLang="en-US"/>
          </a:p>
        </p:txBody>
      </p:sp>
      <p:sp>
        <p:nvSpPr>
          <p:cNvPr id="9" name="灯片编号占位符 202757"/>
          <p:cNvSpPr>
            <a:spLocks noGrp="1"/>
          </p:cNvSpPr>
          <p:nvPr>
            <p:ph type="sldNum" sz="quarter" idx="12"/>
          </p:nvPr>
        </p:nvSpPr>
        <p:spPr/>
        <p:txBody>
          <a:bodyPr/>
          <a:lstStyle>
            <a:lvl1pPr>
              <a:defRPr/>
            </a:lvl1pPr>
          </a:lstStyle>
          <a:p>
            <a:fld id="{7F97959B-54FE-4F12-9741-EF026AA6A93E}" type="slidenum">
              <a:rPr lang="zh-CN" altLang="en-US"/>
              <a:t>‹#›</a:t>
            </a:fld>
            <a:endParaRPr lang="zh-CN" altLang="en-US">
              <a:latin typeface="Times New Roman" panose="02020603050405020304" pitchFamily="18"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202755"/>
          <p:cNvSpPr>
            <a:spLocks noGrp="1"/>
          </p:cNvSpPr>
          <p:nvPr>
            <p:ph type="dt" sz="half" idx="10"/>
          </p:nvPr>
        </p:nvSpPr>
        <p:spPr/>
        <p:txBody>
          <a:bodyPr/>
          <a:lstStyle>
            <a:lvl1pPr>
              <a:defRPr/>
            </a:lvl1pPr>
          </a:lstStyle>
          <a:p>
            <a:endParaRPr lang="zh-CN" altLang="en-US"/>
          </a:p>
        </p:txBody>
      </p:sp>
      <p:sp>
        <p:nvSpPr>
          <p:cNvPr id="4" name="页脚占位符 202756"/>
          <p:cNvSpPr>
            <a:spLocks noGrp="1"/>
          </p:cNvSpPr>
          <p:nvPr>
            <p:ph type="ftr" sz="quarter" idx="11"/>
          </p:nvPr>
        </p:nvSpPr>
        <p:spPr/>
        <p:txBody>
          <a:bodyPr/>
          <a:lstStyle>
            <a:lvl1pPr>
              <a:defRPr/>
            </a:lvl1pPr>
          </a:lstStyle>
          <a:p>
            <a:endParaRPr lang="zh-CN" altLang="en-US"/>
          </a:p>
        </p:txBody>
      </p:sp>
      <p:sp>
        <p:nvSpPr>
          <p:cNvPr id="5" name="灯片编号占位符 202757"/>
          <p:cNvSpPr>
            <a:spLocks noGrp="1"/>
          </p:cNvSpPr>
          <p:nvPr>
            <p:ph type="sldNum" sz="quarter" idx="12"/>
          </p:nvPr>
        </p:nvSpPr>
        <p:spPr/>
        <p:txBody>
          <a:bodyPr/>
          <a:lstStyle>
            <a:lvl1pPr>
              <a:defRPr/>
            </a:lvl1pPr>
          </a:lstStyle>
          <a:p>
            <a:fld id="{7C639269-A143-4FF8-BE14-64DA84C55D4A}" type="slidenum">
              <a:rPr lang="zh-CN" altLang="en-US"/>
              <a:t>‹#›</a:t>
            </a:fld>
            <a:endParaRPr lang="zh-CN" altLang="en-US">
              <a:latin typeface="Times New Roman" panose="02020603050405020304" pitchFamily="18"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202755"/>
          <p:cNvSpPr>
            <a:spLocks noGrp="1"/>
          </p:cNvSpPr>
          <p:nvPr>
            <p:ph type="dt" sz="half" idx="10"/>
          </p:nvPr>
        </p:nvSpPr>
        <p:spPr/>
        <p:txBody>
          <a:bodyPr/>
          <a:lstStyle>
            <a:lvl1pPr>
              <a:defRPr/>
            </a:lvl1pPr>
          </a:lstStyle>
          <a:p>
            <a:endParaRPr lang="zh-CN" altLang="en-US"/>
          </a:p>
        </p:txBody>
      </p:sp>
      <p:sp>
        <p:nvSpPr>
          <p:cNvPr id="3" name="页脚占位符 202756"/>
          <p:cNvSpPr>
            <a:spLocks noGrp="1"/>
          </p:cNvSpPr>
          <p:nvPr>
            <p:ph type="ftr" sz="quarter" idx="11"/>
          </p:nvPr>
        </p:nvSpPr>
        <p:spPr/>
        <p:txBody>
          <a:bodyPr/>
          <a:lstStyle>
            <a:lvl1pPr>
              <a:defRPr/>
            </a:lvl1pPr>
          </a:lstStyle>
          <a:p>
            <a:endParaRPr lang="zh-CN" altLang="en-US"/>
          </a:p>
        </p:txBody>
      </p:sp>
      <p:sp>
        <p:nvSpPr>
          <p:cNvPr id="4" name="灯片编号占位符 202757"/>
          <p:cNvSpPr>
            <a:spLocks noGrp="1"/>
          </p:cNvSpPr>
          <p:nvPr>
            <p:ph type="sldNum" sz="quarter" idx="12"/>
          </p:nvPr>
        </p:nvSpPr>
        <p:spPr/>
        <p:txBody>
          <a:bodyPr/>
          <a:lstStyle>
            <a:lvl1pPr>
              <a:defRPr/>
            </a:lvl1pPr>
          </a:lstStyle>
          <a:p>
            <a:fld id="{CEC01B8B-C814-4686-9A49-1E1930C9D0DC}" type="slidenum">
              <a:rPr lang="zh-CN" altLang="en-US"/>
              <a:t>‹#›</a:t>
            </a:fld>
            <a:endParaRPr lang="zh-CN" altLang="en-US">
              <a:latin typeface="Times New Roman" panose="02020603050405020304" pitchFamily="18"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a:t>单击此处编辑母版标题样式</a:t>
            </a:r>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p>
        </p:txBody>
      </p:sp>
      <p:sp>
        <p:nvSpPr>
          <p:cNvPr id="5" name="日期占位符 202755"/>
          <p:cNvSpPr>
            <a:spLocks noGrp="1"/>
          </p:cNvSpPr>
          <p:nvPr>
            <p:ph type="dt" sz="half" idx="10"/>
          </p:nvPr>
        </p:nvSpPr>
        <p:spPr/>
        <p:txBody>
          <a:bodyPr/>
          <a:lstStyle>
            <a:lvl1pPr>
              <a:defRPr/>
            </a:lvl1pPr>
          </a:lstStyle>
          <a:p>
            <a:endParaRPr lang="zh-CN" altLang="en-US"/>
          </a:p>
        </p:txBody>
      </p:sp>
      <p:sp>
        <p:nvSpPr>
          <p:cNvPr id="6" name="页脚占位符 202756"/>
          <p:cNvSpPr>
            <a:spLocks noGrp="1"/>
          </p:cNvSpPr>
          <p:nvPr>
            <p:ph type="ftr" sz="quarter" idx="11"/>
          </p:nvPr>
        </p:nvSpPr>
        <p:spPr/>
        <p:txBody>
          <a:bodyPr/>
          <a:lstStyle>
            <a:lvl1pPr>
              <a:defRPr/>
            </a:lvl1pPr>
          </a:lstStyle>
          <a:p>
            <a:endParaRPr lang="zh-CN" altLang="en-US"/>
          </a:p>
        </p:txBody>
      </p:sp>
      <p:sp>
        <p:nvSpPr>
          <p:cNvPr id="7" name="灯片编号占位符 202757"/>
          <p:cNvSpPr>
            <a:spLocks noGrp="1"/>
          </p:cNvSpPr>
          <p:nvPr>
            <p:ph type="sldNum" sz="quarter" idx="12"/>
          </p:nvPr>
        </p:nvSpPr>
        <p:spPr/>
        <p:txBody>
          <a:bodyPr/>
          <a:lstStyle>
            <a:lvl1pPr>
              <a:defRPr/>
            </a:lvl1pPr>
          </a:lstStyle>
          <a:p>
            <a:fld id="{D061239E-6CA8-40D0-9393-2057F7C8A377}" type="slidenum">
              <a:rPr lang="zh-CN" altLang="en-US"/>
              <a:t>‹#›</a:t>
            </a:fld>
            <a:endParaRPr lang="zh-CN" altLang="en-US">
              <a:latin typeface="Times New Roman" panose="02020603050405020304" pitchFamily="18" charset="0"/>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noProof="1"/>
              <a:t>单击此处编辑母版标题样式</a:t>
            </a:r>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a:t>单击此处编辑母版文本样式</a:t>
            </a:r>
          </a:p>
        </p:txBody>
      </p:sp>
      <p:sp>
        <p:nvSpPr>
          <p:cNvPr id="5" name="日期占位符 202755"/>
          <p:cNvSpPr>
            <a:spLocks noGrp="1"/>
          </p:cNvSpPr>
          <p:nvPr>
            <p:ph type="dt" sz="half" idx="10"/>
          </p:nvPr>
        </p:nvSpPr>
        <p:spPr/>
        <p:txBody>
          <a:bodyPr/>
          <a:lstStyle>
            <a:lvl1pPr>
              <a:defRPr/>
            </a:lvl1pPr>
          </a:lstStyle>
          <a:p>
            <a:endParaRPr lang="zh-CN" altLang="en-US"/>
          </a:p>
        </p:txBody>
      </p:sp>
      <p:sp>
        <p:nvSpPr>
          <p:cNvPr id="6" name="页脚占位符 202756"/>
          <p:cNvSpPr>
            <a:spLocks noGrp="1"/>
          </p:cNvSpPr>
          <p:nvPr>
            <p:ph type="ftr" sz="quarter" idx="11"/>
          </p:nvPr>
        </p:nvSpPr>
        <p:spPr/>
        <p:txBody>
          <a:bodyPr/>
          <a:lstStyle>
            <a:lvl1pPr>
              <a:defRPr/>
            </a:lvl1pPr>
          </a:lstStyle>
          <a:p>
            <a:endParaRPr lang="zh-CN" altLang="en-US"/>
          </a:p>
        </p:txBody>
      </p:sp>
      <p:sp>
        <p:nvSpPr>
          <p:cNvPr id="7" name="灯片编号占位符 202757"/>
          <p:cNvSpPr>
            <a:spLocks noGrp="1"/>
          </p:cNvSpPr>
          <p:nvPr>
            <p:ph type="sldNum" sz="quarter" idx="12"/>
          </p:nvPr>
        </p:nvSpPr>
        <p:spPr/>
        <p:txBody>
          <a:bodyPr/>
          <a:lstStyle>
            <a:lvl1pPr>
              <a:defRPr/>
            </a:lvl1pPr>
          </a:lstStyle>
          <a:p>
            <a:fld id="{64B53268-0765-444E-AFA9-AC2582E61A03}" type="slidenum">
              <a:rPr lang="zh-CN" altLang="en-US"/>
              <a:t>‹#›</a:t>
            </a:fld>
            <a:endParaRPr lang="zh-CN" altLang="en-US">
              <a:latin typeface="Times New Roman" panose="02020603050405020304" pitchFamily="18" charset="0"/>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202755"/>
          <p:cNvSpPr>
            <a:spLocks noGrp="1"/>
          </p:cNvSpPr>
          <p:nvPr>
            <p:ph type="dt" sz="half" idx="10"/>
          </p:nvPr>
        </p:nvSpPr>
        <p:spPr/>
        <p:txBody>
          <a:bodyPr/>
          <a:lstStyle>
            <a:lvl1pPr>
              <a:defRPr/>
            </a:lvl1pPr>
          </a:lstStyle>
          <a:p>
            <a:endParaRPr lang="zh-CN" altLang="en-US"/>
          </a:p>
        </p:txBody>
      </p:sp>
      <p:sp>
        <p:nvSpPr>
          <p:cNvPr id="5" name="页脚占位符 202756"/>
          <p:cNvSpPr>
            <a:spLocks noGrp="1"/>
          </p:cNvSpPr>
          <p:nvPr>
            <p:ph type="ftr" sz="quarter" idx="11"/>
          </p:nvPr>
        </p:nvSpPr>
        <p:spPr/>
        <p:txBody>
          <a:bodyPr/>
          <a:lstStyle>
            <a:lvl1pPr>
              <a:defRPr/>
            </a:lvl1pPr>
          </a:lstStyle>
          <a:p>
            <a:endParaRPr lang="zh-CN" altLang="en-US"/>
          </a:p>
        </p:txBody>
      </p:sp>
      <p:sp>
        <p:nvSpPr>
          <p:cNvPr id="6" name="灯片编号占位符 202757"/>
          <p:cNvSpPr>
            <a:spLocks noGrp="1"/>
          </p:cNvSpPr>
          <p:nvPr>
            <p:ph type="sldNum" sz="quarter" idx="12"/>
          </p:nvPr>
        </p:nvSpPr>
        <p:spPr/>
        <p:txBody>
          <a:bodyPr/>
          <a:lstStyle>
            <a:lvl1pPr>
              <a:defRPr/>
            </a:lvl1pPr>
          </a:lstStyle>
          <a:p>
            <a:fld id="{3FB97625-0FB6-4203-9182-8AE1422AE1EB}" type="slidenum">
              <a:rPr lang="zh-CN" altLang="en-US"/>
              <a:t>‹#›</a:t>
            </a:fld>
            <a:endParaRPr lang="zh-CN" altLang="en-US">
              <a:latin typeface="Times New Roman" panose="02020603050405020304" pitchFamily="18" charset="0"/>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202755"/>
          <p:cNvSpPr>
            <a:spLocks noGrp="1"/>
          </p:cNvSpPr>
          <p:nvPr>
            <p:ph type="dt" sz="half" idx="10"/>
          </p:nvPr>
        </p:nvSpPr>
        <p:spPr/>
        <p:txBody>
          <a:bodyPr/>
          <a:lstStyle>
            <a:lvl1pPr>
              <a:defRPr/>
            </a:lvl1pPr>
          </a:lstStyle>
          <a:p>
            <a:endParaRPr lang="zh-CN" altLang="en-US"/>
          </a:p>
        </p:txBody>
      </p:sp>
      <p:sp>
        <p:nvSpPr>
          <p:cNvPr id="5" name="页脚占位符 202756"/>
          <p:cNvSpPr>
            <a:spLocks noGrp="1"/>
          </p:cNvSpPr>
          <p:nvPr>
            <p:ph type="ftr" sz="quarter" idx="11"/>
          </p:nvPr>
        </p:nvSpPr>
        <p:spPr/>
        <p:txBody>
          <a:bodyPr/>
          <a:lstStyle>
            <a:lvl1pPr>
              <a:defRPr/>
            </a:lvl1pPr>
          </a:lstStyle>
          <a:p>
            <a:endParaRPr lang="zh-CN" altLang="en-US"/>
          </a:p>
        </p:txBody>
      </p:sp>
      <p:sp>
        <p:nvSpPr>
          <p:cNvPr id="6" name="灯片编号占位符 202757"/>
          <p:cNvSpPr>
            <a:spLocks noGrp="1"/>
          </p:cNvSpPr>
          <p:nvPr>
            <p:ph type="sldNum" sz="quarter" idx="12"/>
          </p:nvPr>
        </p:nvSpPr>
        <p:spPr/>
        <p:txBody>
          <a:bodyPr/>
          <a:lstStyle>
            <a:lvl1pPr>
              <a:defRPr/>
            </a:lvl1pPr>
          </a:lstStyle>
          <a:p>
            <a:fld id="{FAE58D20-1A49-4F62-B52F-C4BCF3AC6159}" type="slidenum">
              <a:rPr lang="zh-CN" altLang="en-US"/>
              <a:t>‹#›</a:t>
            </a:fld>
            <a:endParaRPr lang="zh-CN" altLang="en-US">
              <a:latin typeface="Times New Roman" panose="02020603050405020304" pitchFamily="18" charset="0"/>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dgm" preserve="1">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SmartArt 占位符 2"/>
          <p:cNvSpPr>
            <a:spLocks noGrp="1"/>
          </p:cNvSpPr>
          <p:nvPr>
            <p:ph type="pic" idx="1"/>
          </p:nvPr>
        </p:nvSpPr>
        <p:spPr/>
        <p:txBody>
          <a:bodyPr/>
          <a:lstStyle/>
          <a:p>
            <a:endParaRPr lang="zh-CN" altLang="en-US" noProof="1"/>
          </a:p>
        </p:txBody>
      </p:sp>
      <p:sp>
        <p:nvSpPr>
          <p:cNvPr id="4" name="日期占位符 202755"/>
          <p:cNvSpPr>
            <a:spLocks noGrp="1"/>
          </p:cNvSpPr>
          <p:nvPr>
            <p:ph type="dt" sz="half" idx="10"/>
          </p:nvPr>
        </p:nvSpPr>
        <p:spPr/>
        <p:txBody>
          <a:bodyPr/>
          <a:lstStyle>
            <a:lvl1pPr>
              <a:defRPr/>
            </a:lvl1pPr>
          </a:lstStyle>
          <a:p>
            <a:endParaRPr lang="zh-CN" altLang="en-US"/>
          </a:p>
        </p:txBody>
      </p:sp>
      <p:sp>
        <p:nvSpPr>
          <p:cNvPr id="5" name="页脚占位符 202756"/>
          <p:cNvSpPr>
            <a:spLocks noGrp="1"/>
          </p:cNvSpPr>
          <p:nvPr>
            <p:ph type="ftr" sz="quarter" idx="11"/>
          </p:nvPr>
        </p:nvSpPr>
        <p:spPr/>
        <p:txBody>
          <a:bodyPr/>
          <a:lstStyle>
            <a:lvl1pPr>
              <a:defRPr/>
            </a:lvl1pPr>
          </a:lstStyle>
          <a:p>
            <a:endParaRPr lang="zh-CN" altLang="en-US"/>
          </a:p>
        </p:txBody>
      </p:sp>
      <p:sp>
        <p:nvSpPr>
          <p:cNvPr id="6" name="灯片编号占位符 202757"/>
          <p:cNvSpPr>
            <a:spLocks noGrp="1"/>
          </p:cNvSpPr>
          <p:nvPr>
            <p:ph type="sldNum" sz="quarter" idx="12"/>
          </p:nvPr>
        </p:nvSpPr>
        <p:spPr/>
        <p:txBody>
          <a:bodyPr/>
          <a:lstStyle>
            <a:lvl1pPr>
              <a:defRPr/>
            </a:lvl1pPr>
          </a:lstStyle>
          <a:p>
            <a:fld id="{268C27F8-1B5A-4720-94AD-55E6499FEEF8}" type="slidenum">
              <a:rPr lang="zh-CN" altLang="en-US"/>
              <a:t>‹#›</a:t>
            </a:fld>
            <a:endParaRPr lang="zh-CN" altLang="en-US">
              <a:latin typeface="Times New Roman" panose="02020603050405020304" pitchFamily="18"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2D76C196-9946-4ADC-BC8E-3F1FC7565DF1}" type="datetimeFigureOut">
              <a:rPr lang="zh-CN" altLang="en-US" smtClean="0"/>
              <a:t>2024/3/11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97FA1463-D67D-4B1C-A0B7-E354739D35F1}"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2D76C196-9946-4ADC-BC8E-3F1FC7565DF1}" type="datetimeFigureOut">
              <a:rPr lang="zh-CN" altLang="en-US" smtClean="0"/>
              <a:t>2024/3/11</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97FA1463-D67D-4B1C-A0B7-E354739D35F1}"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2D76C196-9946-4ADC-BC8E-3F1FC7565DF1}" type="datetimeFigureOut">
              <a:rPr lang="zh-CN" altLang="en-US" smtClean="0"/>
              <a:t>2024/3/11</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97FA1463-D67D-4B1C-A0B7-E354739D35F1}"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D76C196-9946-4ADC-BC8E-3F1FC7565DF1}" type="datetimeFigureOut">
              <a:rPr lang="zh-CN" altLang="en-US" smtClean="0"/>
              <a:t>2024/3/11</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97FA1463-D67D-4B1C-A0B7-E354739D35F1}"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2D76C196-9946-4ADC-BC8E-3F1FC7565DF1}" type="datetimeFigureOut">
              <a:rPr lang="zh-CN" altLang="en-US" smtClean="0"/>
              <a:t>2024/3/11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97FA1463-D67D-4B1C-A0B7-E354739D35F1}"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2D76C196-9946-4ADC-BC8E-3F1FC7565DF1}" type="datetimeFigureOut">
              <a:rPr lang="zh-CN" altLang="en-US" smtClean="0"/>
              <a:t>2024/3/11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97FA1463-D67D-4B1C-A0B7-E354739D35F1}"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image" Target="../media/image2.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audio" Target="../media/audio2.wav"/><Relationship Id="rId2" Type="http://schemas.openxmlformats.org/officeDocument/2006/relationships/slideLayout" Target="../slideLayouts/slideLayout14.xml"/><Relationship Id="rId16" Type="http://schemas.openxmlformats.org/officeDocument/2006/relationships/image" Target="../media/image1.jpeg"/><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audio" Target="../media/audio1.wav"/><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theme" Target="../theme/theme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D76C196-9946-4ADC-BC8E-3F1FC7565DF1}" type="datetimeFigureOut">
              <a:rPr lang="zh-CN" altLang="en-US" smtClean="0"/>
              <a:t>2024/3/11</a:t>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7FA1463-D67D-4B1C-A0B7-E354739D35F1}"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6"/>
          <a:srcRect/>
          <a:stretch>
            <a:fillRect/>
          </a:stretch>
        </a:blipFill>
        <a:effectLst/>
      </p:bgPr>
    </p:bg>
    <p:spTree>
      <p:nvGrpSpPr>
        <p:cNvPr id="1" name=""/>
        <p:cNvGrpSpPr/>
        <p:nvPr/>
      </p:nvGrpSpPr>
      <p:grpSpPr>
        <a:xfrm>
          <a:off x="0" y="0"/>
          <a:ext cx="0" cy="0"/>
          <a:chOff x="0" y="0"/>
          <a:chExt cx="0" cy="0"/>
        </a:xfrm>
      </p:grpSpPr>
      <p:sp>
        <p:nvSpPr>
          <p:cNvPr id="96258" name="Rectangle 2"/>
          <p:cNvSpPr>
            <a:spLocks noChangeArrowheads="1"/>
          </p:cNvSpPr>
          <p:nvPr/>
        </p:nvSpPr>
        <p:spPr bwMode="auto">
          <a:xfrm>
            <a:off x="0" y="6435725"/>
            <a:ext cx="9144000" cy="473075"/>
          </a:xfrm>
          <a:prstGeom prst="rect">
            <a:avLst/>
          </a:prstGeom>
          <a:gradFill rotWithShape="1">
            <a:gsLst>
              <a:gs pos="0">
                <a:schemeClr val="bg1"/>
              </a:gs>
              <a:gs pos="100000">
                <a:srgbClr val="007800"/>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007800">
                      <a:gamma/>
                      <a:shade val="60000"/>
                      <a:invGamma/>
                    </a:srgbClr>
                  </a:outerShdw>
                </a:effectLst>
              </a14:hiddenEffects>
            </a:ext>
          </a:extLst>
        </p:spPr>
        <p:txBody>
          <a:bodyPr wrap="none" anchor="ctr"/>
          <a:lstStyle/>
          <a:p>
            <a:endParaRPr lang="zh-CN" altLang="en-US"/>
          </a:p>
        </p:txBody>
      </p:sp>
      <p:sp>
        <p:nvSpPr>
          <p:cNvPr id="96259" name="Text Box 3"/>
          <p:cNvSpPr txBox="1">
            <a:spLocks noChangeArrowheads="1"/>
          </p:cNvSpPr>
          <p:nvPr/>
        </p:nvSpPr>
        <p:spPr bwMode="auto">
          <a:xfrm>
            <a:off x="0" y="0"/>
            <a:ext cx="9144000" cy="457200"/>
          </a:xfrm>
          <a:prstGeom prst="rect">
            <a:avLst/>
          </a:prstGeom>
          <a:gradFill rotWithShape="1">
            <a:gsLst>
              <a:gs pos="0">
                <a:srgbClr val="007800"/>
              </a:gs>
              <a:gs pos="100000">
                <a:srgbClr val="F8F8F8"/>
              </a:gs>
            </a:gsLst>
            <a:lin ang="5400000" scaled="1"/>
          </a:gradFill>
          <a:ln>
            <a:noFill/>
          </a:ln>
          <a:effectLst/>
          <a:extLst>
            <a:ext uri="{91240B29-F687-4F45-9708-019B960494DF}">
              <a14:hiddenLine xmlns:a14="http://schemas.microsoft.com/office/drawing/2010/main" w="9525">
                <a:solidFill>
                  <a:srgbClr val="CC6600"/>
                </a:solidFill>
                <a:miter lim="800000"/>
                <a:headEnd/>
                <a:tailEnd/>
              </a14:hiddenLine>
            </a:ext>
            <a:ext uri="{AF507438-7753-43E0-B8FC-AC1667EBCBE1}">
              <a14:hiddenEffects xmlns:a14="http://schemas.microsoft.com/office/drawing/2010/main">
                <a:effectLst>
                  <a:outerShdw dist="17961" dir="2700000" algn="ctr" rotWithShape="0">
                    <a:srgbClr val="007800">
                      <a:gamma/>
                      <a:shade val="60000"/>
                      <a:invGamma/>
                    </a:srgbClr>
                  </a:outerShdw>
                </a:effectLst>
              </a14:hiddenEffects>
            </a:ext>
          </a:extLst>
        </p:spPr>
        <p:txBody>
          <a:bodyPr>
            <a:spAutoFit/>
          </a:bodyPr>
          <a:lstStyle/>
          <a:p>
            <a:pPr algn="l">
              <a:spcBef>
                <a:spcPct val="50000"/>
              </a:spcBef>
            </a:pPr>
            <a:endParaRPr lang="zh-TW" altLang="en-US" sz="2400"/>
          </a:p>
        </p:txBody>
      </p:sp>
      <p:sp>
        <p:nvSpPr>
          <p:cNvPr id="96260" name="Rectangle 4"/>
          <p:cNvSpPr>
            <a:spLocks noGrp="1" noChangeArrowheads="1"/>
          </p:cNvSpPr>
          <p:nvPr>
            <p:ph type="title"/>
          </p:nvPr>
        </p:nvSpPr>
        <p:spPr bwMode="auto">
          <a:xfrm>
            <a:off x="539750" y="692150"/>
            <a:ext cx="8064500" cy="71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a:t>单击此处编辑母版标题样式</a:t>
            </a:r>
          </a:p>
        </p:txBody>
      </p:sp>
      <p:sp>
        <p:nvSpPr>
          <p:cNvPr id="96261" name="Rectangle 5"/>
          <p:cNvSpPr>
            <a:spLocks noGrp="1" noChangeArrowheads="1"/>
          </p:cNvSpPr>
          <p:nvPr>
            <p:ph type="body" idx="1"/>
          </p:nvPr>
        </p:nvSpPr>
        <p:spPr bwMode="auto">
          <a:xfrm>
            <a:off x="539750" y="1628775"/>
            <a:ext cx="80645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en-US" altLang="zh-CN"/>
              <a:t> </a:t>
            </a:r>
            <a:r>
              <a:rPr lang="zh-CN" altLang="en-US"/>
              <a:t>单击此处编辑母版文本样式</a:t>
            </a:r>
          </a:p>
          <a:p>
            <a:pPr lvl="1"/>
            <a:r>
              <a:rPr lang="zh-CN" altLang="en-US"/>
              <a:t>第二级</a:t>
            </a:r>
          </a:p>
          <a:p>
            <a:pPr lvl="2"/>
            <a:r>
              <a:rPr lang="zh-CN" altLang="en-US"/>
              <a:t>第三级</a:t>
            </a:r>
          </a:p>
        </p:txBody>
      </p:sp>
      <p:sp>
        <p:nvSpPr>
          <p:cNvPr id="96262" name="AutoShape 6">
            <a:hlinkClick r:id="" action="ppaction://hlinkshowjump?jump=nextslide" highlightClick="1">
              <a:snd r:embed="rId17" name="click.wav"/>
            </a:hlinkClick>
          </p:cNvPr>
          <p:cNvSpPr>
            <a:spLocks noChangeArrowheads="1"/>
          </p:cNvSpPr>
          <p:nvPr/>
        </p:nvSpPr>
        <p:spPr bwMode="auto">
          <a:xfrm>
            <a:off x="8172450" y="6381750"/>
            <a:ext cx="431800" cy="266700"/>
          </a:xfrm>
          <a:prstGeom prst="actionButtonForwardNext">
            <a:avLst/>
          </a:prstGeom>
          <a:gradFill rotWithShape="1">
            <a:gsLst>
              <a:gs pos="0">
                <a:schemeClr val="bg1"/>
              </a:gs>
              <a:gs pos="50000">
                <a:srgbClr val="008000"/>
              </a:gs>
              <a:gs pos="100000">
                <a:schemeClr val="bg1"/>
              </a:gs>
            </a:gsLst>
            <a:lin ang="5400000" scaled="1"/>
          </a:gradFill>
          <a:ln w="3175">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6263" name="AutoShape 7">
            <a:hlinkClick r:id="" action="ppaction://hlinkshowjump?jump=previousslide" highlightClick="1">
              <a:snd r:embed="rId17" name="click.wav"/>
            </a:hlinkClick>
          </p:cNvPr>
          <p:cNvSpPr>
            <a:spLocks noChangeArrowheads="1"/>
          </p:cNvSpPr>
          <p:nvPr/>
        </p:nvSpPr>
        <p:spPr bwMode="auto">
          <a:xfrm>
            <a:off x="7164388" y="6381750"/>
            <a:ext cx="431800" cy="266700"/>
          </a:xfrm>
          <a:prstGeom prst="actionButtonBackPrevious">
            <a:avLst/>
          </a:prstGeom>
          <a:gradFill rotWithShape="1">
            <a:gsLst>
              <a:gs pos="0">
                <a:schemeClr val="bg1"/>
              </a:gs>
              <a:gs pos="50000">
                <a:srgbClr val="008000"/>
              </a:gs>
              <a:gs pos="100000">
                <a:schemeClr val="bg1"/>
              </a:gs>
            </a:gsLst>
            <a:lin ang="5400000" scaled="1"/>
          </a:gradFill>
          <a:ln w="3175">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6264" name="Line 8"/>
          <p:cNvSpPr>
            <a:spLocks noChangeShapeType="1"/>
          </p:cNvSpPr>
          <p:nvPr/>
        </p:nvSpPr>
        <p:spPr bwMode="auto">
          <a:xfrm>
            <a:off x="0" y="6308725"/>
            <a:ext cx="9131300" cy="0"/>
          </a:xfrm>
          <a:prstGeom prst="line">
            <a:avLst/>
          </a:prstGeom>
          <a:noFill/>
          <a:ln w="12700">
            <a:solidFill>
              <a:schemeClr val="bg1"/>
            </a:solidFill>
            <a:round/>
          </a:ln>
          <a:effectLst>
            <a:prstShdw prst="shdw17" dist="17961" dir="2700000">
              <a:schemeClr val="bg1">
                <a:gamma/>
                <a:shade val="60000"/>
                <a:invGamma/>
              </a:schemeClr>
            </a:prstShdw>
          </a:effectLst>
          <a:extLst>
            <a:ext uri="{909E8E84-426E-40DD-AFC4-6F175D3DCCD1}">
              <a14:hiddenFill xmlns:a14="http://schemas.microsoft.com/office/drawing/2010/main">
                <a:noFill/>
              </a14:hiddenFill>
            </a:ext>
          </a:extLst>
        </p:spPr>
        <p:txBody>
          <a:bodyPr/>
          <a:lstStyle/>
          <a:p>
            <a:endParaRPr lang="zh-CN" altLang="en-US"/>
          </a:p>
        </p:txBody>
      </p:sp>
      <p:sp>
        <p:nvSpPr>
          <p:cNvPr id="96265" name="Line 9"/>
          <p:cNvSpPr>
            <a:spLocks noChangeShapeType="1"/>
          </p:cNvSpPr>
          <p:nvPr/>
        </p:nvSpPr>
        <p:spPr bwMode="auto">
          <a:xfrm>
            <a:off x="12700" y="476250"/>
            <a:ext cx="9131300" cy="0"/>
          </a:xfrm>
          <a:prstGeom prst="line">
            <a:avLst/>
          </a:prstGeom>
          <a:noFill/>
          <a:ln w="12700">
            <a:solidFill>
              <a:schemeClr val="bg1"/>
            </a:solidFill>
            <a:round/>
          </a:ln>
          <a:effectLst>
            <a:prstShdw prst="shdw17" dist="17961" dir="2700000">
              <a:schemeClr val="bg1">
                <a:gamma/>
                <a:shade val="60000"/>
                <a:invGamma/>
              </a:schemeClr>
            </a:prstShdw>
          </a:effectLst>
          <a:extLst>
            <a:ext uri="{909E8E84-426E-40DD-AFC4-6F175D3DCCD1}">
              <a14:hiddenFill xmlns:a14="http://schemas.microsoft.com/office/drawing/2010/main">
                <a:noFill/>
              </a14:hiddenFill>
            </a:ext>
          </a:extLst>
        </p:spPr>
        <p:txBody>
          <a:bodyPr/>
          <a:lstStyle/>
          <a:p>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96260"/>
                                        </p:tgtEl>
                                        <p:attrNameLst>
                                          <p:attrName>style.visibility</p:attrName>
                                        </p:attrNameLst>
                                      </p:cBhvr>
                                      <p:to>
                                        <p:strVal val="visible"/>
                                      </p:to>
                                    </p:set>
                                    <p:animEffect transition="in" filter="dissolve">
                                      <p:cBhvr>
                                        <p:cTn id="7" dur="2000"/>
                                        <p:tgtEl>
                                          <p:spTgt spid="96260"/>
                                        </p:tgtEl>
                                      </p:cBhvr>
                                    </p:animEffect>
                                  </p:childTnLst>
                                  <p:subTnLst>
                                    <p:audio>
                                      <p:cMediaNode>
                                        <p:cTn display="0" masterRel="sameClick">
                                          <p:stCondLst>
                                            <p:cond evt="begin" delay="0">
                                              <p:tn val="5"/>
                                            </p:cond>
                                          </p:stCondLst>
                                          <p:endCondLst>
                                            <p:cond evt="onStopAudio" delay="0">
                                              <p:tgtEl>
                                                <p:sldTgt/>
                                              </p:tgtEl>
                                            </p:cond>
                                          </p:endCondLst>
                                        </p:cTn>
                                        <p:tgtEl>
                                          <p:sndTgt r:embed="rId15"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60" grpId="0"/>
    </p:bldLst>
  </p:timing>
  <p:txStyles>
    <p:titleStyle>
      <a:lvl1pPr algn="ctr" rtl="0" fontAlgn="base">
        <a:spcBef>
          <a:spcPct val="0"/>
        </a:spcBef>
        <a:spcAft>
          <a:spcPct val="0"/>
        </a:spcAft>
        <a:defRPr sz="3200" b="1" kern="1200">
          <a:solidFill>
            <a:srgbClr val="CC6600"/>
          </a:solidFill>
          <a:effectLst>
            <a:outerShdw blurRad="38100" dist="38100" dir="2700000" algn="tl">
              <a:srgbClr val="C0C0C0"/>
            </a:outerShdw>
          </a:effectLst>
          <a:latin typeface="+mj-lt"/>
          <a:ea typeface="+mj-ea"/>
          <a:cs typeface="+mj-cs"/>
        </a:defRPr>
      </a:lvl1pPr>
      <a:lvl2pPr algn="ctr" rtl="0" fontAlgn="base">
        <a:spcBef>
          <a:spcPct val="0"/>
        </a:spcBef>
        <a:spcAft>
          <a:spcPct val="0"/>
        </a:spcAft>
        <a:defRPr sz="3200" b="1">
          <a:solidFill>
            <a:srgbClr val="CC6600"/>
          </a:solidFill>
          <a:effectLst>
            <a:outerShdw blurRad="38100" dist="38100" dir="2700000" algn="tl">
              <a:srgbClr val="C0C0C0"/>
            </a:outerShdw>
          </a:effectLst>
          <a:latin typeface="Arial Black" panose="020B0A04020102020204" pitchFamily="34" charset="0"/>
          <a:ea typeface="宋体" panose="02010600030101010101" pitchFamily="2" charset="-122"/>
        </a:defRPr>
      </a:lvl2pPr>
      <a:lvl3pPr algn="ctr" rtl="0" fontAlgn="base">
        <a:spcBef>
          <a:spcPct val="0"/>
        </a:spcBef>
        <a:spcAft>
          <a:spcPct val="0"/>
        </a:spcAft>
        <a:defRPr sz="3200" b="1">
          <a:solidFill>
            <a:srgbClr val="CC6600"/>
          </a:solidFill>
          <a:effectLst>
            <a:outerShdw blurRad="38100" dist="38100" dir="2700000" algn="tl">
              <a:srgbClr val="C0C0C0"/>
            </a:outerShdw>
          </a:effectLst>
          <a:latin typeface="Arial Black" panose="020B0A04020102020204" pitchFamily="34" charset="0"/>
          <a:ea typeface="宋体" panose="02010600030101010101" pitchFamily="2" charset="-122"/>
        </a:defRPr>
      </a:lvl3pPr>
      <a:lvl4pPr algn="ctr" rtl="0" fontAlgn="base">
        <a:spcBef>
          <a:spcPct val="0"/>
        </a:spcBef>
        <a:spcAft>
          <a:spcPct val="0"/>
        </a:spcAft>
        <a:defRPr sz="3200" b="1">
          <a:solidFill>
            <a:srgbClr val="CC6600"/>
          </a:solidFill>
          <a:effectLst>
            <a:outerShdw blurRad="38100" dist="38100" dir="2700000" algn="tl">
              <a:srgbClr val="C0C0C0"/>
            </a:outerShdw>
          </a:effectLst>
          <a:latin typeface="Arial Black" panose="020B0A04020102020204" pitchFamily="34" charset="0"/>
          <a:ea typeface="宋体" panose="02010600030101010101" pitchFamily="2" charset="-122"/>
        </a:defRPr>
      </a:lvl4pPr>
      <a:lvl5pPr algn="ctr" rtl="0" fontAlgn="base">
        <a:spcBef>
          <a:spcPct val="0"/>
        </a:spcBef>
        <a:spcAft>
          <a:spcPct val="0"/>
        </a:spcAft>
        <a:defRPr sz="3200" b="1">
          <a:solidFill>
            <a:srgbClr val="CC6600"/>
          </a:solidFill>
          <a:effectLst>
            <a:outerShdw blurRad="38100" dist="38100" dir="2700000" algn="tl">
              <a:srgbClr val="C0C0C0"/>
            </a:outerShdw>
          </a:effectLst>
          <a:latin typeface="Arial Black" panose="020B0A04020102020204" pitchFamily="34" charset="0"/>
          <a:ea typeface="宋体" panose="02010600030101010101" pitchFamily="2" charset="-122"/>
        </a:defRPr>
      </a:lvl5pPr>
      <a:lvl6pPr marL="457200" algn="ctr" rtl="0" fontAlgn="base">
        <a:spcBef>
          <a:spcPct val="0"/>
        </a:spcBef>
        <a:spcAft>
          <a:spcPct val="0"/>
        </a:spcAft>
        <a:defRPr sz="3200" b="1">
          <a:solidFill>
            <a:srgbClr val="CC6600"/>
          </a:solidFill>
          <a:effectLst>
            <a:outerShdw blurRad="38100" dist="38100" dir="2700000" algn="tl">
              <a:srgbClr val="C0C0C0"/>
            </a:outerShdw>
          </a:effectLst>
          <a:latin typeface="Arial Black" panose="020B0A04020102020204" pitchFamily="34" charset="0"/>
          <a:ea typeface="宋体" panose="02010600030101010101" pitchFamily="2" charset="-122"/>
        </a:defRPr>
      </a:lvl6pPr>
      <a:lvl7pPr marL="914400" algn="ctr" rtl="0" fontAlgn="base">
        <a:spcBef>
          <a:spcPct val="0"/>
        </a:spcBef>
        <a:spcAft>
          <a:spcPct val="0"/>
        </a:spcAft>
        <a:defRPr sz="3200" b="1">
          <a:solidFill>
            <a:srgbClr val="CC6600"/>
          </a:solidFill>
          <a:effectLst>
            <a:outerShdw blurRad="38100" dist="38100" dir="2700000" algn="tl">
              <a:srgbClr val="C0C0C0"/>
            </a:outerShdw>
          </a:effectLst>
          <a:latin typeface="Arial Black" panose="020B0A04020102020204" pitchFamily="34" charset="0"/>
          <a:ea typeface="宋体" panose="02010600030101010101" pitchFamily="2" charset="-122"/>
        </a:defRPr>
      </a:lvl7pPr>
      <a:lvl8pPr marL="1371600" algn="ctr" rtl="0" fontAlgn="base">
        <a:spcBef>
          <a:spcPct val="0"/>
        </a:spcBef>
        <a:spcAft>
          <a:spcPct val="0"/>
        </a:spcAft>
        <a:defRPr sz="3200" b="1">
          <a:solidFill>
            <a:srgbClr val="CC6600"/>
          </a:solidFill>
          <a:effectLst>
            <a:outerShdw blurRad="38100" dist="38100" dir="2700000" algn="tl">
              <a:srgbClr val="C0C0C0"/>
            </a:outerShdw>
          </a:effectLst>
          <a:latin typeface="Arial Black" panose="020B0A04020102020204" pitchFamily="34" charset="0"/>
          <a:ea typeface="宋体" panose="02010600030101010101" pitchFamily="2" charset="-122"/>
        </a:defRPr>
      </a:lvl8pPr>
      <a:lvl9pPr marL="1828800" algn="ctr" rtl="0" fontAlgn="base">
        <a:spcBef>
          <a:spcPct val="0"/>
        </a:spcBef>
        <a:spcAft>
          <a:spcPct val="0"/>
        </a:spcAft>
        <a:defRPr sz="3200" b="1">
          <a:solidFill>
            <a:srgbClr val="CC6600"/>
          </a:solidFill>
          <a:effectLst>
            <a:outerShdw blurRad="38100" dist="38100" dir="2700000" algn="tl">
              <a:srgbClr val="C0C0C0"/>
            </a:outerShdw>
          </a:effectLst>
          <a:latin typeface="Arial Black" panose="020B0A04020102020204" pitchFamily="34" charset="0"/>
          <a:ea typeface="宋体" panose="02010600030101010101" pitchFamily="2" charset="-122"/>
        </a:defRPr>
      </a:lvl9pPr>
    </p:titleStyle>
    <p:bodyStyle>
      <a:lvl1pPr marL="342900" indent="-342900" algn="l" rtl="0" fontAlgn="base">
        <a:spcBef>
          <a:spcPct val="20000"/>
        </a:spcBef>
        <a:spcAft>
          <a:spcPct val="0"/>
        </a:spcAft>
        <a:buSzPct val="70000"/>
        <a:defRPr sz="2600" b="1" kern="1200">
          <a:solidFill>
            <a:srgbClr val="000066"/>
          </a:solidFill>
          <a:latin typeface="+mn-lt"/>
          <a:ea typeface="+mn-ea"/>
          <a:cs typeface="+mn-cs"/>
        </a:defRPr>
      </a:lvl1pPr>
      <a:lvl2pPr marL="742950" indent="-285750" algn="l" rtl="0" fontAlgn="base">
        <a:spcBef>
          <a:spcPct val="20000"/>
        </a:spcBef>
        <a:spcAft>
          <a:spcPct val="0"/>
        </a:spcAft>
        <a:buSzPct val="50000"/>
        <a:buBlip>
          <a:blip r:embed="rId18"/>
        </a:buBlip>
        <a:defRPr sz="2400" kern="1200">
          <a:solidFill>
            <a:schemeClr val="tx1"/>
          </a:solidFill>
          <a:latin typeface="Arial" panose="020B0604020202020204" pitchFamily="34" charset="0"/>
          <a:ea typeface="+mj-ea"/>
          <a:cs typeface="+mn-cs"/>
        </a:defRPr>
      </a:lvl2pPr>
      <a:lvl3pPr marL="1143000" indent="-228600" algn="l" rtl="0" fontAlgn="base">
        <a:spcBef>
          <a:spcPct val="20000"/>
        </a:spcBef>
        <a:spcAft>
          <a:spcPct val="0"/>
        </a:spcAft>
        <a:buChar char="•"/>
        <a:defRPr sz="2000" kern="1200">
          <a:solidFill>
            <a:schemeClr val="tx1"/>
          </a:solidFill>
          <a:latin typeface="+mn-lt"/>
          <a:ea typeface="+mj-ea"/>
          <a:cs typeface="+mn-cs"/>
        </a:defRPr>
      </a:lvl3pPr>
      <a:lvl4pPr marL="1600200" indent="-228600" algn="l" rtl="0" fontAlgn="base">
        <a:spcBef>
          <a:spcPct val="20000"/>
        </a:spcBef>
        <a:spcAft>
          <a:spcPct val="0"/>
        </a:spcAft>
        <a:buChar char="–"/>
        <a:defRPr sz="2000" kern="1200">
          <a:solidFill>
            <a:schemeClr val="tx1"/>
          </a:solidFill>
          <a:latin typeface="Arial" panose="020B0604020202020204" pitchFamily="34" charset="0"/>
          <a:ea typeface="+mj-ea"/>
          <a:cs typeface="+mn-cs"/>
        </a:defRPr>
      </a:lvl4pPr>
      <a:lvl5pPr marL="2057400" indent="-228600" algn="l" rtl="0" fontAlgn="base">
        <a:spcBef>
          <a:spcPct val="20000"/>
        </a:spcBef>
        <a:spcAft>
          <a:spcPct val="0"/>
        </a:spcAft>
        <a:buChar char="»"/>
        <a:defRPr sz="2000" kern="1200">
          <a:solidFill>
            <a:schemeClr val="tx1"/>
          </a:solidFill>
          <a:latin typeface="Arial" panose="020B0604020202020204" pitchFamily="34" charset="0"/>
          <a:ea typeface="+mj-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 202753"/>
          <p:cNvSpPr>
            <a:spLocks noGrp="1" noChangeArrowheads="1"/>
          </p:cNvSpPr>
          <p:nvPr>
            <p:ph type="title" idx="4294967295"/>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p>
        </p:txBody>
      </p:sp>
      <p:sp>
        <p:nvSpPr>
          <p:cNvPr id="1027" name="文本占位符 202754"/>
          <p:cNvSpPr>
            <a:spLocks noGrp="1" noChangeArrowheads="1"/>
          </p:cNvSpPr>
          <p:nvPr>
            <p:ph type="body" idx="9"/>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202756" name="日期占位符 202755"/>
          <p:cNvSpPr>
            <a:spLocks noGrp="1"/>
          </p:cNvSpPr>
          <p:nvPr>
            <p:ph type="dt" sz="half" idx="2"/>
          </p:nvPr>
        </p:nvSpPr>
        <p:spPr>
          <a:xfrm>
            <a:off x="457200" y="6245225"/>
            <a:ext cx="2133600" cy="476250"/>
          </a:xfrm>
          <a:prstGeom prst="rect">
            <a:avLst/>
          </a:prstGeom>
          <a:noFill/>
          <a:ln w="9525">
            <a:noFill/>
          </a:ln>
        </p:spPr>
        <p:txBody>
          <a:bodyPr/>
          <a:lstStyle>
            <a:lvl1pPr>
              <a:defRPr sz="1400" noProof="1" dirty="0">
                <a:latin typeface="Times New Roman" panose="02020603050405020304" pitchFamily="18" charset="0"/>
              </a:defRPr>
            </a:lvl1pPr>
          </a:lstStyle>
          <a:p>
            <a:endParaRPr lang="zh-CN" altLang="en-US"/>
          </a:p>
        </p:txBody>
      </p:sp>
      <p:sp>
        <p:nvSpPr>
          <p:cNvPr id="202757" name="页脚占位符 202756"/>
          <p:cNvSpPr>
            <a:spLocks noGrp="1"/>
          </p:cNvSpPr>
          <p:nvPr>
            <p:ph type="ftr" sz="quarter" idx="3"/>
          </p:nvPr>
        </p:nvSpPr>
        <p:spPr>
          <a:xfrm>
            <a:off x="3124200" y="6245225"/>
            <a:ext cx="2895600" cy="476250"/>
          </a:xfrm>
          <a:prstGeom prst="rect">
            <a:avLst/>
          </a:prstGeom>
          <a:noFill/>
          <a:ln w="9525">
            <a:noFill/>
          </a:ln>
        </p:spPr>
        <p:txBody>
          <a:bodyPr/>
          <a:lstStyle>
            <a:lvl1pPr algn="ctr">
              <a:defRPr sz="1400" noProof="1" dirty="0">
                <a:latin typeface="Arial" panose="020B0604020202020204" pitchFamily="34" charset="0"/>
              </a:defRPr>
            </a:lvl1pPr>
          </a:lstStyle>
          <a:p>
            <a:endParaRPr lang="zh-CN" altLang="en-US"/>
          </a:p>
        </p:txBody>
      </p:sp>
      <p:sp>
        <p:nvSpPr>
          <p:cNvPr id="202758" name="灯片编号占位符 202757"/>
          <p:cNvSpPr>
            <a:spLocks noGrp="1"/>
          </p:cNvSpPr>
          <p:nvPr>
            <p:ph type="sldNum" sz="quarter" idx="4"/>
          </p:nvPr>
        </p:nvSpPr>
        <p:spPr>
          <a:xfrm>
            <a:off x="6553200" y="6245225"/>
            <a:ext cx="2133600" cy="476250"/>
          </a:xfrm>
          <a:prstGeom prst="rect">
            <a:avLst/>
          </a:prstGeom>
          <a:noFill/>
          <a:ln w="9525">
            <a:noFill/>
          </a:ln>
        </p:spPr>
        <p:txBody>
          <a:bodyPr vert="horz" wrap="square" lIns="91440" tIns="45720" rIns="91440" bIns="45720" numCol="1" anchor="t" anchorCtr="0" compatLnSpc="1"/>
          <a:lstStyle>
            <a:lvl1pPr algn="r">
              <a:defRPr sz="1400"/>
            </a:lvl1pPr>
          </a:lstStyle>
          <a:p>
            <a:fld id="{183B787E-9A2C-4E6B-8006-3D07F0272516}" type="slidenum">
              <a:rPr lang="zh-CN" altLang="en-US"/>
              <a:t>‹#›</a:t>
            </a:fld>
            <a:endParaRPr lang="zh-CN" altLang="en-US">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Lst>
  <p:txStyles>
    <p:titleStyle>
      <a:lvl1pPr algn="ctr" rtl="0" fontAlgn="base">
        <a:spcBef>
          <a:spcPct val="0"/>
        </a:spcBef>
        <a:spcAft>
          <a:spcPct val="0"/>
        </a:spcAft>
        <a:buFont typeface="Arial" panose="020B0604020202020204" pitchFamily="34" charset="0"/>
        <a:defRPr sz="4400" kern="1200">
          <a:solidFill>
            <a:schemeClr val="tx2"/>
          </a:solidFill>
          <a:latin typeface="+mj-lt"/>
          <a:ea typeface="+mj-ea"/>
          <a:cs typeface="+mj-cs"/>
        </a:defRPr>
      </a:lvl1pPr>
      <a:lvl2pPr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7.xml"/><Relationship Id="rId6" Type="http://schemas.openxmlformats.org/officeDocument/2006/relationships/oleObject" Target="../embeddings/oleObject2.bin"/><Relationship Id="rId5" Type="http://schemas.openxmlformats.org/officeDocument/2006/relationships/image" Target="../media/image18.wmf"/><Relationship Id="rId4" Type="http://schemas.openxmlformats.org/officeDocument/2006/relationships/oleObject" Target="../embeddings/oleObject1.bin"/></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7.xml"/><Relationship Id="rId1" Type="http://schemas.openxmlformats.org/officeDocument/2006/relationships/tags" Target="../tags/tag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37.xml"/><Relationship Id="rId1" Type="http://schemas.openxmlformats.org/officeDocument/2006/relationships/tags" Target="../tags/tag4.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37.xml"/><Relationship Id="rId1" Type="http://schemas.openxmlformats.org/officeDocument/2006/relationships/tags" Target="../tags/tag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6.xml"/></Relationships>
</file>

<file path=ppt/slides/_rels/slide53.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slideLayout" Target="../slideLayouts/slideLayout12.xml"/><Relationship Id="rId1" Type="http://schemas.openxmlformats.org/officeDocument/2006/relationships/tags" Target="../tags/tag7.xml"/><Relationship Id="rId4" Type="http://schemas.openxmlformats.org/officeDocument/2006/relationships/slide" Target="slide55.xml"/></Relationships>
</file>

<file path=ppt/slides/_rels/slide5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8.xml"/></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9.xml"/></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0.xml"/></Relationships>
</file>

<file path=ppt/slides/_rels/slide8.xml.rels><?xml version="1.0" encoding="UTF-8" standalone="yes"?>
<Relationships xmlns="http://schemas.openxmlformats.org/package/2006/relationships"><Relationship Id="rId3" Type="http://schemas.openxmlformats.org/officeDocument/2006/relationships/audio" Target="../media/media1.mp3"/><Relationship Id="rId7" Type="http://schemas.openxmlformats.org/officeDocument/2006/relationships/image" Target="../media/image5.png"/><Relationship Id="rId2" Type="http://schemas.microsoft.com/office/2007/relationships/media" Target="../media/media1.mp3"/><Relationship Id="rId1" Type="http://schemas.openxmlformats.org/officeDocument/2006/relationships/tags" Target="../tags/tag2.xml"/><Relationship Id="rId6" Type="http://schemas.openxmlformats.org/officeDocument/2006/relationships/image" Target="../media/image4.jpeg"/><Relationship Id="rId5" Type="http://schemas.openxmlformats.org/officeDocument/2006/relationships/image" Target="../media/image2.png"/><Relationship Id="rId4"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935611" y="718818"/>
            <a:ext cx="6858000" cy="1790700"/>
          </a:xfrm>
        </p:spPr>
        <p:txBody>
          <a:bodyPr>
            <a:normAutofit/>
          </a:bodyPr>
          <a:lstStyle/>
          <a:p>
            <a:r>
              <a:rPr lang="en-US" altLang="zh-CN" sz="3600" dirty="0">
                <a:solidFill>
                  <a:srgbClr val="C00000"/>
                </a:solidFill>
                <a:latin typeface="Times New Roman" panose="02020603050405020304" pitchFamily="18" charset="0"/>
                <a:cs typeface="Times New Roman" panose="02020603050405020304" pitchFamily="18" charset="0"/>
              </a:rPr>
              <a:t>Advanced English (II)</a:t>
            </a:r>
            <a:endParaRPr lang="zh-CN" altLang="en-US" sz="3600" dirty="0">
              <a:solidFill>
                <a:srgbClr val="C00000"/>
              </a:solidFill>
              <a:latin typeface="Times New Roman" panose="02020603050405020304" pitchFamily="18" charset="0"/>
              <a:cs typeface="Times New Roman" panose="02020603050405020304" pitchFamily="18" charset="0"/>
            </a:endParaRPr>
          </a:p>
        </p:txBody>
      </p:sp>
      <p:sp>
        <p:nvSpPr>
          <p:cNvPr id="3" name="副标题 2"/>
          <p:cNvSpPr>
            <a:spLocks noGrp="1"/>
          </p:cNvSpPr>
          <p:nvPr>
            <p:ph type="subTitle" idx="1"/>
          </p:nvPr>
        </p:nvSpPr>
        <p:spPr>
          <a:xfrm>
            <a:off x="841342" y="3251378"/>
            <a:ext cx="6858000" cy="1790700"/>
          </a:xfrm>
        </p:spPr>
        <p:txBody>
          <a:bodyPr>
            <a:normAutofit fontScale="92500" lnSpcReduction="20000"/>
          </a:bodyPr>
          <a:lstStyle/>
          <a:p>
            <a:endParaRPr lang="en-US" altLang="zh-CN" dirty="0"/>
          </a:p>
          <a:p>
            <a:r>
              <a:rPr lang="en-US" altLang="zh-CN" sz="3400" dirty="0">
                <a:latin typeface="Times New Roman" panose="02020603050405020304" pitchFamily="18" charset="0"/>
                <a:cs typeface="Times New Roman" panose="02020603050405020304" pitchFamily="18" charset="0"/>
              </a:rPr>
              <a:t>2023-2024 (2)</a:t>
            </a:r>
          </a:p>
          <a:p>
            <a:endParaRPr lang="en-US" altLang="zh-CN" sz="3400" dirty="0">
              <a:latin typeface="Times New Roman" panose="02020603050405020304" pitchFamily="18" charset="0"/>
              <a:cs typeface="Times New Roman" panose="02020603050405020304" pitchFamily="18" charset="0"/>
            </a:endParaRPr>
          </a:p>
          <a:p>
            <a:r>
              <a:rPr lang="en-US" altLang="zh-CN" sz="3400" dirty="0">
                <a:latin typeface="Times New Roman" panose="02020603050405020304" pitchFamily="18" charset="0"/>
                <a:cs typeface="Times New Roman" panose="02020603050405020304" pitchFamily="18" charset="0"/>
              </a:rPr>
              <a:t>Wu </a:t>
            </a:r>
            <a:r>
              <a:rPr lang="en-US" altLang="zh-CN" sz="3400" dirty="0" err="1">
                <a:latin typeface="Times New Roman" panose="02020603050405020304" pitchFamily="18" charset="0"/>
                <a:cs typeface="Times New Roman" panose="02020603050405020304" pitchFamily="18" charset="0"/>
              </a:rPr>
              <a:t>Qiong</a:t>
            </a:r>
            <a:r>
              <a:rPr lang="en-US" altLang="zh-CN" sz="3400" dirty="0">
                <a:latin typeface="Times New Roman" panose="02020603050405020304" pitchFamily="18" charset="0"/>
                <a:cs typeface="Times New Roman" panose="02020603050405020304" pitchFamily="18" charset="0"/>
              </a:rPr>
              <a:t> </a:t>
            </a:r>
            <a:endParaRPr lang="zh-CN" altLang="en-US" sz="34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Rectangle 2"/>
          <p:cNvSpPr>
            <a:spLocks noGrp="1" noChangeArrowheads="1"/>
          </p:cNvSpPr>
          <p:nvPr>
            <p:ph type="title"/>
          </p:nvPr>
        </p:nvSpPr>
        <p:spPr>
          <a:xfrm>
            <a:off x="250825" y="420687"/>
            <a:ext cx="8642350" cy="649288"/>
          </a:xfrm>
        </p:spPr>
        <p:txBody>
          <a:bodyPr/>
          <a:lstStyle/>
          <a:p>
            <a:pPr algn="l">
              <a:buClr>
                <a:srgbClr val="CC0000"/>
              </a:buClr>
            </a:pPr>
            <a:r>
              <a:rPr kumimoji="1" lang="en-US" altLang="zh-CN" sz="2800" dirty="0">
                <a:solidFill>
                  <a:srgbClr val="CC0000"/>
                </a:solidFill>
                <a:latin typeface="Arial" panose="020B0604020202020204" pitchFamily="34" charset="0"/>
              </a:rPr>
              <a:t>His family and early life</a:t>
            </a:r>
          </a:p>
        </p:txBody>
      </p:sp>
      <p:sp>
        <p:nvSpPr>
          <p:cNvPr id="295941" name="Rectangle 5"/>
          <p:cNvSpPr>
            <a:spLocks noRot="1" noChangeArrowheads="1"/>
          </p:cNvSpPr>
          <p:nvPr/>
        </p:nvSpPr>
        <p:spPr bwMode="auto">
          <a:xfrm>
            <a:off x="4356100" y="2998788"/>
            <a:ext cx="4392613" cy="719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3200" b="1">
                <a:solidFill>
                  <a:srgbClr val="CC6600"/>
                </a:solidFill>
                <a:effectLst>
                  <a:outerShdw blurRad="38100" dist="38100" dir="2700000" algn="tl">
                    <a:srgbClr val="C0C0C0"/>
                  </a:outerShdw>
                </a:effectLst>
                <a:latin typeface="Arial Black" panose="020B0A04020102020204" pitchFamily="34" charset="0"/>
                <a:ea typeface="宋体" panose="02010600030101010101" pitchFamily="2" charset="-122"/>
              </a:defRPr>
            </a:lvl1pPr>
            <a:lvl2pPr>
              <a:defRPr sz="3200" b="1">
                <a:solidFill>
                  <a:srgbClr val="CC6600"/>
                </a:solidFill>
                <a:effectLst>
                  <a:outerShdw blurRad="38100" dist="38100" dir="2700000" algn="tl">
                    <a:srgbClr val="C0C0C0"/>
                  </a:outerShdw>
                </a:effectLst>
                <a:latin typeface="Arial Black" panose="020B0A04020102020204" pitchFamily="34" charset="0"/>
                <a:ea typeface="宋体" panose="02010600030101010101" pitchFamily="2" charset="-122"/>
              </a:defRPr>
            </a:lvl2pPr>
            <a:lvl3pPr>
              <a:defRPr sz="3200" b="1">
                <a:solidFill>
                  <a:srgbClr val="CC6600"/>
                </a:solidFill>
                <a:effectLst>
                  <a:outerShdw blurRad="38100" dist="38100" dir="2700000" algn="tl">
                    <a:srgbClr val="C0C0C0"/>
                  </a:outerShdw>
                </a:effectLst>
                <a:latin typeface="Arial Black" panose="020B0A04020102020204" pitchFamily="34" charset="0"/>
                <a:ea typeface="宋体" panose="02010600030101010101" pitchFamily="2" charset="-122"/>
              </a:defRPr>
            </a:lvl3pPr>
            <a:lvl4pPr>
              <a:defRPr sz="3200" b="1">
                <a:solidFill>
                  <a:srgbClr val="CC6600"/>
                </a:solidFill>
                <a:effectLst>
                  <a:outerShdw blurRad="38100" dist="38100" dir="2700000" algn="tl">
                    <a:srgbClr val="C0C0C0"/>
                  </a:outerShdw>
                </a:effectLst>
                <a:latin typeface="Arial Black" panose="020B0A04020102020204" pitchFamily="34" charset="0"/>
                <a:ea typeface="宋体" panose="02010600030101010101" pitchFamily="2" charset="-122"/>
              </a:defRPr>
            </a:lvl4pPr>
            <a:lvl5pPr>
              <a:defRPr sz="3200" b="1">
                <a:solidFill>
                  <a:srgbClr val="CC6600"/>
                </a:solidFill>
                <a:effectLst>
                  <a:outerShdw blurRad="38100" dist="38100" dir="2700000" algn="tl">
                    <a:srgbClr val="C0C0C0"/>
                  </a:outerShdw>
                </a:effectLst>
                <a:latin typeface="Arial Black" panose="020B0A04020102020204" pitchFamily="34" charset="0"/>
                <a:ea typeface="宋体" panose="02010600030101010101" pitchFamily="2" charset="-122"/>
              </a:defRPr>
            </a:lvl5pPr>
            <a:lvl6pPr marL="457200" algn="ctr" fontAlgn="base">
              <a:spcBef>
                <a:spcPct val="0"/>
              </a:spcBef>
              <a:spcAft>
                <a:spcPct val="0"/>
              </a:spcAft>
              <a:defRPr sz="3200" b="1">
                <a:solidFill>
                  <a:srgbClr val="CC6600"/>
                </a:solidFill>
                <a:effectLst>
                  <a:outerShdw blurRad="38100" dist="38100" dir="2700000" algn="tl">
                    <a:srgbClr val="C0C0C0"/>
                  </a:outerShdw>
                </a:effectLst>
                <a:latin typeface="Arial Black" panose="020B0A04020102020204" pitchFamily="34" charset="0"/>
                <a:ea typeface="宋体" panose="02010600030101010101" pitchFamily="2" charset="-122"/>
              </a:defRPr>
            </a:lvl6pPr>
            <a:lvl7pPr marL="914400" algn="ctr" fontAlgn="base">
              <a:spcBef>
                <a:spcPct val="0"/>
              </a:spcBef>
              <a:spcAft>
                <a:spcPct val="0"/>
              </a:spcAft>
              <a:defRPr sz="3200" b="1">
                <a:solidFill>
                  <a:srgbClr val="CC6600"/>
                </a:solidFill>
                <a:effectLst>
                  <a:outerShdw blurRad="38100" dist="38100" dir="2700000" algn="tl">
                    <a:srgbClr val="C0C0C0"/>
                  </a:outerShdw>
                </a:effectLst>
                <a:latin typeface="Arial Black" panose="020B0A04020102020204" pitchFamily="34" charset="0"/>
                <a:ea typeface="宋体" panose="02010600030101010101" pitchFamily="2" charset="-122"/>
              </a:defRPr>
            </a:lvl7pPr>
            <a:lvl8pPr marL="1371600" algn="ctr" fontAlgn="base">
              <a:spcBef>
                <a:spcPct val="0"/>
              </a:spcBef>
              <a:spcAft>
                <a:spcPct val="0"/>
              </a:spcAft>
              <a:defRPr sz="3200" b="1">
                <a:solidFill>
                  <a:srgbClr val="CC6600"/>
                </a:solidFill>
                <a:effectLst>
                  <a:outerShdw blurRad="38100" dist="38100" dir="2700000" algn="tl">
                    <a:srgbClr val="C0C0C0"/>
                  </a:outerShdw>
                </a:effectLst>
                <a:latin typeface="Arial Black" panose="020B0A04020102020204" pitchFamily="34" charset="0"/>
                <a:ea typeface="宋体" panose="02010600030101010101" pitchFamily="2" charset="-122"/>
              </a:defRPr>
            </a:lvl8pPr>
            <a:lvl9pPr marL="1828800" algn="ctr" fontAlgn="base">
              <a:spcBef>
                <a:spcPct val="0"/>
              </a:spcBef>
              <a:spcAft>
                <a:spcPct val="0"/>
              </a:spcAft>
              <a:defRPr sz="3200" b="1">
                <a:solidFill>
                  <a:srgbClr val="CC6600"/>
                </a:solidFill>
                <a:effectLst>
                  <a:outerShdw blurRad="38100" dist="38100" dir="2700000" algn="tl">
                    <a:srgbClr val="C0C0C0"/>
                  </a:outerShdw>
                </a:effectLst>
                <a:latin typeface="Arial Black" panose="020B0A04020102020204" pitchFamily="34" charset="0"/>
                <a:ea typeface="宋体" panose="02010600030101010101" pitchFamily="2" charset="-122"/>
              </a:defRPr>
            </a:lvl9pPr>
          </a:lstStyle>
          <a:p>
            <a:endParaRPr lang="zh-CN" altLang="zh-CN" sz="1600" b="0">
              <a:latin typeface="Garamond" panose="02020404030301010803" pitchFamily="18" charset="0"/>
            </a:endParaRPr>
          </a:p>
        </p:txBody>
      </p:sp>
      <p:pic>
        <p:nvPicPr>
          <p:cNvPr id="2" name="图片 1" descr="446px-Randolph_Churchill.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04837" y="1358106"/>
            <a:ext cx="3751263" cy="400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descr="穿黑色衣服的人的黑白照片&#10;&#10;中度可信度描述已自动生成"/>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49788" y="1358106"/>
            <a:ext cx="3889375" cy="400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5"/>
          <p:cNvSpPr txBox="1"/>
          <p:nvPr/>
        </p:nvSpPr>
        <p:spPr>
          <a:xfrm>
            <a:off x="1527175" y="5717281"/>
            <a:ext cx="2828925" cy="461665"/>
          </a:xfrm>
          <a:prstGeom prst="rect">
            <a:avLst/>
          </a:prstGeom>
          <a:no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His father</a:t>
            </a:r>
            <a:endParaRPr lang="zh-CN" altLang="en-US" sz="2400" dirty="0">
              <a:latin typeface="Times New Roman" panose="02020603050405020304" pitchFamily="18" charset="0"/>
              <a:cs typeface="Times New Roman" panose="02020603050405020304" pitchFamily="18" charset="0"/>
            </a:endParaRPr>
          </a:p>
        </p:txBody>
      </p:sp>
      <p:sp>
        <p:nvSpPr>
          <p:cNvPr id="7" name="文本框 6"/>
          <p:cNvSpPr txBox="1"/>
          <p:nvPr/>
        </p:nvSpPr>
        <p:spPr>
          <a:xfrm>
            <a:off x="5710238" y="5717281"/>
            <a:ext cx="2828925" cy="461665"/>
          </a:xfrm>
          <a:prstGeom prst="rect">
            <a:avLst/>
          </a:prstGeom>
          <a:no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His mother</a:t>
            </a:r>
            <a:endParaRPr lang="zh-CN" altLang="en-US" sz="2400" dirty="0">
              <a:latin typeface="Times New Roman" panose="02020603050405020304" pitchFamily="18" charset="0"/>
              <a:cs typeface="Times New Roman" panose="02020603050405020304" pitchFamily="18" charset="0"/>
            </a:endParaRPr>
          </a:p>
        </p:txBody>
      </p:sp>
    </p:spTree>
  </p:cSld>
  <p:clrMapOvr>
    <a:masterClrMapping/>
  </p:clrMapOvr>
  <p:transition>
    <p:comb/>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B3758379-52FE-BBCE-63C1-7D16B5915508}"/>
              </a:ext>
            </a:extLst>
          </p:cNvPr>
          <p:cNvSpPr/>
          <p:nvPr/>
        </p:nvSpPr>
        <p:spPr>
          <a:xfrm>
            <a:off x="3669348" y="2013064"/>
            <a:ext cx="2363807" cy="659877"/>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2800" dirty="0">
                <a:solidFill>
                  <a:srgbClr val="960000"/>
                </a:solidFill>
                <a:latin typeface="Times New Roman" panose="02020603050405020304" pitchFamily="18" charset="0"/>
                <a:cs typeface="Times New Roman" panose="02020603050405020304" pitchFamily="18" charset="0"/>
              </a:rPr>
              <a:t>I see… </a:t>
            </a:r>
            <a:endParaRPr lang="zh-CN" altLang="en-US" sz="2800" dirty="0">
              <a:solidFill>
                <a:srgbClr val="960000"/>
              </a:solidFill>
              <a:latin typeface="Times New Roman" panose="02020603050405020304" pitchFamily="18" charset="0"/>
              <a:cs typeface="Times New Roman" panose="02020603050405020304" pitchFamily="18" charset="0"/>
            </a:endParaRPr>
          </a:p>
        </p:txBody>
      </p:sp>
      <p:sp>
        <p:nvSpPr>
          <p:cNvPr id="6" name="文本框 5">
            <a:extLst>
              <a:ext uri="{FF2B5EF4-FFF2-40B4-BE49-F238E27FC236}">
                <a16:creationId xmlns:a16="http://schemas.microsoft.com/office/drawing/2014/main" id="{91BB4A26-679D-507B-9B76-6F2650A18F1D}"/>
              </a:ext>
            </a:extLst>
          </p:cNvPr>
          <p:cNvSpPr txBox="1"/>
          <p:nvPr/>
        </p:nvSpPr>
        <p:spPr>
          <a:xfrm>
            <a:off x="421045" y="1843683"/>
            <a:ext cx="3002437" cy="954107"/>
          </a:xfrm>
          <a:prstGeom prst="rect">
            <a:avLst/>
          </a:prstGeom>
          <a:noFill/>
        </p:spPr>
        <p:txBody>
          <a:bodyPr wrap="square" rtlCol="0">
            <a:spAutoFit/>
          </a:bodyPr>
          <a:lstStyle/>
          <a:p>
            <a:r>
              <a:rPr lang="en-US" altLang="zh-CN" sz="2800" dirty="0">
                <a:latin typeface="Times New Roman" panose="02020603050405020304" pitchFamily="18" charset="0"/>
                <a:cs typeface="Times New Roman" panose="02020603050405020304" pitchFamily="18" charset="0"/>
              </a:rPr>
              <a:t>emotional appeal to the audience</a:t>
            </a:r>
            <a:endParaRPr lang="zh-CN" altLang="en-US" sz="2800" dirty="0">
              <a:latin typeface="Times New Roman" panose="02020603050405020304" pitchFamily="18" charset="0"/>
              <a:cs typeface="Times New Roman" panose="02020603050405020304" pitchFamily="18" charset="0"/>
            </a:endParaRPr>
          </a:p>
        </p:txBody>
      </p:sp>
      <p:sp>
        <p:nvSpPr>
          <p:cNvPr id="7" name="文本框 6">
            <a:extLst>
              <a:ext uri="{FF2B5EF4-FFF2-40B4-BE49-F238E27FC236}">
                <a16:creationId xmlns:a16="http://schemas.microsoft.com/office/drawing/2014/main" id="{D2ECEEAC-098E-5105-F1F5-C04A03AB949E}"/>
              </a:ext>
            </a:extLst>
          </p:cNvPr>
          <p:cNvSpPr txBox="1"/>
          <p:nvPr/>
        </p:nvSpPr>
        <p:spPr>
          <a:xfrm>
            <a:off x="430481" y="3216321"/>
            <a:ext cx="3002437" cy="954107"/>
          </a:xfrm>
          <a:prstGeom prst="rect">
            <a:avLst/>
          </a:prstGeom>
          <a:noFill/>
        </p:spPr>
        <p:txBody>
          <a:bodyPr wrap="square" rtlCol="0">
            <a:spAutoFit/>
          </a:bodyPr>
          <a:lstStyle/>
          <a:p>
            <a:r>
              <a:rPr lang="en-US" altLang="zh-CN" sz="2800" dirty="0">
                <a:latin typeface="Times New Roman" panose="02020603050405020304" pitchFamily="18" charset="0"/>
                <a:cs typeface="Times New Roman" panose="02020603050405020304" pitchFamily="18" charset="0"/>
              </a:rPr>
              <a:t>arouse British people’s sympathy </a:t>
            </a:r>
            <a:endParaRPr lang="zh-CN" altLang="en-US" sz="2800" dirty="0">
              <a:latin typeface="Times New Roman" panose="02020603050405020304" pitchFamily="18" charset="0"/>
              <a:cs typeface="Times New Roman" panose="02020603050405020304" pitchFamily="18" charset="0"/>
            </a:endParaRPr>
          </a:p>
        </p:txBody>
      </p:sp>
      <p:sp>
        <p:nvSpPr>
          <p:cNvPr id="8" name="文本框 7">
            <a:extLst>
              <a:ext uri="{FF2B5EF4-FFF2-40B4-BE49-F238E27FC236}">
                <a16:creationId xmlns:a16="http://schemas.microsoft.com/office/drawing/2014/main" id="{AF99926A-8732-1A15-BB48-45F0E96B84C9}"/>
              </a:ext>
            </a:extLst>
          </p:cNvPr>
          <p:cNvSpPr txBox="1"/>
          <p:nvPr/>
        </p:nvSpPr>
        <p:spPr>
          <a:xfrm>
            <a:off x="1762810" y="536610"/>
            <a:ext cx="5646658" cy="523220"/>
          </a:xfrm>
          <a:prstGeom prst="rect">
            <a:avLst/>
          </a:prstGeom>
          <a:noFill/>
        </p:spPr>
        <p:txBody>
          <a:bodyPr wrap="square" rtlCol="0">
            <a:spAutoFit/>
          </a:bodyPr>
          <a:lstStyle/>
          <a:p>
            <a:r>
              <a:rPr lang="en-US" altLang="zh-CN" sz="2800" dirty="0">
                <a:latin typeface="Times New Roman" panose="02020603050405020304" pitchFamily="18" charset="0"/>
                <a:cs typeface="Times New Roman" panose="02020603050405020304" pitchFamily="18" charset="0"/>
              </a:rPr>
              <a:t>depict a picture of life in the U.S.S.R.</a:t>
            </a:r>
            <a:endParaRPr lang="zh-CN" altLang="en-US" sz="2800" dirty="0">
              <a:latin typeface="Times New Roman" panose="02020603050405020304" pitchFamily="18" charset="0"/>
              <a:cs typeface="Times New Roman" panose="02020603050405020304" pitchFamily="18" charset="0"/>
            </a:endParaRPr>
          </a:p>
        </p:txBody>
      </p:sp>
      <p:sp>
        <p:nvSpPr>
          <p:cNvPr id="9" name="箭头: 下 8">
            <a:extLst>
              <a:ext uri="{FF2B5EF4-FFF2-40B4-BE49-F238E27FC236}">
                <a16:creationId xmlns:a16="http://schemas.microsoft.com/office/drawing/2014/main" id="{1FB16163-3182-6CAA-6EA8-38A417D3E84D}"/>
              </a:ext>
            </a:extLst>
          </p:cNvPr>
          <p:cNvSpPr/>
          <p:nvPr/>
        </p:nvSpPr>
        <p:spPr>
          <a:xfrm>
            <a:off x="1508281" y="2843564"/>
            <a:ext cx="226241" cy="365289"/>
          </a:xfrm>
          <a:prstGeom prst="downArrow">
            <a:avLst/>
          </a:prstGeom>
          <a:solidFill>
            <a:srgbClr val="96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箭头: 下 9">
            <a:extLst>
              <a:ext uri="{FF2B5EF4-FFF2-40B4-BE49-F238E27FC236}">
                <a16:creationId xmlns:a16="http://schemas.microsoft.com/office/drawing/2014/main" id="{B434A9FA-0AB4-412F-5333-C070A34A3475}"/>
              </a:ext>
            </a:extLst>
          </p:cNvPr>
          <p:cNvSpPr/>
          <p:nvPr/>
        </p:nvSpPr>
        <p:spPr>
          <a:xfrm>
            <a:off x="1508281" y="4236418"/>
            <a:ext cx="226241" cy="365289"/>
          </a:xfrm>
          <a:prstGeom prst="downArrow">
            <a:avLst/>
          </a:prstGeom>
          <a:solidFill>
            <a:srgbClr val="96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B90178EC-F35A-5FCC-9737-D48B56F109AB}"/>
              </a:ext>
            </a:extLst>
          </p:cNvPr>
          <p:cNvSpPr txBox="1"/>
          <p:nvPr/>
        </p:nvSpPr>
        <p:spPr>
          <a:xfrm>
            <a:off x="430481" y="4733687"/>
            <a:ext cx="3002437" cy="954107"/>
          </a:xfrm>
          <a:prstGeom prst="rect">
            <a:avLst/>
          </a:prstGeom>
          <a:noFill/>
        </p:spPr>
        <p:txBody>
          <a:bodyPr wrap="square" rtlCol="0">
            <a:spAutoFit/>
          </a:bodyPr>
          <a:lstStyle/>
          <a:p>
            <a:r>
              <a:rPr lang="en-US" altLang="zh-CN" sz="2800" dirty="0">
                <a:latin typeface="Times New Roman" panose="02020603050405020304" pitchFamily="18" charset="0"/>
                <a:cs typeface="Times New Roman" panose="02020603050405020304" pitchFamily="18" charset="0"/>
              </a:rPr>
              <a:t>Justify his decision to help Russia</a:t>
            </a:r>
            <a:endParaRPr lang="zh-CN" altLang="en-US" sz="2800" dirty="0">
              <a:latin typeface="Times New Roman" panose="02020603050405020304" pitchFamily="18" charset="0"/>
              <a:cs typeface="Times New Roman" panose="02020603050405020304" pitchFamily="18" charset="0"/>
            </a:endParaRPr>
          </a:p>
        </p:txBody>
      </p:sp>
      <p:sp>
        <p:nvSpPr>
          <p:cNvPr id="12" name="文本框 11">
            <a:extLst>
              <a:ext uri="{FF2B5EF4-FFF2-40B4-BE49-F238E27FC236}">
                <a16:creationId xmlns:a16="http://schemas.microsoft.com/office/drawing/2014/main" id="{DC9B2B19-FF76-745D-20C8-8B79C290E654}"/>
              </a:ext>
            </a:extLst>
          </p:cNvPr>
          <p:cNvSpPr txBox="1"/>
          <p:nvPr/>
        </p:nvSpPr>
        <p:spPr>
          <a:xfrm>
            <a:off x="430481" y="5687794"/>
            <a:ext cx="3002437" cy="954107"/>
          </a:xfrm>
          <a:prstGeom prst="rect">
            <a:avLst/>
          </a:prstGeom>
          <a:noFill/>
        </p:spPr>
        <p:txBody>
          <a:bodyPr wrap="square" rtlCol="0">
            <a:spAutoFit/>
          </a:bodyPr>
          <a:lstStyle/>
          <a:p>
            <a:r>
              <a:rPr lang="en-US" altLang="zh-CN" sz="2800" dirty="0">
                <a:latin typeface="Times New Roman" panose="02020603050405020304" pitchFamily="18" charset="0"/>
                <a:cs typeface="Times New Roman" panose="02020603050405020304" pitchFamily="18" charset="0"/>
              </a:rPr>
              <a:t>(to persuade, to convince)</a:t>
            </a:r>
            <a:endParaRPr lang="zh-CN" altLang="en-US" sz="2800" dirty="0">
              <a:latin typeface="Times New Roman" panose="02020603050405020304" pitchFamily="18" charset="0"/>
              <a:cs typeface="Times New Roman" panose="02020603050405020304" pitchFamily="18" charset="0"/>
            </a:endParaRPr>
          </a:p>
        </p:txBody>
      </p:sp>
      <p:sp>
        <p:nvSpPr>
          <p:cNvPr id="13" name="文本框 12">
            <a:extLst>
              <a:ext uri="{FF2B5EF4-FFF2-40B4-BE49-F238E27FC236}">
                <a16:creationId xmlns:a16="http://schemas.microsoft.com/office/drawing/2014/main" id="{A3F5C3B4-AB38-1FFB-B955-85B92217AE4C}"/>
              </a:ext>
            </a:extLst>
          </p:cNvPr>
          <p:cNvSpPr txBox="1"/>
          <p:nvPr/>
        </p:nvSpPr>
        <p:spPr>
          <a:xfrm>
            <a:off x="3586088" y="1277776"/>
            <a:ext cx="3002437" cy="523220"/>
          </a:xfrm>
          <a:prstGeom prst="rect">
            <a:avLst/>
          </a:prstGeom>
          <a:noFill/>
        </p:spPr>
        <p:txBody>
          <a:bodyPr wrap="square" rtlCol="0">
            <a:spAutoFit/>
          </a:bodyPr>
          <a:lstStyle/>
          <a:p>
            <a:r>
              <a:rPr lang="en-US" altLang="zh-CN" sz="2800" dirty="0">
                <a:solidFill>
                  <a:srgbClr val="960000"/>
                </a:solidFill>
                <a:latin typeface="Times New Roman" panose="02020603050405020304" pitchFamily="18" charset="0"/>
                <a:cs typeface="Times New Roman" panose="02020603050405020304" pitchFamily="18" charset="0"/>
              </a:rPr>
              <a:t>Syntactic features</a:t>
            </a:r>
            <a:endParaRPr lang="zh-CN" altLang="en-US" sz="2800" dirty="0">
              <a:solidFill>
                <a:srgbClr val="960000"/>
              </a:solidFill>
              <a:latin typeface="Times New Roman" panose="02020603050405020304" pitchFamily="18" charset="0"/>
              <a:cs typeface="Times New Roman" panose="02020603050405020304" pitchFamily="18" charset="0"/>
            </a:endParaRPr>
          </a:p>
        </p:txBody>
      </p:sp>
      <p:sp>
        <p:nvSpPr>
          <p:cNvPr id="14" name="文本框 13">
            <a:extLst>
              <a:ext uri="{FF2B5EF4-FFF2-40B4-BE49-F238E27FC236}">
                <a16:creationId xmlns:a16="http://schemas.microsoft.com/office/drawing/2014/main" id="{369188E3-1B1F-2691-B9D7-10B8013234C3}"/>
              </a:ext>
            </a:extLst>
          </p:cNvPr>
          <p:cNvSpPr txBox="1"/>
          <p:nvPr/>
        </p:nvSpPr>
        <p:spPr>
          <a:xfrm>
            <a:off x="430481" y="1280424"/>
            <a:ext cx="3002437" cy="523220"/>
          </a:xfrm>
          <a:prstGeom prst="rect">
            <a:avLst/>
          </a:prstGeom>
          <a:noFill/>
        </p:spPr>
        <p:txBody>
          <a:bodyPr wrap="square" rtlCol="0">
            <a:spAutoFit/>
          </a:bodyPr>
          <a:lstStyle/>
          <a:p>
            <a:r>
              <a:rPr lang="en-US" altLang="zh-CN" sz="2800" dirty="0">
                <a:solidFill>
                  <a:srgbClr val="960000"/>
                </a:solidFill>
                <a:latin typeface="Times New Roman" panose="02020603050405020304" pitchFamily="18" charset="0"/>
                <a:cs typeface="Times New Roman" panose="02020603050405020304" pitchFamily="18" charset="0"/>
              </a:rPr>
              <a:t>Purpose of writing</a:t>
            </a:r>
            <a:endParaRPr lang="zh-CN" altLang="en-US" sz="2800" dirty="0">
              <a:solidFill>
                <a:srgbClr val="960000"/>
              </a:solidFill>
              <a:latin typeface="Times New Roman" panose="02020603050405020304" pitchFamily="18" charset="0"/>
              <a:cs typeface="Times New Roman" panose="02020603050405020304" pitchFamily="18" charset="0"/>
            </a:endParaRPr>
          </a:p>
        </p:txBody>
      </p:sp>
      <p:sp>
        <p:nvSpPr>
          <p:cNvPr id="15" name="矩形 14">
            <a:extLst>
              <a:ext uri="{FF2B5EF4-FFF2-40B4-BE49-F238E27FC236}">
                <a16:creationId xmlns:a16="http://schemas.microsoft.com/office/drawing/2014/main" id="{5ABB9428-541D-BFB6-E554-3262FDCF569B}"/>
              </a:ext>
            </a:extLst>
          </p:cNvPr>
          <p:cNvSpPr/>
          <p:nvPr/>
        </p:nvSpPr>
        <p:spPr>
          <a:xfrm>
            <a:off x="3669348" y="3043873"/>
            <a:ext cx="2363808" cy="659877"/>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2800" dirty="0">
                <a:solidFill>
                  <a:srgbClr val="960000"/>
                </a:solidFill>
                <a:latin typeface="Times New Roman" panose="02020603050405020304" pitchFamily="18" charset="0"/>
                <a:cs typeface="Times New Roman" panose="02020603050405020304" pitchFamily="18" charset="0"/>
              </a:rPr>
              <a:t>I see… </a:t>
            </a:r>
            <a:endParaRPr lang="zh-CN" altLang="en-US" sz="2800" dirty="0">
              <a:solidFill>
                <a:srgbClr val="960000"/>
              </a:solidFill>
              <a:latin typeface="Times New Roman" panose="02020603050405020304" pitchFamily="18" charset="0"/>
              <a:cs typeface="Times New Roman" panose="02020603050405020304" pitchFamily="18" charset="0"/>
            </a:endParaRPr>
          </a:p>
        </p:txBody>
      </p:sp>
      <p:sp>
        <p:nvSpPr>
          <p:cNvPr id="16" name="矩形 15">
            <a:extLst>
              <a:ext uri="{FF2B5EF4-FFF2-40B4-BE49-F238E27FC236}">
                <a16:creationId xmlns:a16="http://schemas.microsoft.com/office/drawing/2014/main" id="{EFC9B659-37E1-B650-CA90-BD47E24A2E63}"/>
              </a:ext>
            </a:extLst>
          </p:cNvPr>
          <p:cNvSpPr/>
          <p:nvPr/>
        </p:nvSpPr>
        <p:spPr>
          <a:xfrm>
            <a:off x="3669348" y="4202494"/>
            <a:ext cx="2363808" cy="659877"/>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2800" dirty="0">
                <a:solidFill>
                  <a:srgbClr val="960000"/>
                </a:solidFill>
                <a:latin typeface="Times New Roman" panose="02020603050405020304" pitchFamily="18" charset="0"/>
                <a:cs typeface="Times New Roman" panose="02020603050405020304" pitchFamily="18" charset="0"/>
              </a:rPr>
              <a:t>I see… </a:t>
            </a:r>
            <a:endParaRPr lang="zh-CN" altLang="en-US" sz="2800" dirty="0">
              <a:solidFill>
                <a:srgbClr val="960000"/>
              </a:solidFill>
              <a:latin typeface="Times New Roman" panose="02020603050405020304" pitchFamily="18" charset="0"/>
              <a:cs typeface="Times New Roman" panose="02020603050405020304" pitchFamily="18" charset="0"/>
            </a:endParaRPr>
          </a:p>
        </p:txBody>
      </p:sp>
      <p:sp>
        <p:nvSpPr>
          <p:cNvPr id="17" name="文本框 16">
            <a:extLst>
              <a:ext uri="{FF2B5EF4-FFF2-40B4-BE49-F238E27FC236}">
                <a16:creationId xmlns:a16="http://schemas.microsoft.com/office/drawing/2014/main" id="{25778B71-7F24-5BA7-B3F2-445DBD326E1D}"/>
              </a:ext>
            </a:extLst>
          </p:cNvPr>
          <p:cNvSpPr txBox="1"/>
          <p:nvPr/>
        </p:nvSpPr>
        <p:spPr>
          <a:xfrm>
            <a:off x="3586088" y="5255308"/>
            <a:ext cx="3002437" cy="954107"/>
          </a:xfrm>
          <a:prstGeom prst="rect">
            <a:avLst/>
          </a:prstGeom>
          <a:noFill/>
        </p:spPr>
        <p:txBody>
          <a:bodyPr wrap="square" rtlCol="0">
            <a:spAutoFit/>
          </a:bodyPr>
          <a:lstStyle/>
          <a:p>
            <a:r>
              <a:rPr lang="en-US" altLang="zh-CN" sz="2800" dirty="0">
                <a:solidFill>
                  <a:srgbClr val="960000"/>
                </a:solidFill>
                <a:latin typeface="Times New Roman" panose="02020603050405020304" pitchFamily="18" charset="0"/>
                <a:cs typeface="Times New Roman" panose="02020603050405020304" pitchFamily="18" charset="0"/>
              </a:rPr>
              <a:t>rhetorical device:</a:t>
            </a:r>
          </a:p>
          <a:p>
            <a:r>
              <a:rPr lang="en-US" altLang="zh-CN" sz="2800" dirty="0">
                <a:latin typeface="Times New Roman" panose="02020603050405020304" pitchFamily="18" charset="0"/>
                <a:cs typeface="Times New Roman" panose="02020603050405020304" pitchFamily="18" charset="0"/>
              </a:rPr>
              <a:t>parallelism </a:t>
            </a:r>
            <a:endParaRPr lang="zh-CN" altLang="en-US" sz="2800" dirty="0">
              <a:latin typeface="Times New Roman" panose="02020603050405020304" pitchFamily="18" charset="0"/>
              <a:cs typeface="Times New Roman" panose="02020603050405020304" pitchFamily="18" charset="0"/>
            </a:endParaRPr>
          </a:p>
        </p:txBody>
      </p:sp>
      <p:sp>
        <p:nvSpPr>
          <p:cNvPr id="18" name="文本框 17">
            <a:extLst>
              <a:ext uri="{FF2B5EF4-FFF2-40B4-BE49-F238E27FC236}">
                <a16:creationId xmlns:a16="http://schemas.microsoft.com/office/drawing/2014/main" id="{BAC08DE4-BAF5-2F3E-4652-959680BBA635}"/>
              </a:ext>
            </a:extLst>
          </p:cNvPr>
          <p:cNvSpPr txBox="1"/>
          <p:nvPr/>
        </p:nvSpPr>
        <p:spPr>
          <a:xfrm>
            <a:off x="6283740" y="1293393"/>
            <a:ext cx="3002437" cy="523220"/>
          </a:xfrm>
          <a:prstGeom prst="rect">
            <a:avLst/>
          </a:prstGeom>
          <a:noFill/>
        </p:spPr>
        <p:txBody>
          <a:bodyPr wrap="square" rtlCol="0">
            <a:spAutoFit/>
          </a:bodyPr>
          <a:lstStyle/>
          <a:p>
            <a:r>
              <a:rPr lang="en-US" altLang="zh-CN" sz="2800" dirty="0">
                <a:solidFill>
                  <a:srgbClr val="960000"/>
                </a:solidFill>
                <a:latin typeface="Times New Roman" panose="02020603050405020304" pitchFamily="18" charset="0"/>
                <a:cs typeface="Times New Roman" panose="02020603050405020304" pitchFamily="18" charset="0"/>
              </a:rPr>
              <a:t>Lexical features</a:t>
            </a:r>
            <a:endParaRPr lang="zh-CN" altLang="en-US" sz="2800" dirty="0">
              <a:solidFill>
                <a:srgbClr val="960000"/>
              </a:solidFill>
              <a:latin typeface="Times New Roman" panose="02020603050405020304" pitchFamily="18" charset="0"/>
              <a:cs typeface="Times New Roman" panose="02020603050405020304" pitchFamily="18" charset="0"/>
            </a:endParaRPr>
          </a:p>
        </p:txBody>
      </p:sp>
      <p:sp>
        <p:nvSpPr>
          <p:cNvPr id="19" name="矩形 18">
            <a:extLst>
              <a:ext uri="{FF2B5EF4-FFF2-40B4-BE49-F238E27FC236}">
                <a16:creationId xmlns:a16="http://schemas.microsoft.com/office/drawing/2014/main" id="{56E66957-1ED7-90D0-CB32-E13D4710F2E7}"/>
              </a:ext>
            </a:extLst>
          </p:cNvPr>
          <p:cNvSpPr/>
          <p:nvPr/>
        </p:nvSpPr>
        <p:spPr>
          <a:xfrm>
            <a:off x="6279022" y="1990797"/>
            <a:ext cx="2751858" cy="659877"/>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2400" dirty="0">
                <a:solidFill>
                  <a:schemeClr val="tx1"/>
                </a:solidFill>
                <a:latin typeface="Times New Roman" panose="02020603050405020304" pitchFamily="18" charset="0"/>
                <a:cs typeface="Times New Roman" panose="02020603050405020304" pitchFamily="18" charset="0"/>
              </a:rPr>
              <a:t>threshold; fathers; till; immemorial  </a:t>
            </a:r>
            <a:endParaRPr lang="zh-CN" altLang="en-US" sz="2400" dirty="0">
              <a:solidFill>
                <a:schemeClr val="tx1"/>
              </a:solidFill>
              <a:latin typeface="Times New Roman" panose="02020603050405020304" pitchFamily="18" charset="0"/>
              <a:cs typeface="Times New Roman" panose="02020603050405020304" pitchFamily="18" charset="0"/>
            </a:endParaRPr>
          </a:p>
        </p:txBody>
      </p:sp>
      <p:sp>
        <p:nvSpPr>
          <p:cNvPr id="20" name="矩形 19">
            <a:extLst>
              <a:ext uri="{FF2B5EF4-FFF2-40B4-BE49-F238E27FC236}">
                <a16:creationId xmlns:a16="http://schemas.microsoft.com/office/drawing/2014/main" id="{828AB2C5-D6C0-792F-7901-232EAB9013FF}"/>
              </a:ext>
            </a:extLst>
          </p:cNvPr>
          <p:cNvSpPr/>
          <p:nvPr/>
        </p:nvSpPr>
        <p:spPr>
          <a:xfrm>
            <a:off x="6279022" y="2840475"/>
            <a:ext cx="2751858" cy="1090501"/>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2400" dirty="0">
                <a:solidFill>
                  <a:schemeClr val="tx1"/>
                </a:solidFill>
                <a:latin typeface="Times New Roman" panose="02020603050405020304" pitchFamily="18" charset="0"/>
                <a:cs typeface="Times New Roman" panose="02020603050405020304" pitchFamily="18" charset="0"/>
              </a:rPr>
              <a:t>homes; mothers and wives; loved;</a:t>
            </a:r>
          </a:p>
          <a:p>
            <a:r>
              <a:rPr lang="en-US" altLang="zh-CN" sz="2400" dirty="0">
                <a:solidFill>
                  <a:schemeClr val="tx1"/>
                </a:solidFill>
                <a:latin typeface="Times New Roman" panose="02020603050405020304" pitchFamily="18" charset="0"/>
                <a:cs typeface="Times New Roman" panose="02020603050405020304" pitchFamily="18" charset="0"/>
              </a:rPr>
              <a:t>breadwinner</a:t>
            </a:r>
            <a:endParaRPr lang="zh-CN" altLang="en-US" sz="2400" dirty="0">
              <a:solidFill>
                <a:schemeClr val="tx1"/>
              </a:solidFill>
              <a:latin typeface="Times New Roman" panose="02020603050405020304" pitchFamily="18" charset="0"/>
              <a:cs typeface="Times New Roman" panose="02020603050405020304" pitchFamily="18" charset="0"/>
            </a:endParaRPr>
          </a:p>
        </p:txBody>
      </p:sp>
      <p:sp>
        <p:nvSpPr>
          <p:cNvPr id="21" name="矩形 20">
            <a:extLst>
              <a:ext uri="{FF2B5EF4-FFF2-40B4-BE49-F238E27FC236}">
                <a16:creationId xmlns:a16="http://schemas.microsoft.com/office/drawing/2014/main" id="{DEF80A4B-DAC8-8AB9-2E1F-7FEEACD797B0}"/>
              </a:ext>
            </a:extLst>
          </p:cNvPr>
          <p:cNvSpPr/>
          <p:nvPr/>
        </p:nvSpPr>
        <p:spPr>
          <a:xfrm>
            <a:off x="6279022" y="4157663"/>
            <a:ext cx="2751858" cy="1090501"/>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2400" dirty="0">
                <a:solidFill>
                  <a:schemeClr val="tx1"/>
                </a:solidFill>
                <a:latin typeface="Times New Roman" panose="02020603050405020304" pitchFamily="18" charset="0"/>
                <a:cs typeface="Times New Roman" panose="02020603050405020304" pitchFamily="18" charset="0"/>
              </a:rPr>
              <a:t>primordial human joys; maidens; children</a:t>
            </a:r>
            <a:endParaRPr lang="zh-CN" altLang="en-US" sz="2400" dirty="0">
              <a:solidFill>
                <a:schemeClr val="tx1"/>
              </a:solidFill>
              <a:latin typeface="Times New Roman" panose="02020603050405020304" pitchFamily="18" charset="0"/>
              <a:cs typeface="Times New Roman" panose="02020603050405020304" pitchFamily="18" charset="0"/>
            </a:endParaRPr>
          </a:p>
        </p:txBody>
      </p:sp>
      <p:sp>
        <p:nvSpPr>
          <p:cNvPr id="23" name="箭头: 下 22">
            <a:extLst>
              <a:ext uri="{FF2B5EF4-FFF2-40B4-BE49-F238E27FC236}">
                <a16:creationId xmlns:a16="http://schemas.microsoft.com/office/drawing/2014/main" id="{5AF76C33-5945-CFF9-ED34-B0CBE3247780}"/>
              </a:ext>
            </a:extLst>
          </p:cNvPr>
          <p:cNvSpPr/>
          <p:nvPr/>
        </p:nvSpPr>
        <p:spPr>
          <a:xfrm>
            <a:off x="4738130" y="4946627"/>
            <a:ext cx="226241" cy="365289"/>
          </a:xfrm>
          <a:prstGeom prst="downArrow">
            <a:avLst/>
          </a:prstGeom>
          <a:solidFill>
            <a:srgbClr val="96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箭头: 下 23">
            <a:extLst>
              <a:ext uri="{FF2B5EF4-FFF2-40B4-BE49-F238E27FC236}">
                <a16:creationId xmlns:a16="http://schemas.microsoft.com/office/drawing/2014/main" id="{7C3892AE-CB5F-B61C-FBEF-37DB7780DC79}"/>
              </a:ext>
            </a:extLst>
          </p:cNvPr>
          <p:cNvSpPr/>
          <p:nvPr/>
        </p:nvSpPr>
        <p:spPr>
          <a:xfrm>
            <a:off x="7453434" y="5317656"/>
            <a:ext cx="226241" cy="365289"/>
          </a:xfrm>
          <a:prstGeom prst="downArrow">
            <a:avLst/>
          </a:prstGeom>
          <a:solidFill>
            <a:srgbClr val="96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id="{932D9281-21BA-ECD7-1E1C-3C2A5B1EDBD8}"/>
              </a:ext>
            </a:extLst>
          </p:cNvPr>
          <p:cNvSpPr txBox="1"/>
          <p:nvPr/>
        </p:nvSpPr>
        <p:spPr>
          <a:xfrm>
            <a:off x="6279022" y="5622429"/>
            <a:ext cx="3002437" cy="523220"/>
          </a:xfrm>
          <a:prstGeom prst="rect">
            <a:avLst/>
          </a:prstGeom>
          <a:noFill/>
        </p:spPr>
        <p:txBody>
          <a:bodyPr wrap="square" rtlCol="0">
            <a:spAutoFit/>
          </a:bodyPr>
          <a:lstStyle/>
          <a:p>
            <a:r>
              <a:rPr lang="en-US" altLang="zh-CN" sz="2800" dirty="0">
                <a:latin typeface="Times New Roman" panose="02020603050405020304" pitchFamily="18" charset="0"/>
                <a:cs typeface="Times New Roman" panose="02020603050405020304" pitchFamily="18" charset="0"/>
              </a:rPr>
              <a:t>words of feeling</a:t>
            </a:r>
            <a:endParaRPr lang="zh-CN" altLang="en-US" sz="2800" dirty="0">
              <a:latin typeface="Times New Roman" panose="02020603050405020304" pitchFamily="18" charset="0"/>
              <a:cs typeface="Times New Roman" panose="02020603050405020304" pitchFamily="18" charset="0"/>
            </a:endParaRPr>
          </a:p>
        </p:txBody>
      </p:sp>
      <p:sp>
        <p:nvSpPr>
          <p:cNvPr id="27" name="矩形 26">
            <a:extLst>
              <a:ext uri="{FF2B5EF4-FFF2-40B4-BE49-F238E27FC236}">
                <a16:creationId xmlns:a16="http://schemas.microsoft.com/office/drawing/2014/main" id="{3EF7D6A9-90D3-F52C-694D-E5AED76D6EF4}"/>
              </a:ext>
            </a:extLst>
          </p:cNvPr>
          <p:cNvSpPr/>
          <p:nvPr/>
        </p:nvSpPr>
        <p:spPr>
          <a:xfrm>
            <a:off x="3669348" y="1311472"/>
            <a:ext cx="5444792" cy="4897943"/>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Times New Roman" panose="02020603050405020304" pitchFamily="18" charset="0"/>
                <a:cs typeface="Times New Roman" panose="02020603050405020304" pitchFamily="18" charset="0"/>
              </a:rPr>
              <a:t>Language </a:t>
            </a:r>
            <a:endParaRPr lang="zh-CN" altLang="en-US" sz="3200" dirty="0">
              <a:latin typeface="Times New Roman" panose="02020603050405020304" pitchFamily="18" charset="0"/>
              <a:cs typeface="Times New Roman" panose="02020603050405020304" pitchFamily="18" charset="0"/>
            </a:endParaRPr>
          </a:p>
        </p:txBody>
      </p:sp>
      <p:sp>
        <p:nvSpPr>
          <p:cNvPr id="28" name="箭头: 右 27">
            <a:extLst>
              <a:ext uri="{FF2B5EF4-FFF2-40B4-BE49-F238E27FC236}">
                <a16:creationId xmlns:a16="http://schemas.microsoft.com/office/drawing/2014/main" id="{B6913DF2-1979-61A1-DED3-B05E4CB2E50E}"/>
              </a:ext>
            </a:extLst>
          </p:cNvPr>
          <p:cNvSpPr/>
          <p:nvPr/>
        </p:nvSpPr>
        <p:spPr>
          <a:xfrm rot="10800000">
            <a:off x="4006390" y="3622043"/>
            <a:ext cx="1159497" cy="375027"/>
          </a:xfrm>
          <a:prstGeom prst="rightArrow">
            <a:avLst/>
          </a:prstGeom>
          <a:solidFill>
            <a:srgbClr val="96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84822178"/>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CBF716B6-092A-1E81-9E62-6EFB3931B770}"/>
              </a:ext>
            </a:extLst>
          </p:cNvPr>
          <p:cNvSpPr txBox="1"/>
          <p:nvPr/>
        </p:nvSpPr>
        <p:spPr>
          <a:xfrm>
            <a:off x="659876" y="967702"/>
            <a:ext cx="8059918" cy="1822743"/>
          </a:xfrm>
          <a:prstGeom prst="rect">
            <a:avLst/>
          </a:prstGeom>
          <a:noFill/>
        </p:spPr>
        <p:txBody>
          <a:bodyPr wrap="square" rtlCol="0">
            <a:spAutoFit/>
          </a:bodyPr>
          <a:lstStyle/>
          <a:p>
            <a:pPr>
              <a:lnSpc>
                <a:spcPts val="4600"/>
              </a:lnSpc>
            </a:pPr>
            <a:r>
              <a:rPr lang="en-US" altLang="zh-CN" sz="3600" dirty="0">
                <a:latin typeface="Times New Roman" panose="02020603050405020304" pitchFamily="18" charset="0"/>
                <a:cs typeface="Times New Roman" panose="02020603050405020304" pitchFamily="18" charset="0"/>
              </a:rPr>
              <a:t>However, the primordial joy of Russian people was completely smashed by Nazi war machine. </a:t>
            </a:r>
            <a:endParaRPr lang="zh-CN" altLang="en-US" sz="3600" dirty="0">
              <a:latin typeface="Times New Roman" panose="02020603050405020304" pitchFamily="18" charset="0"/>
              <a:cs typeface="Times New Roman" panose="02020603050405020304" pitchFamily="18" charset="0"/>
            </a:endParaRPr>
          </a:p>
        </p:txBody>
      </p:sp>
      <p:pic>
        <p:nvPicPr>
          <p:cNvPr id="5" name="图片 4">
            <a:extLst>
              <a:ext uri="{FF2B5EF4-FFF2-40B4-BE49-F238E27FC236}">
                <a16:creationId xmlns:a16="http://schemas.microsoft.com/office/drawing/2014/main" id="{87C3A77F-2D2E-889F-B44D-BC4BC45D5C8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9876" y="2890494"/>
            <a:ext cx="3943546" cy="2661894"/>
          </a:xfrm>
          <a:prstGeom prst="rect">
            <a:avLst/>
          </a:prstGeom>
        </p:spPr>
      </p:pic>
      <p:pic>
        <p:nvPicPr>
          <p:cNvPr id="7" name="图片 6">
            <a:extLst>
              <a:ext uri="{FF2B5EF4-FFF2-40B4-BE49-F238E27FC236}">
                <a16:creationId xmlns:a16="http://schemas.microsoft.com/office/drawing/2014/main" id="{C567E039-23AD-6A2D-EBAF-E961AB5DD8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89835" y="2890494"/>
            <a:ext cx="3891658" cy="2661894"/>
          </a:xfrm>
          <a:prstGeom prst="rect">
            <a:avLst/>
          </a:prstGeom>
        </p:spPr>
      </p:pic>
    </p:spTree>
    <p:extLst>
      <p:ext uri="{BB962C8B-B14F-4D97-AF65-F5344CB8AC3E}">
        <p14:creationId xmlns:p14="http://schemas.microsoft.com/office/powerpoint/2010/main" val="539962469"/>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B3758379-52FE-BBCE-63C1-7D16B5915508}"/>
              </a:ext>
            </a:extLst>
          </p:cNvPr>
          <p:cNvSpPr/>
          <p:nvPr/>
        </p:nvSpPr>
        <p:spPr>
          <a:xfrm>
            <a:off x="3669348" y="2013064"/>
            <a:ext cx="2363807" cy="659877"/>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2800" dirty="0">
                <a:solidFill>
                  <a:srgbClr val="960000"/>
                </a:solidFill>
                <a:latin typeface="Times New Roman" panose="02020603050405020304" pitchFamily="18" charset="0"/>
                <a:cs typeface="Times New Roman" panose="02020603050405020304" pitchFamily="18" charset="0"/>
              </a:rPr>
              <a:t>I see… </a:t>
            </a:r>
            <a:endParaRPr lang="zh-CN" altLang="en-US" sz="2800" dirty="0">
              <a:solidFill>
                <a:srgbClr val="960000"/>
              </a:solidFill>
              <a:latin typeface="Times New Roman" panose="02020603050405020304" pitchFamily="18" charset="0"/>
              <a:cs typeface="Times New Roman" panose="02020603050405020304" pitchFamily="18" charset="0"/>
            </a:endParaRPr>
          </a:p>
        </p:txBody>
      </p:sp>
      <p:sp>
        <p:nvSpPr>
          <p:cNvPr id="6" name="文本框 5">
            <a:extLst>
              <a:ext uri="{FF2B5EF4-FFF2-40B4-BE49-F238E27FC236}">
                <a16:creationId xmlns:a16="http://schemas.microsoft.com/office/drawing/2014/main" id="{91BB4A26-679D-507B-9B76-6F2650A18F1D}"/>
              </a:ext>
            </a:extLst>
          </p:cNvPr>
          <p:cNvSpPr txBox="1"/>
          <p:nvPr/>
        </p:nvSpPr>
        <p:spPr>
          <a:xfrm>
            <a:off x="421045" y="1843683"/>
            <a:ext cx="3002437" cy="954107"/>
          </a:xfrm>
          <a:prstGeom prst="rect">
            <a:avLst/>
          </a:prstGeom>
          <a:noFill/>
        </p:spPr>
        <p:txBody>
          <a:bodyPr wrap="square" rtlCol="0">
            <a:spAutoFit/>
          </a:bodyPr>
          <a:lstStyle/>
          <a:p>
            <a:r>
              <a:rPr lang="en-US" altLang="zh-CN" sz="2800" dirty="0">
                <a:latin typeface="Times New Roman" panose="02020603050405020304" pitchFamily="18" charset="0"/>
                <a:cs typeface="Times New Roman" panose="02020603050405020304" pitchFamily="18" charset="0"/>
              </a:rPr>
              <a:t>emotional appeal to the audience</a:t>
            </a:r>
            <a:endParaRPr lang="zh-CN" altLang="en-US" sz="2800" dirty="0">
              <a:latin typeface="Times New Roman" panose="02020603050405020304" pitchFamily="18" charset="0"/>
              <a:cs typeface="Times New Roman" panose="02020603050405020304" pitchFamily="18" charset="0"/>
            </a:endParaRPr>
          </a:p>
        </p:txBody>
      </p:sp>
      <p:sp>
        <p:nvSpPr>
          <p:cNvPr id="7" name="文本框 6">
            <a:extLst>
              <a:ext uri="{FF2B5EF4-FFF2-40B4-BE49-F238E27FC236}">
                <a16:creationId xmlns:a16="http://schemas.microsoft.com/office/drawing/2014/main" id="{D2ECEEAC-098E-5105-F1F5-C04A03AB949E}"/>
              </a:ext>
            </a:extLst>
          </p:cNvPr>
          <p:cNvSpPr txBox="1"/>
          <p:nvPr/>
        </p:nvSpPr>
        <p:spPr>
          <a:xfrm>
            <a:off x="430481" y="3216321"/>
            <a:ext cx="3002437" cy="954107"/>
          </a:xfrm>
          <a:prstGeom prst="rect">
            <a:avLst/>
          </a:prstGeom>
          <a:noFill/>
        </p:spPr>
        <p:txBody>
          <a:bodyPr wrap="square" rtlCol="0">
            <a:spAutoFit/>
          </a:bodyPr>
          <a:lstStyle/>
          <a:p>
            <a:r>
              <a:rPr lang="en-US" altLang="zh-CN" sz="2800" dirty="0">
                <a:latin typeface="Times New Roman" panose="02020603050405020304" pitchFamily="18" charset="0"/>
                <a:cs typeface="Times New Roman" panose="02020603050405020304" pitchFamily="18" charset="0"/>
              </a:rPr>
              <a:t>arouse British people’s opposition</a:t>
            </a:r>
            <a:endParaRPr lang="zh-CN" altLang="en-US" sz="2800" dirty="0">
              <a:latin typeface="Times New Roman" panose="02020603050405020304" pitchFamily="18" charset="0"/>
              <a:cs typeface="Times New Roman" panose="02020603050405020304" pitchFamily="18" charset="0"/>
            </a:endParaRPr>
          </a:p>
        </p:txBody>
      </p:sp>
      <p:sp>
        <p:nvSpPr>
          <p:cNvPr id="8" name="文本框 7">
            <a:extLst>
              <a:ext uri="{FF2B5EF4-FFF2-40B4-BE49-F238E27FC236}">
                <a16:creationId xmlns:a16="http://schemas.microsoft.com/office/drawing/2014/main" id="{AF99926A-8732-1A15-BB48-45F0E96B84C9}"/>
              </a:ext>
            </a:extLst>
          </p:cNvPr>
          <p:cNvSpPr txBox="1"/>
          <p:nvPr/>
        </p:nvSpPr>
        <p:spPr>
          <a:xfrm>
            <a:off x="3110843" y="395220"/>
            <a:ext cx="5646658" cy="523220"/>
          </a:xfrm>
          <a:prstGeom prst="rect">
            <a:avLst/>
          </a:prstGeom>
          <a:noFill/>
        </p:spPr>
        <p:txBody>
          <a:bodyPr wrap="square" rtlCol="0">
            <a:spAutoFit/>
          </a:bodyPr>
          <a:lstStyle/>
          <a:p>
            <a:r>
              <a:rPr lang="en-US" altLang="zh-CN" sz="2800" dirty="0">
                <a:latin typeface="Times New Roman" panose="02020603050405020304" pitchFamily="18" charset="0"/>
                <a:cs typeface="Times New Roman" panose="02020603050405020304" pitchFamily="18" charset="0"/>
              </a:rPr>
              <a:t>Nazi war machine</a:t>
            </a:r>
            <a:endParaRPr lang="zh-CN" altLang="en-US" sz="2800" dirty="0">
              <a:latin typeface="Times New Roman" panose="02020603050405020304" pitchFamily="18" charset="0"/>
              <a:cs typeface="Times New Roman" panose="02020603050405020304" pitchFamily="18" charset="0"/>
            </a:endParaRPr>
          </a:p>
        </p:txBody>
      </p:sp>
      <p:sp>
        <p:nvSpPr>
          <p:cNvPr id="9" name="箭头: 下 8">
            <a:extLst>
              <a:ext uri="{FF2B5EF4-FFF2-40B4-BE49-F238E27FC236}">
                <a16:creationId xmlns:a16="http://schemas.microsoft.com/office/drawing/2014/main" id="{1FB16163-3182-6CAA-6EA8-38A417D3E84D}"/>
              </a:ext>
            </a:extLst>
          </p:cNvPr>
          <p:cNvSpPr/>
          <p:nvPr/>
        </p:nvSpPr>
        <p:spPr>
          <a:xfrm>
            <a:off x="1508281" y="2843564"/>
            <a:ext cx="226241" cy="365289"/>
          </a:xfrm>
          <a:prstGeom prst="downArrow">
            <a:avLst/>
          </a:prstGeom>
          <a:solidFill>
            <a:srgbClr val="96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箭头: 下 9">
            <a:extLst>
              <a:ext uri="{FF2B5EF4-FFF2-40B4-BE49-F238E27FC236}">
                <a16:creationId xmlns:a16="http://schemas.microsoft.com/office/drawing/2014/main" id="{B434A9FA-0AB4-412F-5333-C070A34A3475}"/>
              </a:ext>
            </a:extLst>
          </p:cNvPr>
          <p:cNvSpPr/>
          <p:nvPr/>
        </p:nvSpPr>
        <p:spPr>
          <a:xfrm>
            <a:off x="1508281" y="4236418"/>
            <a:ext cx="226241" cy="365289"/>
          </a:xfrm>
          <a:prstGeom prst="downArrow">
            <a:avLst/>
          </a:prstGeom>
          <a:solidFill>
            <a:srgbClr val="96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B90178EC-F35A-5FCC-9737-D48B56F109AB}"/>
              </a:ext>
            </a:extLst>
          </p:cNvPr>
          <p:cNvSpPr txBox="1"/>
          <p:nvPr/>
        </p:nvSpPr>
        <p:spPr>
          <a:xfrm>
            <a:off x="430481" y="4733687"/>
            <a:ext cx="3002437" cy="954107"/>
          </a:xfrm>
          <a:prstGeom prst="rect">
            <a:avLst/>
          </a:prstGeom>
          <a:noFill/>
        </p:spPr>
        <p:txBody>
          <a:bodyPr wrap="square" rtlCol="0">
            <a:spAutoFit/>
          </a:bodyPr>
          <a:lstStyle/>
          <a:p>
            <a:r>
              <a:rPr lang="en-US" altLang="zh-CN" sz="2800" dirty="0">
                <a:latin typeface="Times New Roman" panose="02020603050405020304" pitchFamily="18" charset="0"/>
                <a:cs typeface="Times New Roman" panose="02020603050405020304" pitchFamily="18" charset="0"/>
              </a:rPr>
              <a:t>Justify his decision to help Russia</a:t>
            </a:r>
            <a:endParaRPr lang="zh-CN" altLang="en-US" sz="2800" dirty="0">
              <a:latin typeface="Times New Roman" panose="02020603050405020304" pitchFamily="18" charset="0"/>
              <a:cs typeface="Times New Roman" panose="02020603050405020304" pitchFamily="18" charset="0"/>
            </a:endParaRPr>
          </a:p>
        </p:txBody>
      </p:sp>
      <p:sp>
        <p:nvSpPr>
          <p:cNvPr id="12" name="文本框 11">
            <a:extLst>
              <a:ext uri="{FF2B5EF4-FFF2-40B4-BE49-F238E27FC236}">
                <a16:creationId xmlns:a16="http://schemas.microsoft.com/office/drawing/2014/main" id="{DC9B2B19-FF76-745D-20C8-8B79C290E654}"/>
              </a:ext>
            </a:extLst>
          </p:cNvPr>
          <p:cNvSpPr txBox="1"/>
          <p:nvPr/>
        </p:nvSpPr>
        <p:spPr>
          <a:xfrm>
            <a:off x="430481" y="5687794"/>
            <a:ext cx="3002437" cy="954107"/>
          </a:xfrm>
          <a:prstGeom prst="rect">
            <a:avLst/>
          </a:prstGeom>
          <a:noFill/>
        </p:spPr>
        <p:txBody>
          <a:bodyPr wrap="square" rtlCol="0">
            <a:spAutoFit/>
          </a:bodyPr>
          <a:lstStyle/>
          <a:p>
            <a:r>
              <a:rPr lang="en-US" altLang="zh-CN" sz="2800" dirty="0">
                <a:latin typeface="Times New Roman" panose="02020603050405020304" pitchFamily="18" charset="0"/>
                <a:cs typeface="Times New Roman" panose="02020603050405020304" pitchFamily="18" charset="0"/>
              </a:rPr>
              <a:t>(to persuade, to convince)</a:t>
            </a:r>
            <a:endParaRPr lang="zh-CN" altLang="en-US" sz="2800" dirty="0">
              <a:latin typeface="Times New Roman" panose="02020603050405020304" pitchFamily="18" charset="0"/>
              <a:cs typeface="Times New Roman" panose="02020603050405020304" pitchFamily="18" charset="0"/>
            </a:endParaRPr>
          </a:p>
        </p:txBody>
      </p:sp>
      <p:sp>
        <p:nvSpPr>
          <p:cNvPr id="13" name="文本框 12">
            <a:extLst>
              <a:ext uri="{FF2B5EF4-FFF2-40B4-BE49-F238E27FC236}">
                <a16:creationId xmlns:a16="http://schemas.microsoft.com/office/drawing/2014/main" id="{A3F5C3B4-AB38-1FFB-B955-85B92217AE4C}"/>
              </a:ext>
            </a:extLst>
          </p:cNvPr>
          <p:cNvSpPr txBox="1"/>
          <p:nvPr/>
        </p:nvSpPr>
        <p:spPr>
          <a:xfrm>
            <a:off x="3586088" y="1277776"/>
            <a:ext cx="3002437" cy="523220"/>
          </a:xfrm>
          <a:prstGeom prst="rect">
            <a:avLst/>
          </a:prstGeom>
          <a:noFill/>
        </p:spPr>
        <p:txBody>
          <a:bodyPr wrap="square" rtlCol="0">
            <a:spAutoFit/>
          </a:bodyPr>
          <a:lstStyle/>
          <a:p>
            <a:r>
              <a:rPr lang="en-US" altLang="zh-CN" sz="2800" dirty="0">
                <a:solidFill>
                  <a:srgbClr val="960000"/>
                </a:solidFill>
                <a:latin typeface="Times New Roman" panose="02020603050405020304" pitchFamily="18" charset="0"/>
                <a:cs typeface="Times New Roman" panose="02020603050405020304" pitchFamily="18" charset="0"/>
              </a:rPr>
              <a:t>Syntactic features</a:t>
            </a:r>
            <a:endParaRPr lang="zh-CN" altLang="en-US" sz="2800" dirty="0">
              <a:solidFill>
                <a:srgbClr val="960000"/>
              </a:solidFill>
              <a:latin typeface="Times New Roman" panose="02020603050405020304" pitchFamily="18" charset="0"/>
              <a:cs typeface="Times New Roman" panose="02020603050405020304" pitchFamily="18" charset="0"/>
            </a:endParaRPr>
          </a:p>
        </p:txBody>
      </p:sp>
      <p:sp>
        <p:nvSpPr>
          <p:cNvPr id="14" name="文本框 13">
            <a:extLst>
              <a:ext uri="{FF2B5EF4-FFF2-40B4-BE49-F238E27FC236}">
                <a16:creationId xmlns:a16="http://schemas.microsoft.com/office/drawing/2014/main" id="{369188E3-1B1F-2691-B9D7-10B8013234C3}"/>
              </a:ext>
            </a:extLst>
          </p:cNvPr>
          <p:cNvSpPr txBox="1"/>
          <p:nvPr/>
        </p:nvSpPr>
        <p:spPr>
          <a:xfrm>
            <a:off x="430481" y="1280424"/>
            <a:ext cx="3002437" cy="523220"/>
          </a:xfrm>
          <a:prstGeom prst="rect">
            <a:avLst/>
          </a:prstGeom>
          <a:noFill/>
        </p:spPr>
        <p:txBody>
          <a:bodyPr wrap="square" rtlCol="0">
            <a:spAutoFit/>
          </a:bodyPr>
          <a:lstStyle/>
          <a:p>
            <a:r>
              <a:rPr lang="en-US" altLang="zh-CN" sz="2800" dirty="0">
                <a:solidFill>
                  <a:srgbClr val="960000"/>
                </a:solidFill>
                <a:latin typeface="Times New Roman" panose="02020603050405020304" pitchFamily="18" charset="0"/>
                <a:cs typeface="Times New Roman" panose="02020603050405020304" pitchFamily="18" charset="0"/>
              </a:rPr>
              <a:t>Purpose of writing</a:t>
            </a:r>
            <a:endParaRPr lang="zh-CN" altLang="en-US" sz="2800" dirty="0">
              <a:solidFill>
                <a:srgbClr val="960000"/>
              </a:solidFill>
              <a:latin typeface="Times New Roman" panose="02020603050405020304" pitchFamily="18" charset="0"/>
              <a:cs typeface="Times New Roman" panose="02020603050405020304" pitchFamily="18" charset="0"/>
            </a:endParaRPr>
          </a:p>
        </p:txBody>
      </p:sp>
      <p:sp>
        <p:nvSpPr>
          <p:cNvPr id="15" name="矩形 14">
            <a:extLst>
              <a:ext uri="{FF2B5EF4-FFF2-40B4-BE49-F238E27FC236}">
                <a16:creationId xmlns:a16="http://schemas.microsoft.com/office/drawing/2014/main" id="{5ABB9428-541D-BFB6-E554-3262FDCF569B}"/>
              </a:ext>
            </a:extLst>
          </p:cNvPr>
          <p:cNvSpPr/>
          <p:nvPr/>
        </p:nvSpPr>
        <p:spPr>
          <a:xfrm>
            <a:off x="3669348" y="3043873"/>
            <a:ext cx="2363808" cy="659877"/>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2800" dirty="0">
                <a:solidFill>
                  <a:srgbClr val="960000"/>
                </a:solidFill>
                <a:latin typeface="Times New Roman" panose="02020603050405020304" pitchFamily="18" charset="0"/>
                <a:cs typeface="Times New Roman" panose="02020603050405020304" pitchFamily="18" charset="0"/>
              </a:rPr>
              <a:t>I see… </a:t>
            </a:r>
            <a:endParaRPr lang="zh-CN" altLang="en-US" sz="2800" dirty="0">
              <a:solidFill>
                <a:srgbClr val="960000"/>
              </a:solidFill>
              <a:latin typeface="Times New Roman" panose="02020603050405020304" pitchFamily="18" charset="0"/>
              <a:cs typeface="Times New Roman" panose="02020603050405020304" pitchFamily="18" charset="0"/>
            </a:endParaRPr>
          </a:p>
        </p:txBody>
      </p:sp>
      <p:sp>
        <p:nvSpPr>
          <p:cNvPr id="16" name="矩形 15">
            <a:extLst>
              <a:ext uri="{FF2B5EF4-FFF2-40B4-BE49-F238E27FC236}">
                <a16:creationId xmlns:a16="http://schemas.microsoft.com/office/drawing/2014/main" id="{EFC9B659-37E1-B650-CA90-BD47E24A2E63}"/>
              </a:ext>
            </a:extLst>
          </p:cNvPr>
          <p:cNvSpPr/>
          <p:nvPr/>
        </p:nvSpPr>
        <p:spPr>
          <a:xfrm>
            <a:off x="3669348" y="4202494"/>
            <a:ext cx="2363808" cy="659877"/>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2800" dirty="0">
                <a:solidFill>
                  <a:srgbClr val="960000"/>
                </a:solidFill>
                <a:latin typeface="Times New Roman" panose="02020603050405020304" pitchFamily="18" charset="0"/>
                <a:cs typeface="Times New Roman" panose="02020603050405020304" pitchFamily="18" charset="0"/>
              </a:rPr>
              <a:t>I see… </a:t>
            </a:r>
            <a:endParaRPr lang="zh-CN" altLang="en-US" sz="2800" dirty="0">
              <a:solidFill>
                <a:srgbClr val="960000"/>
              </a:solidFill>
              <a:latin typeface="Times New Roman" panose="02020603050405020304" pitchFamily="18" charset="0"/>
              <a:cs typeface="Times New Roman" panose="02020603050405020304" pitchFamily="18" charset="0"/>
            </a:endParaRPr>
          </a:p>
        </p:txBody>
      </p:sp>
      <p:sp>
        <p:nvSpPr>
          <p:cNvPr id="17" name="文本框 16">
            <a:extLst>
              <a:ext uri="{FF2B5EF4-FFF2-40B4-BE49-F238E27FC236}">
                <a16:creationId xmlns:a16="http://schemas.microsoft.com/office/drawing/2014/main" id="{25778B71-7F24-5BA7-B3F2-445DBD326E1D}"/>
              </a:ext>
            </a:extLst>
          </p:cNvPr>
          <p:cNvSpPr txBox="1"/>
          <p:nvPr/>
        </p:nvSpPr>
        <p:spPr>
          <a:xfrm>
            <a:off x="3586088" y="5255308"/>
            <a:ext cx="3002437" cy="954107"/>
          </a:xfrm>
          <a:prstGeom prst="rect">
            <a:avLst/>
          </a:prstGeom>
          <a:noFill/>
        </p:spPr>
        <p:txBody>
          <a:bodyPr wrap="square" rtlCol="0">
            <a:spAutoFit/>
          </a:bodyPr>
          <a:lstStyle/>
          <a:p>
            <a:r>
              <a:rPr lang="en-US" altLang="zh-CN" sz="2800" dirty="0">
                <a:solidFill>
                  <a:srgbClr val="960000"/>
                </a:solidFill>
                <a:latin typeface="Times New Roman" panose="02020603050405020304" pitchFamily="18" charset="0"/>
                <a:cs typeface="Times New Roman" panose="02020603050405020304" pitchFamily="18" charset="0"/>
              </a:rPr>
              <a:t>rhetorical device:</a:t>
            </a:r>
          </a:p>
          <a:p>
            <a:r>
              <a:rPr lang="en-US" altLang="zh-CN" sz="2800" dirty="0">
                <a:latin typeface="Times New Roman" panose="02020603050405020304" pitchFamily="18" charset="0"/>
                <a:cs typeface="Times New Roman" panose="02020603050405020304" pitchFamily="18" charset="0"/>
              </a:rPr>
              <a:t>parallelism </a:t>
            </a:r>
            <a:endParaRPr lang="zh-CN" altLang="en-US" sz="2800" dirty="0">
              <a:latin typeface="Times New Roman" panose="02020603050405020304" pitchFamily="18" charset="0"/>
              <a:cs typeface="Times New Roman" panose="02020603050405020304" pitchFamily="18" charset="0"/>
            </a:endParaRPr>
          </a:p>
        </p:txBody>
      </p:sp>
      <p:sp>
        <p:nvSpPr>
          <p:cNvPr id="18" name="文本框 17">
            <a:extLst>
              <a:ext uri="{FF2B5EF4-FFF2-40B4-BE49-F238E27FC236}">
                <a16:creationId xmlns:a16="http://schemas.microsoft.com/office/drawing/2014/main" id="{BAC08DE4-BAF5-2F3E-4652-959680BBA635}"/>
              </a:ext>
            </a:extLst>
          </p:cNvPr>
          <p:cNvSpPr txBox="1"/>
          <p:nvPr/>
        </p:nvSpPr>
        <p:spPr>
          <a:xfrm>
            <a:off x="6283740" y="1293393"/>
            <a:ext cx="3002437" cy="523220"/>
          </a:xfrm>
          <a:prstGeom prst="rect">
            <a:avLst/>
          </a:prstGeom>
          <a:noFill/>
        </p:spPr>
        <p:txBody>
          <a:bodyPr wrap="square" rtlCol="0">
            <a:spAutoFit/>
          </a:bodyPr>
          <a:lstStyle/>
          <a:p>
            <a:r>
              <a:rPr lang="en-US" altLang="zh-CN" sz="2800" dirty="0">
                <a:solidFill>
                  <a:srgbClr val="960000"/>
                </a:solidFill>
                <a:latin typeface="Times New Roman" panose="02020603050405020304" pitchFamily="18" charset="0"/>
                <a:cs typeface="Times New Roman" panose="02020603050405020304" pitchFamily="18" charset="0"/>
              </a:rPr>
              <a:t>Lexical features</a:t>
            </a:r>
            <a:endParaRPr lang="zh-CN" altLang="en-US" sz="2800" dirty="0">
              <a:solidFill>
                <a:srgbClr val="960000"/>
              </a:solidFill>
              <a:latin typeface="Times New Roman" panose="02020603050405020304" pitchFamily="18" charset="0"/>
              <a:cs typeface="Times New Roman" panose="02020603050405020304" pitchFamily="18" charset="0"/>
            </a:endParaRPr>
          </a:p>
        </p:txBody>
      </p:sp>
      <p:sp>
        <p:nvSpPr>
          <p:cNvPr id="19" name="矩形 18">
            <a:extLst>
              <a:ext uri="{FF2B5EF4-FFF2-40B4-BE49-F238E27FC236}">
                <a16:creationId xmlns:a16="http://schemas.microsoft.com/office/drawing/2014/main" id="{56E66957-1ED7-90D0-CB32-E13D4710F2E7}"/>
              </a:ext>
            </a:extLst>
          </p:cNvPr>
          <p:cNvSpPr/>
          <p:nvPr/>
        </p:nvSpPr>
        <p:spPr>
          <a:xfrm>
            <a:off x="6279022" y="1800996"/>
            <a:ext cx="2751858" cy="969987"/>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zh-CN" altLang="en-US" sz="2400" dirty="0">
              <a:solidFill>
                <a:schemeClr val="tx1"/>
              </a:solidFill>
              <a:latin typeface="Times New Roman" panose="02020603050405020304" pitchFamily="18" charset="0"/>
              <a:cs typeface="Times New Roman" panose="02020603050405020304" pitchFamily="18" charset="0"/>
            </a:endParaRPr>
          </a:p>
        </p:txBody>
      </p:sp>
      <p:sp>
        <p:nvSpPr>
          <p:cNvPr id="20" name="矩形 19">
            <a:extLst>
              <a:ext uri="{FF2B5EF4-FFF2-40B4-BE49-F238E27FC236}">
                <a16:creationId xmlns:a16="http://schemas.microsoft.com/office/drawing/2014/main" id="{828AB2C5-D6C0-792F-7901-232EAB9013FF}"/>
              </a:ext>
            </a:extLst>
          </p:cNvPr>
          <p:cNvSpPr/>
          <p:nvPr/>
        </p:nvSpPr>
        <p:spPr>
          <a:xfrm>
            <a:off x="6279022" y="2840475"/>
            <a:ext cx="2751858" cy="1090501"/>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zh-CN" altLang="en-US" sz="2400" dirty="0">
              <a:solidFill>
                <a:schemeClr val="tx1"/>
              </a:solidFill>
              <a:latin typeface="Times New Roman" panose="02020603050405020304" pitchFamily="18" charset="0"/>
              <a:cs typeface="Times New Roman" panose="02020603050405020304" pitchFamily="18" charset="0"/>
            </a:endParaRPr>
          </a:p>
        </p:txBody>
      </p:sp>
      <p:sp>
        <p:nvSpPr>
          <p:cNvPr id="21" name="矩形 20">
            <a:extLst>
              <a:ext uri="{FF2B5EF4-FFF2-40B4-BE49-F238E27FC236}">
                <a16:creationId xmlns:a16="http://schemas.microsoft.com/office/drawing/2014/main" id="{DEF80A4B-DAC8-8AB9-2E1F-7FEEACD797B0}"/>
              </a:ext>
            </a:extLst>
          </p:cNvPr>
          <p:cNvSpPr/>
          <p:nvPr/>
        </p:nvSpPr>
        <p:spPr>
          <a:xfrm>
            <a:off x="6279022" y="4157663"/>
            <a:ext cx="2751858" cy="1090501"/>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zh-CN" altLang="en-US" sz="2400" dirty="0">
              <a:solidFill>
                <a:schemeClr val="tx1"/>
              </a:solidFill>
              <a:latin typeface="Times New Roman" panose="02020603050405020304" pitchFamily="18" charset="0"/>
              <a:cs typeface="Times New Roman" panose="02020603050405020304" pitchFamily="18" charset="0"/>
            </a:endParaRPr>
          </a:p>
        </p:txBody>
      </p:sp>
      <p:sp>
        <p:nvSpPr>
          <p:cNvPr id="23" name="箭头: 下 22">
            <a:extLst>
              <a:ext uri="{FF2B5EF4-FFF2-40B4-BE49-F238E27FC236}">
                <a16:creationId xmlns:a16="http://schemas.microsoft.com/office/drawing/2014/main" id="{5AF76C33-5945-CFF9-ED34-B0CBE3247780}"/>
              </a:ext>
            </a:extLst>
          </p:cNvPr>
          <p:cNvSpPr/>
          <p:nvPr/>
        </p:nvSpPr>
        <p:spPr>
          <a:xfrm>
            <a:off x="4738130" y="4946627"/>
            <a:ext cx="226241" cy="365289"/>
          </a:xfrm>
          <a:prstGeom prst="downArrow">
            <a:avLst/>
          </a:prstGeom>
          <a:solidFill>
            <a:srgbClr val="96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箭头: 下 23">
            <a:extLst>
              <a:ext uri="{FF2B5EF4-FFF2-40B4-BE49-F238E27FC236}">
                <a16:creationId xmlns:a16="http://schemas.microsoft.com/office/drawing/2014/main" id="{7C3892AE-CB5F-B61C-FBEF-37DB7780DC79}"/>
              </a:ext>
            </a:extLst>
          </p:cNvPr>
          <p:cNvSpPr/>
          <p:nvPr/>
        </p:nvSpPr>
        <p:spPr>
          <a:xfrm>
            <a:off x="7453434" y="5317656"/>
            <a:ext cx="226241" cy="365289"/>
          </a:xfrm>
          <a:prstGeom prst="downArrow">
            <a:avLst/>
          </a:prstGeom>
          <a:solidFill>
            <a:srgbClr val="96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73621440"/>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内容占位符 2"/>
          <p:cNvSpPr>
            <a:spLocks noGrp="1"/>
          </p:cNvSpPr>
          <p:nvPr>
            <p:ph idx="1"/>
          </p:nvPr>
        </p:nvSpPr>
        <p:spPr>
          <a:xfrm>
            <a:off x="150829" y="245097"/>
            <a:ext cx="8842342" cy="6532775"/>
          </a:xfrm>
        </p:spPr>
        <p:txBody>
          <a:bodyPr>
            <a:normAutofit fontScale="77500" lnSpcReduction="20000"/>
          </a:bodyPr>
          <a:lstStyle/>
          <a:p>
            <a:pPr marL="386080" indent="-386080">
              <a:lnSpc>
                <a:spcPts val="3200"/>
              </a:lnSpc>
              <a:buNone/>
            </a:pPr>
            <a:r>
              <a:rPr lang="en-US" altLang="zh-CN" dirty="0">
                <a:latin typeface="Times New Roman" panose="02020603050405020304" pitchFamily="18" charset="0"/>
                <a:cs typeface="Times New Roman" panose="02020603050405020304" pitchFamily="18" charset="0"/>
              </a:rPr>
              <a:t>6. </a:t>
            </a:r>
            <a:r>
              <a:rPr lang="en-US" altLang="zh-CN" sz="3600" dirty="0">
                <a:latin typeface="Times New Roman" panose="02020603050405020304" pitchFamily="18" charset="0"/>
                <a:cs typeface="Times New Roman" panose="02020603050405020304" pitchFamily="18" charset="0"/>
              </a:rPr>
              <a:t>I  see advancing upon all this in hideous onslaught the Nazi war machine, with its clanking, heel-clicking, dandified Prussian officers, its crafty expert agents fresh from the cowing and tying down of a dozen countries. </a:t>
            </a:r>
          </a:p>
          <a:p>
            <a:pPr marL="386080" indent="-386080">
              <a:lnSpc>
                <a:spcPts val="4000"/>
              </a:lnSpc>
              <a:buNone/>
            </a:pPr>
            <a:r>
              <a:rPr lang="en-US" altLang="zh-CN" sz="3600" dirty="0">
                <a:solidFill>
                  <a:srgbClr val="C00000"/>
                </a:solidFill>
                <a:latin typeface="Times New Roman" panose="02020603050405020304" pitchFamily="18" charset="0"/>
                <a:cs typeface="Times New Roman" panose="02020603050405020304" pitchFamily="18" charset="0"/>
              </a:rPr>
              <a:t>Questions for discussion.</a:t>
            </a:r>
          </a:p>
          <a:p>
            <a:pPr marL="386080" indent="-386080">
              <a:lnSpc>
                <a:spcPts val="4000"/>
              </a:lnSpc>
              <a:buAutoNum type="arabicParenR"/>
            </a:pPr>
            <a:r>
              <a:rPr lang="en-US" altLang="zh-CN" sz="3600" dirty="0">
                <a:latin typeface="Times New Roman" panose="02020603050405020304" pitchFamily="18" charset="0"/>
                <a:cs typeface="Times New Roman" panose="02020603050405020304" pitchFamily="18" charset="0"/>
              </a:rPr>
              <a:t>Analyze the sentence structure. </a:t>
            </a:r>
          </a:p>
          <a:p>
            <a:pPr marL="386080" indent="-386080">
              <a:lnSpc>
                <a:spcPts val="4000"/>
              </a:lnSpc>
              <a:buFont typeface="Arial" panose="020B0604020202020204" pitchFamily="34" charset="0"/>
              <a:buAutoNum type="arabicParenR"/>
            </a:pPr>
            <a:r>
              <a:rPr lang="en-US" altLang="zh-CN" sz="3600" dirty="0">
                <a:latin typeface="Times New Roman" panose="02020603050405020304" pitchFamily="18" charset="0"/>
                <a:cs typeface="Times New Roman" panose="02020603050405020304" pitchFamily="18" charset="0"/>
              </a:rPr>
              <a:t>What is your understanding of ‘</a:t>
            </a:r>
            <a:r>
              <a:rPr lang="en-US" altLang="zh-CN" sz="3600" dirty="0">
                <a:solidFill>
                  <a:srgbClr val="C00000"/>
                </a:solidFill>
                <a:latin typeface="Times New Roman" panose="02020603050405020304" pitchFamily="18" charset="0"/>
                <a:cs typeface="Times New Roman" panose="02020603050405020304" pitchFamily="18" charset="0"/>
              </a:rPr>
              <a:t>Nazi war machine</a:t>
            </a:r>
            <a:r>
              <a:rPr lang="en-US" altLang="zh-CN" sz="3600" dirty="0">
                <a:latin typeface="Times New Roman" panose="02020603050405020304" pitchFamily="18" charset="0"/>
                <a:cs typeface="Times New Roman" panose="02020603050405020304" pitchFamily="18" charset="0"/>
              </a:rPr>
              <a:t>’? Compare it with “Nazi soldiers” , “Nazi troops”. </a:t>
            </a:r>
          </a:p>
          <a:p>
            <a:pPr marL="386080" indent="-386080">
              <a:lnSpc>
                <a:spcPts val="4000"/>
              </a:lnSpc>
              <a:buFont typeface="Arial" panose="020B0604020202020204" pitchFamily="34" charset="0"/>
              <a:buAutoNum type="arabicParenR"/>
            </a:pPr>
            <a:r>
              <a:rPr lang="en-US" altLang="zh-CN" sz="3600" dirty="0">
                <a:latin typeface="Times New Roman" panose="02020603050405020304" pitchFamily="18" charset="0"/>
                <a:cs typeface="Times New Roman" panose="02020603050405020304" pitchFamily="18" charset="0"/>
              </a:rPr>
              <a:t>Pick out the words indicating Nazi Germany’s cruelty and ferocious aggression. (c.f. hideous-wicked; onslaught-attack)</a:t>
            </a:r>
          </a:p>
          <a:p>
            <a:pPr marL="386080" indent="-386080">
              <a:lnSpc>
                <a:spcPts val="4000"/>
              </a:lnSpc>
              <a:buFont typeface="Arial" panose="020B0604020202020204" pitchFamily="34" charset="0"/>
              <a:buAutoNum type="arabicParenR"/>
            </a:pPr>
            <a:r>
              <a:rPr lang="en-US" altLang="zh-CN" sz="3600" dirty="0">
                <a:latin typeface="Times New Roman" panose="02020603050405020304" pitchFamily="18" charset="0"/>
                <a:cs typeface="Times New Roman" panose="02020603050405020304" pitchFamily="18" charset="0"/>
              </a:rPr>
              <a:t>What rhetorical devices are used?</a:t>
            </a:r>
            <a:endParaRPr lang="en-US" altLang="zh-CN" sz="3600" dirty="0">
              <a:solidFill>
                <a:srgbClr val="333333"/>
              </a:solidFill>
              <a:latin typeface="Times New Roman" panose="02020603050405020304" pitchFamily="18" charset="0"/>
              <a:ea typeface="等线" panose="02010600030101010101" charset="-122"/>
              <a:cs typeface="Times New Roman" panose="02020603050405020304" pitchFamily="18" charset="0"/>
            </a:endParaRPr>
          </a:p>
          <a:p>
            <a:pPr marL="386080" indent="-386080">
              <a:lnSpc>
                <a:spcPts val="4000"/>
              </a:lnSpc>
              <a:buAutoNum type="arabicParenR"/>
            </a:pPr>
            <a:endParaRPr lang="en-US" altLang="zh-CN" sz="3600" dirty="0">
              <a:latin typeface="Times New Roman" panose="02020603050405020304" pitchFamily="18" charset="0"/>
              <a:cs typeface="Times New Roman" panose="02020603050405020304" pitchFamily="18" charset="0"/>
            </a:endParaRPr>
          </a:p>
          <a:p>
            <a:pPr marL="0" indent="0">
              <a:lnSpc>
                <a:spcPts val="4000"/>
              </a:lnSpc>
              <a:buNone/>
            </a:pPr>
            <a:endParaRPr lang="en-US" altLang="zh-CN" sz="3800" dirty="0">
              <a:latin typeface="Times New Roman" panose="02020603050405020304" pitchFamily="18" charset="0"/>
              <a:cs typeface="Times New Roman" panose="02020603050405020304" pitchFamily="18" charset="0"/>
            </a:endParaRPr>
          </a:p>
          <a:p>
            <a:pPr marL="386080" indent="-386080">
              <a:lnSpc>
                <a:spcPts val="4000"/>
              </a:lnSpc>
              <a:buAutoNum type="arabicParenR"/>
            </a:pPr>
            <a:endParaRPr lang="en-US" altLang="zh-CN" dirty="0">
              <a:latin typeface="Times New Roman" panose="02020603050405020304" pitchFamily="18" charset="0"/>
              <a:cs typeface="Times New Roman" panose="02020603050405020304" pitchFamily="18" charset="0"/>
            </a:endParaRPr>
          </a:p>
        </p:txBody>
      </p:sp>
      <p:sp>
        <p:nvSpPr>
          <p:cNvPr id="2" name="矩形: 圆角 1">
            <a:extLst>
              <a:ext uri="{FF2B5EF4-FFF2-40B4-BE49-F238E27FC236}">
                <a16:creationId xmlns:a16="http://schemas.microsoft.com/office/drawing/2014/main" id="{9640AB8D-9F4E-2CF2-A0C9-DED3C3545C85}"/>
              </a:ext>
            </a:extLst>
          </p:cNvPr>
          <p:cNvSpPr/>
          <p:nvPr/>
        </p:nvSpPr>
        <p:spPr>
          <a:xfrm>
            <a:off x="2286000" y="1828800"/>
            <a:ext cx="6608190" cy="253581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latin typeface="宋体" panose="02010600030101010101" pitchFamily="2" charset="-122"/>
                <a:ea typeface="宋体" panose="02010600030101010101" pitchFamily="2" charset="-122"/>
              </a:rPr>
              <a:t>我看到纳粹的战争机器凶残地进攻、扑向苏联，普鲁士士兵全副武装、刀剑当当有声、皮靴咚咚作响，还有那些无比奸诈，刚刚征服和奴役了十多个国家的特工人员。</a:t>
            </a:r>
          </a:p>
        </p:txBody>
      </p:sp>
    </p:spTree>
    <p:extLst>
      <p:ext uri="{BB962C8B-B14F-4D97-AF65-F5344CB8AC3E}">
        <p14:creationId xmlns:p14="http://schemas.microsoft.com/office/powerpoint/2010/main" val="2084962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内容占位符 2"/>
          <p:cNvSpPr>
            <a:spLocks noGrp="1"/>
          </p:cNvSpPr>
          <p:nvPr>
            <p:ph idx="1"/>
          </p:nvPr>
        </p:nvSpPr>
        <p:spPr>
          <a:xfrm>
            <a:off x="278090" y="347612"/>
            <a:ext cx="8587819" cy="2706673"/>
          </a:xfrm>
        </p:spPr>
        <p:txBody>
          <a:bodyPr>
            <a:normAutofit/>
          </a:bodyPr>
          <a:lstStyle/>
          <a:p>
            <a:pPr marL="386080" indent="-386080">
              <a:lnSpc>
                <a:spcPts val="3900"/>
              </a:lnSpc>
              <a:buNone/>
            </a:pPr>
            <a:r>
              <a:rPr lang="en-US" altLang="zh-CN" dirty="0">
                <a:latin typeface="Times New Roman" panose="02020603050405020304" pitchFamily="18" charset="0"/>
                <a:cs typeface="Times New Roman" panose="02020603050405020304" pitchFamily="18" charset="0"/>
              </a:rPr>
              <a:t>7. I see also the </a:t>
            </a:r>
            <a:r>
              <a:rPr lang="en-US" altLang="zh-CN" dirty="0">
                <a:solidFill>
                  <a:srgbClr val="C00000"/>
                </a:solidFill>
                <a:latin typeface="Times New Roman" panose="02020603050405020304" pitchFamily="18" charset="0"/>
                <a:cs typeface="Times New Roman" panose="02020603050405020304" pitchFamily="18" charset="0"/>
              </a:rPr>
              <a:t>dull,</a:t>
            </a:r>
            <a:r>
              <a:rPr lang="zh-CN" altLang="en-US" dirty="0">
                <a:solidFill>
                  <a:srgbClr val="C00000"/>
                </a:solidFill>
                <a:latin typeface="Times New Roman" panose="02020603050405020304" pitchFamily="18" charset="0"/>
                <a:cs typeface="Times New Roman" panose="02020603050405020304" pitchFamily="18" charset="0"/>
              </a:rPr>
              <a:t> </a:t>
            </a:r>
            <a:r>
              <a:rPr lang="en-US" altLang="zh-CN" dirty="0">
                <a:solidFill>
                  <a:srgbClr val="C00000"/>
                </a:solidFill>
                <a:latin typeface="Times New Roman" panose="02020603050405020304" pitchFamily="18" charset="0"/>
                <a:cs typeface="Times New Roman" panose="02020603050405020304" pitchFamily="18" charset="0"/>
              </a:rPr>
              <a:t>drilled,</a:t>
            </a:r>
            <a:r>
              <a:rPr lang="zh-CN" altLang="en-US" dirty="0">
                <a:solidFill>
                  <a:srgbClr val="C00000"/>
                </a:solidFill>
                <a:latin typeface="Times New Roman" panose="02020603050405020304" pitchFamily="18" charset="0"/>
                <a:cs typeface="Times New Roman" panose="02020603050405020304" pitchFamily="18" charset="0"/>
              </a:rPr>
              <a:t> </a:t>
            </a:r>
            <a:r>
              <a:rPr lang="en-US" altLang="zh-CN" dirty="0">
                <a:solidFill>
                  <a:srgbClr val="C00000"/>
                </a:solidFill>
                <a:latin typeface="Times New Roman" panose="02020603050405020304" pitchFamily="18" charset="0"/>
                <a:cs typeface="Times New Roman" panose="02020603050405020304" pitchFamily="18" charset="0"/>
              </a:rPr>
              <a:t>docile</a:t>
            </a:r>
            <a:r>
              <a:rPr lang="en-US" altLang="zh-CN" dirty="0">
                <a:latin typeface="Times New Roman" panose="02020603050405020304" pitchFamily="18" charset="0"/>
                <a:cs typeface="Times New Roman" panose="02020603050405020304" pitchFamily="18" charset="0"/>
              </a:rPr>
              <a:t>,</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brutish masses of the Hun soldiery plodding on </a:t>
            </a:r>
            <a:r>
              <a:rPr lang="en-US" altLang="zh-CN" dirty="0">
                <a:solidFill>
                  <a:srgbClr val="C00000"/>
                </a:solidFill>
                <a:latin typeface="Times New Roman" panose="02020603050405020304" pitchFamily="18" charset="0"/>
                <a:cs typeface="Times New Roman" panose="02020603050405020304" pitchFamily="18" charset="0"/>
              </a:rPr>
              <a:t>like a swarm of crawling locusts</a:t>
            </a:r>
            <a:r>
              <a:rPr lang="en-US" altLang="zh-CN" dirty="0">
                <a:latin typeface="Times New Roman" panose="02020603050405020304" pitchFamily="18" charset="0"/>
                <a:cs typeface="Times New Roman" panose="02020603050405020304" pitchFamily="18" charset="0"/>
              </a:rPr>
              <a:t>. </a:t>
            </a:r>
          </a:p>
          <a:p>
            <a:pPr marL="386080" indent="-386080">
              <a:lnSpc>
                <a:spcPts val="3900"/>
              </a:lnSpc>
              <a:buFont typeface="Arial" panose="020B0604020202020204" pitchFamily="34" charset="0"/>
              <a:buAutoNum type="arabicParenR"/>
            </a:pPr>
            <a:r>
              <a:rPr lang="en-US" altLang="zh-CN" dirty="0">
                <a:latin typeface="Times New Roman" panose="02020603050405020304" pitchFamily="18" charset="0"/>
                <a:cs typeface="Times New Roman" panose="02020603050405020304" pitchFamily="18" charset="0"/>
              </a:rPr>
              <a:t>What rhetorical devices are used? What is the effect of the use of rhetorical devices?</a:t>
            </a:r>
          </a:p>
          <a:p>
            <a:pPr marL="0" indent="0">
              <a:buNone/>
            </a:pPr>
            <a:endParaRPr lang="en-US" altLang="zh-CN" dirty="0">
              <a:latin typeface="Times New Roman" panose="02020603050405020304" pitchFamily="18" charset="0"/>
              <a:cs typeface="Times New Roman" panose="02020603050405020304" pitchFamily="18" charset="0"/>
            </a:endParaRPr>
          </a:p>
        </p:txBody>
      </p:sp>
      <p:sp>
        <p:nvSpPr>
          <p:cNvPr id="2" name="内容占位符 2">
            <a:extLst>
              <a:ext uri="{FF2B5EF4-FFF2-40B4-BE49-F238E27FC236}">
                <a16:creationId xmlns:a16="http://schemas.microsoft.com/office/drawing/2014/main" id="{232935AB-FEFE-73D3-E0DF-84EE82CF318C}"/>
              </a:ext>
            </a:extLst>
          </p:cNvPr>
          <p:cNvSpPr txBox="1">
            <a:spLocks/>
          </p:cNvSpPr>
          <p:nvPr/>
        </p:nvSpPr>
        <p:spPr>
          <a:xfrm>
            <a:off x="188536" y="3810785"/>
            <a:ext cx="2502817" cy="270667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altLang="zh-CN" dirty="0">
                <a:solidFill>
                  <a:srgbClr val="C00000"/>
                </a:solidFill>
                <a:latin typeface="Times New Roman" panose="02020603050405020304" pitchFamily="18" charset="0"/>
                <a:cs typeface="Times New Roman" panose="02020603050405020304" pitchFamily="18" charset="0"/>
              </a:rPr>
              <a:t>Alliteration: </a:t>
            </a:r>
          </a:p>
          <a:p>
            <a:pPr marL="0" indent="0">
              <a:buFont typeface="Arial" panose="020B0604020202020204" pitchFamily="34" charset="0"/>
              <a:buNone/>
            </a:pPr>
            <a:r>
              <a:rPr lang="en-US" altLang="zh-CN" dirty="0">
                <a:latin typeface="Times New Roman" panose="02020603050405020304" pitchFamily="18" charset="0"/>
                <a:cs typeface="Times New Roman" panose="02020603050405020304" pitchFamily="18" charset="0"/>
              </a:rPr>
              <a:t>rhythmic effect</a:t>
            </a:r>
          </a:p>
        </p:txBody>
      </p:sp>
      <p:sp>
        <p:nvSpPr>
          <p:cNvPr id="3" name="内容占位符 2">
            <a:extLst>
              <a:ext uri="{FF2B5EF4-FFF2-40B4-BE49-F238E27FC236}">
                <a16:creationId xmlns:a16="http://schemas.microsoft.com/office/drawing/2014/main" id="{43685B69-BA8D-B3B8-2F63-48A33FB69CCA}"/>
              </a:ext>
            </a:extLst>
          </p:cNvPr>
          <p:cNvSpPr txBox="1">
            <a:spLocks/>
          </p:cNvSpPr>
          <p:nvPr/>
        </p:nvSpPr>
        <p:spPr>
          <a:xfrm>
            <a:off x="2988297" y="3241640"/>
            <a:ext cx="6055151" cy="3193333"/>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altLang="zh-CN" dirty="0">
                <a:solidFill>
                  <a:srgbClr val="C00000"/>
                </a:solidFill>
                <a:latin typeface="Times New Roman" panose="02020603050405020304" pitchFamily="18" charset="0"/>
                <a:cs typeface="Times New Roman" panose="02020603050405020304" pitchFamily="18" charset="0"/>
              </a:rPr>
              <a:t>dull: </a:t>
            </a:r>
            <a:r>
              <a:rPr lang="en-US" altLang="zh-CN" dirty="0">
                <a:latin typeface="Times New Roman" panose="02020603050405020304" pitchFamily="18" charset="0"/>
                <a:cs typeface="Times New Roman" panose="02020603050405020304" pitchFamily="18" charset="0"/>
              </a:rPr>
              <a:t>stupid; not clever</a:t>
            </a:r>
          </a:p>
          <a:p>
            <a:pPr marL="0" indent="0">
              <a:buFont typeface="Arial" panose="020B0604020202020204" pitchFamily="34" charset="0"/>
              <a:buNone/>
            </a:pPr>
            <a:r>
              <a:rPr lang="en-US" altLang="zh-CN" dirty="0">
                <a:solidFill>
                  <a:srgbClr val="C00000"/>
                </a:solidFill>
                <a:latin typeface="Times New Roman" panose="02020603050405020304" pitchFamily="18" charset="0"/>
                <a:cs typeface="Times New Roman" panose="02020603050405020304" pitchFamily="18" charset="0"/>
              </a:rPr>
              <a:t>drilled</a:t>
            </a:r>
            <a:r>
              <a:rPr lang="en-US" altLang="zh-CN" dirty="0">
                <a:latin typeface="Times New Roman" panose="02020603050405020304" pitchFamily="18" charset="0"/>
                <a:cs typeface="Times New Roman" panose="02020603050405020304" pitchFamily="18" charset="0"/>
              </a:rPr>
              <a:t>: well-trained </a:t>
            </a:r>
          </a:p>
          <a:p>
            <a:pPr marL="0" indent="0">
              <a:buNone/>
            </a:pPr>
            <a:r>
              <a:rPr lang="en-US" altLang="zh-CN" dirty="0">
                <a:solidFill>
                  <a:srgbClr val="C00000"/>
                </a:solidFill>
                <a:latin typeface="Times New Roman" panose="02020603050405020304" pitchFamily="18" charset="0"/>
                <a:cs typeface="Times New Roman" panose="02020603050405020304" pitchFamily="18" charset="0"/>
              </a:rPr>
              <a:t>docile</a:t>
            </a:r>
            <a:r>
              <a:rPr lang="en-US" altLang="zh-CN" dirty="0">
                <a:latin typeface="Times New Roman" panose="02020603050405020304" pitchFamily="18" charset="0"/>
                <a:cs typeface="Times New Roman" panose="02020603050405020304" pitchFamily="18" charset="0"/>
              </a:rPr>
              <a:t>: obedient, easy to manage </a:t>
            </a:r>
            <a:r>
              <a:rPr lang="zh-CN" altLang="en-US" dirty="0">
                <a:latin typeface="宋体" panose="02010600030101010101" pitchFamily="2" charset="-122"/>
                <a:ea typeface="宋体" panose="02010600030101010101" pitchFamily="2" charset="-122"/>
                <a:cs typeface="Times New Roman" panose="02020603050405020304" pitchFamily="18" charset="0"/>
              </a:rPr>
              <a:t>顺从的</a:t>
            </a:r>
            <a:endParaRPr lang="en-US" altLang="zh-CN" dirty="0">
              <a:latin typeface="宋体" panose="02010600030101010101" pitchFamily="2" charset="-122"/>
              <a:ea typeface="宋体" panose="02010600030101010101" pitchFamily="2" charset="-122"/>
              <a:cs typeface="Times New Roman" panose="02020603050405020304" pitchFamily="18" charset="0"/>
            </a:endParaRPr>
          </a:p>
          <a:p>
            <a:pPr marL="0" indent="0">
              <a:buNone/>
            </a:pPr>
            <a:r>
              <a:rPr lang="en-US" altLang="zh-CN" dirty="0">
                <a:latin typeface="Times New Roman" panose="02020603050405020304" pitchFamily="18" charset="0"/>
                <a:ea typeface="宋体" panose="02010600030101010101" pitchFamily="2" charset="-122"/>
                <a:cs typeface="Times New Roman" panose="02020603050405020304" pitchFamily="18" charset="0"/>
              </a:rPr>
              <a:t>e.g. </a:t>
            </a:r>
            <a:r>
              <a:rPr lang="en-US" altLang="zh-CN" dirty="0">
                <a:latin typeface="Times New Roman" panose="02020603050405020304" pitchFamily="18" charset="0"/>
                <a:cs typeface="Times New Roman" panose="02020603050405020304" pitchFamily="18" charset="0"/>
              </a:rPr>
              <a:t>Giant pandas have very docile temperaments.</a:t>
            </a:r>
            <a:endParaRPr lang="en-US" altLang="zh-CN" dirty="0">
              <a:latin typeface="Times New Roman" panose="02020603050405020304" pitchFamily="18" charset="0"/>
              <a:ea typeface="宋体" panose="02010600030101010101" pitchFamily="2" charset="-122"/>
              <a:cs typeface="Times New Roman" panose="02020603050405020304" pitchFamily="18" charset="0"/>
            </a:endParaRPr>
          </a:p>
          <a:p>
            <a:pPr marL="0" indent="0">
              <a:buNone/>
            </a:pPr>
            <a:r>
              <a:rPr lang="zh-CN" altLang="en-US" dirty="0">
                <a:latin typeface="Times New Roman" panose="02020603050405020304" pitchFamily="18" charset="0"/>
                <a:ea typeface="宋体" panose="02010600030101010101" pitchFamily="2" charset="-122"/>
                <a:cs typeface="Times New Roman" panose="02020603050405020304" pitchFamily="18" charset="0"/>
              </a:rPr>
              <a:t>对他人尊重并不意味着我们要事事顺</a:t>
            </a:r>
            <a:endParaRPr lang="en-US" altLang="zh-CN" dirty="0">
              <a:latin typeface="Times New Roman" panose="02020603050405020304" pitchFamily="18" charset="0"/>
              <a:ea typeface="宋体" panose="02010600030101010101" pitchFamily="2" charset="-122"/>
              <a:cs typeface="Times New Roman" panose="02020603050405020304" pitchFamily="18" charset="0"/>
            </a:endParaRPr>
          </a:p>
          <a:p>
            <a:pPr marL="0" indent="0">
              <a:buNone/>
            </a:pPr>
            <a:r>
              <a:rPr lang="zh-CN" altLang="en-US" dirty="0">
                <a:latin typeface="Times New Roman" panose="02020603050405020304" pitchFamily="18" charset="0"/>
                <a:ea typeface="宋体" panose="02010600030101010101" pitchFamily="2" charset="-122"/>
                <a:cs typeface="Times New Roman" panose="02020603050405020304" pitchFamily="18" charset="0"/>
              </a:rPr>
              <a:t>从。</a:t>
            </a:r>
            <a:r>
              <a:rPr lang="en-US" altLang="zh-CN" dirty="0">
                <a:latin typeface="Times New Roman" panose="02020603050405020304" pitchFamily="18" charset="0"/>
                <a:ea typeface="宋体" panose="02010600030101010101" pitchFamily="2" charset="-122"/>
                <a:cs typeface="Times New Roman" panose="02020603050405020304" pitchFamily="18" charset="0"/>
              </a:rPr>
              <a:t> </a:t>
            </a:r>
          </a:p>
          <a:p>
            <a:pPr marL="0" indent="0">
              <a:buNone/>
            </a:pPr>
            <a:endParaRPr lang="en-US" altLang="zh-CN" dirty="0">
              <a:latin typeface="宋体" panose="02010600030101010101" pitchFamily="2" charset="-122"/>
              <a:ea typeface="宋体" panose="02010600030101010101" pitchFamily="2" charset="-122"/>
              <a:cs typeface="Times New Roman" panose="02020603050405020304" pitchFamily="18" charset="0"/>
            </a:endParaRPr>
          </a:p>
          <a:p>
            <a:pPr marL="0" indent="0">
              <a:buFont typeface="Arial" panose="020B0604020202020204" pitchFamily="34" charset="0"/>
              <a:buNone/>
            </a:pPr>
            <a:endParaRPr lang="en-US" altLang="zh-CN" dirty="0">
              <a:latin typeface="Times New Roman" panose="02020603050405020304" pitchFamily="18" charset="0"/>
              <a:cs typeface="Times New Roman" panose="02020603050405020304" pitchFamily="18" charset="0"/>
            </a:endParaRPr>
          </a:p>
        </p:txBody>
      </p:sp>
      <p:sp>
        <p:nvSpPr>
          <p:cNvPr id="4" name="箭头: 右 3">
            <a:extLst>
              <a:ext uri="{FF2B5EF4-FFF2-40B4-BE49-F238E27FC236}">
                <a16:creationId xmlns:a16="http://schemas.microsoft.com/office/drawing/2014/main" id="{A4A03E2E-B027-8609-CBFC-4A92D0D41CE2}"/>
              </a:ext>
            </a:extLst>
          </p:cNvPr>
          <p:cNvSpPr/>
          <p:nvPr/>
        </p:nvSpPr>
        <p:spPr>
          <a:xfrm>
            <a:off x="2611225" y="4326903"/>
            <a:ext cx="377072" cy="226243"/>
          </a:xfrm>
          <a:prstGeom prst="rightArrow">
            <a:avLst/>
          </a:prstGeom>
          <a:solidFill>
            <a:srgbClr val="96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51771870-6CD9-6B31-9561-1698ACC25100}"/>
              </a:ext>
            </a:extLst>
          </p:cNvPr>
          <p:cNvSpPr/>
          <p:nvPr/>
        </p:nvSpPr>
        <p:spPr>
          <a:xfrm>
            <a:off x="2003196" y="5379169"/>
            <a:ext cx="6740165" cy="136571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2800" dirty="0">
                <a:latin typeface="Times New Roman" panose="02020603050405020304" pitchFamily="18" charset="0"/>
                <a:cs typeface="Times New Roman" panose="02020603050405020304" pitchFamily="18" charset="0"/>
              </a:rPr>
              <a:t>Being respectful to others does not simply mean that we must be docile to them in dealing with everything. </a:t>
            </a:r>
            <a:endParaRPr lang="zh-CN" altLang="en-US" sz="28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53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53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build="p"/>
      <p:bldP spid="2" grpId="0"/>
      <p:bldP spid="3" grpId="0"/>
      <p:bldP spid="4" grpId="0" animBg="1"/>
      <p:bldP spid="5"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内容占位符 2"/>
          <p:cNvSpPr>
            <a:spLocks noGrp="1"/>
          </p:cNvSpPr>
          <p:nvPr>
            <p:ph idx="1"/>
          </p:nvPr>
        </p:nvSpPr>
        <p:spPr>
          <a:xfrm>
            <a:off x="278090" y="250423"/>
            <a:ext cx="8587819" cy="1254945"/>
          </a:xfrm>
        </p:spPr>
        <p:txBody>
          <a:bodyPr>
            <a:normAutofit fontScale="92500"/>
          </a:bodyPr>
          <a:lstStyle/>
          <a:p>
            <a:pPr marL="386080" indent="-386080">
              <a:lnSpc>
                <a:spcPts val="3900"/>
              </a:lnSpc>
              <a:buNone/>
            </a:pPr>
            <a:r>
              <a:rPr lang="en-US" altLang="zh-CN" dirty="0">
                <a:latin typeface="Times New Roman" panose="02020603050405020304" pitchFamily="18" charset="0"/>
                <a:cs typeface="Times New Roman" panose="02020603050405020304" pitchFamily="18" charset="0"/>
              </a:rPr>
              <a:t>7. I see also the </a:t>
            </a:r>
            <a:r>
              <a:rPr lang="en-US" altLang="zh-CN" dirty="0">
                <a:solidFill>
                  <a:srgbClr val="C00000"/>
                </a:solidFill>
                <a:latin typeface="Times New Roman" panose="02020603050405020304" pitchFamily="18" charset="0"/>
                <a:cs typeface="Times New Roman" panose="02020603050405020304" pitchFamily="18" charset="0"/>
              </a:rPr>
              <a:t>dull,</a:t>
            </a:r>
            <a:r>
              <a:rPr lang="zh-CN" altLang="en-US" dirty="0">
                <a:solidFill>
                  <a:srgbClr val="C00000"/>
                </a:solidFill>
                <a:latin typeface="Times New Roman" panose="02020603050405020304" pitchFamily="18" charset="0"/>
                <a:cs typeface="Times New Roman" panose="02020603050405020304" pitchFamily="18" charset="0"/>
              </a:rPr>
              <a:t> </a:t>
            </a:r>
            <a:r>
              <a:rPr lang="en-US" altLang="zh-CN" dirty="0">
                <a:solidFill>
                  <a:srgbClr val="C00000"/>
                </a:solidFill>
                <a:latin typeface="Times New Roman" panose="02020603050405020304" pitchFamily="18" charset="0"/>
                <a:cs typeface="Times New Roman" panose="02020603050405020304" pitchFamily="18" charset="0"/>
              </a:rPr>
              <a:t>drilled,</a:t>
            </a:r>
            <a:r>
              <a:rPr lang="zh-CN" altLang="en-US" dirty="0">
                <a:solidFill>
                  <a:srgbClr val="C00000"/>
                </a:solidFill>
                <a:latin typeface="Times New Roman" panose="02020603050405020304" pitchFamily="18" charset="0"/>
                <a:cs typeface="Times New Roman" panose="02020603050405020304" pitchFamily="18" charset="0"/>
              </a:rPr>
              <a:t> </a:t>
            </a:r>
            <a:r>
              <a:rPr lang="en-US" altLang="zh-CN" dirty="0">
                <a:solidFill>
                  <a:srgbClr val="C00000"/>
                </a:solidFill>
                <a:latin typeface="Times New Roman" panose="02020603050405020304" pitchFamily="18" charset="0"/>
                <a:cs typeface="Times New Roman" panose="02020603050405020304" pitchFamily="18" charset="0"/>
              </a:rPr>
              <a:t>docile</a:t>
            </a:r>
            <a:r>
              <a:rPr lang="en-US" altLang="zh-CN" dirty="0">
                <a:latin typeface="Times New Roman" panose="02020603050405020304" pitchFamily="18" charset="0"/>
                <a:cs typeface="Times New Roman" panose="02020603050405020304" pitchFamily="18" charset="0"/>
              </a:rPr>
              <a:t>,</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brutish masses of the Hun soldiery plodding on </a:t>
            </a:r>
            <a:r>
              <a:rPr lang="en-US" altLang="zh-CN" dirty="0">
                <a:solidFill>
                  <a:srgbClr val="C00000"/>
                </a:solidFill>
                <a:latin typeface="Times New Roman" panose="02020603050405020304" pitchFamily="18" charset="0"/>
                <a:cs typeface="Times New Roman" panose="02020603050405020304" pitchFamily="18" charset="0"/>
              </a:rPr>
              <a:t>like a swarm of crawling locusts</a:t>
            </a:r>
            <a:r>
              <a:rPr lang="en-US" altLang="zh-CN" dirty="0">
                <a:latin typeface="Times New Roman" panose="02020603050405020304" pitchFamily="18" charset="0"/>
                <a:cs typeface="Times New Roman" panose="02020603050405020304" pitchFamily="18" charset="0"/>
              </a:rPr>
              <a:t>. </a:t>
            </a:r>
          </a:p>
          <a:p>
            <a:pPr marL="0" indent="0">
              <a:buNone/>
            </a:pPr>
            <a:endParaRPr lang="en-US" altLang="zh-CN" dirty="0">
              <a:latin typeface="Times New Roman" panose="02020603050405020304" pitchFamily="18" charset="0"/>
              <a:cs typeface="Times New Roman" panose="02020603050405020304" pitchFamily="18" charset="0"/>
            </a:endParaRPr>
          </a:p>
        </p:txBody>
      </p:sp>
      <p:sp>
        <p:nvSpPr>
          <p:cNvPr id="2" name="内容占位符 2">
            <a:extLst>
              <a:ext uri="{FF2B5EF4-FFF2-40B4-BE49-F238E27FC236}">
                <a16:creationId xmlns:a16="http://schemas.microsoft.com/office/drawing/2014/main" id="{232935AB-FEFE-73D3-E0DF-84EE82CF318C}"/>
              </a:ext>
            </a:extLst>
          </p:cNvPr>
          <p:cNvSpPr txBox="1">
            <a:spLocks/>
          </p:cNvSpPr>
          <p:nvPr/>
        </p:nvSpPr>
        <p:spPr>
          <a:xfrm>
            <a:off x="485675" y="1637751"/>
            <a:ext cx="2502817" cy="270667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altLang="zh-CN" dirty="0">
                <a:solidFill>
                  <a:srgbClr val="C00000"/>
                </a:solidFill>
                <a:latin typeface="Times New Roman" panose="02020603050405020304" pitchFamily="18" charset="0"/>
                <a:cs typeface="Times New Roman" panose="02020603050405020304" pitchFamily="18" charset="0"/>
              </a:rPr>
              <a:t>simile: </a:t>
            </a:r>
          </a:p>
          <a:p>
            <a:pPr marL="0" indent="0">
              <a:buFont typeface="Arial" panose="020B0604020202020204" pitchFamily="34" charset="0"/>
              <a:buNone/>
            </a:pPr>
            <a:r>
              <a:rPr lang="en-US" altLang="zh-CN" dirty="0">
                <a:latin typeface="Times New Roman" panose="02020603050405020304" pitchFamily="18" charset="0"/>
                <a:cs typeface="Times New Roman" panose="02020603050405020304" pitchFamily="18" charset="0"/>
              </a:rPr>
              <a:t>add vividness</a:t>
            </a:r>
          </a:p>
        </p:txBody>
      </p:sp>
      <p:sp>
        <p:nvSpPr>
          <p:cNvPr id="4" name="箭头: 右 3">
            <a:extLst>
              <a:ext uri="{FF2B5EF4-FFF2-40B4-BE49-F238E27FC236}">
                <a16:creationId xmlns:a16="http://schemas.microsoft.com/office/drawing/2014/main" id="{A4A03E2E-B027-8609-CBFC-4A92D0D41CE2}"/>
              </a:ext>
            </a:extLst>
          </p:cNvPr>
          <p:cNvSpPr/>
          <p:nvPr/>
        </p:nvSpPr>
        <p:spPr>
          <a:xfrm>
            <a:off x="2712170" y="2082633"/>
            <a:ext cx="377072" cy="226243"/>
          </a:xfrm>
          <a:prstGeom prst="rightArrow">
            <a:avLst/>
          </a:prstGeom>
          <a:solidFill>
            <a:srgbClr val="96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内容占位符 2">
            <a:extLst>
              <a:ext uri="{FF2B5EF4-FFF2-40B4-BE49-F238E27FC236}">
                <a16:creationId xmlns:a16="http://schemas.microsoft.com/office/drawing/2014/main" id="{DE802890-102C-95A4-E4AF-3F7D7028AFE0}"/>
              </a:ext>
            </a:extLst>
          </p:cNvPr>
          <p:cNvSpPr txBox="1">
            <a:spLocks/>
          </p:cNvSpPr>
          <p:nvPr/>
        </p:nvSpPr>
        <p:spPr>
          <a:xfrm>
            <a:off x="3196077" y="1505368"/>
            <a:ext cx="5561423" cy="173257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3700"/>
              </a:lnSpc>
              <a:buFont typeface="Arial" panose="020B0604020202020204" pitchFamily="34" charset="0"/>
              <a:buNone/>
            </a:pPr>
            <a:r>
              <a:rPr lang="en-US" altLang="zh-CN" dirty="0">
                <a:latin typeface="Times New Roman" panose="02020603050405020304" pitchFamily="18" charset="0"/>
                <a:cs typeface="Times New Roman" panose="02020603050405020304" pitchFamily="18" charset="0"/>
              </a:rPr>
              <a:t>the Hun soldiery</a:t>
            </a:r>
            <a:r>
              <a:rPr lang="en-US" altLang="zh-CN" dirty="0">
                <a:solidFill>
                  <a:srgbClr val="C00000"/>
                </a:solidFill>
                <a:latin typeface="Times New Roman" panose="02020603050405020304" pitchFamily="18" charset="0"/>
                <a:cs typeface="Times New Roman" panose="02020603050405020304" pitchFamily="18" charset="0"/>
              </a:rPr>
              <a:t>(derogatory term: German soldiers) </a:t>
            </a:r>
            <a:r>
              <a:rPr lang="en-US" altLang="zh-CN" dirty="0">
                <a:latin typeface="Times New Roman" panose="02020603050405020304" pitchFamily="18" charset="0"/>
                <a:cs typeface="Times New Roman" panose="02020603050405020304" pitchFamily="18" charset="0"/>
              </a:rPr>
              <a:t>plodding on like a swarm of crawling locusts. </a:t>
            </a:r>
          </a:p>
        </p:txBody>
      </p:sp>
      <p:sp>
        <p:nvSpPr>
          <p:cNvPr id="8" name="文本框 7">
            <a:extLst>
              <a:ext uri="{FF2B5EF4-FFF2-40B4-BE49-F238E27FC236}">
                <a16:creationId xmlns:a16="http://schemas.microsoft.com/office/drawing/2014/main" id="{78C0A8A2-EAE7-5550-86FA-C23BD8AFD7CC}"/>
              </a:ext>
            </a:extLst>
          </p:cNvPr>
          <p:cNvSpPr txBox="1"/>
          <p:nvPr/>
        </p:nvSpPr>
        <p:spPr>
          <a:xfrm>
            <a:off x="2809384" y="3290309"/>
            <a:ext cx="5669831" cy="2051972"/>
          </a:xfrm>
          <a:prstGeom prst="rect">
            <a:avLst/>
          </a:prstGeom>
          <a:noFill/>
          <a:ln>
            <a:solidFill>
              <a:srgbClr val="960000"/>
            </a:solidFill>
          </a:ln>
        </p:spPr>
        <p:txBody>
          <a:bodyPr wrap="square">
            <a:spAutoFit/>
          </a:bodyPr>
          <a:lstStyle/>
          <a:p>
            <a:pPr marL="0" indent="0">
              <a:lnSpc>
                <a:spcPts val="3900"/>
              </a:lnSpc>
              <a:buNone/>
            </a:pPr>
            <a:r>
              <a:rPr lang="en-US" altLang="zh-CN" sz="2800" dirty="0">
                <a:latin typeface="Times New Roman" panose="02020603050405020304" pitchFamily="18" charset="0"/>
                <a:cs typeface="Times New Roman" panose="02020603050405020304" pitchFamily="18" charset="0"/>
              </a:rPr>
              <a:t>Churchill uses simile, comparing the German soldiers to locusts because they have one thing in common—the spreading of destruction. </a:t>
            </a:r>
          </a:p>
        </p:txBody>
      </p:sp>
      <p:sp>
        <p:nvSpPr>
          <p:cNvPr id="10" name="矩形 9">
            <a:extLst>
              <a:ext uri="{FF2B5EF4-FFF2-40B4-BE49-F238E27FC236}">
                <a16:creationId xmlns:a16="http://schemas.microsoft.com/office/drawing/2014/main" id="{588EF037-F902-D828-19C7-0E2B1365751F}"/>
              </a:ext>
            </a:extLst>
          </p:cNvPr>
          <p:cNvSpPr/>
          <p:nvPr/>
        </p:nvSpPr>
        <p:spPr>
          <a:xfrm>
            <a:off x="1056192" y="2991087"/>
            <a:ext cx="7432840" cy="3567198"/>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2800" dirty="0">
                <a:latin typeface="Times New Roman" panose="02020603050405020304" pitchFamily="18" charset="0"/>
                <a:cs typeface="Times New Roman" panose="02020603050405020304" pitchFamily="18" charset="0"/>
              </a:rPr>
              <a:t>Question</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What does the word “plod” suggest?</a:t>
            </a:r>
            <a:r>
              <a:rPr lang="en-GB" altLang="zh-CN" sz="2800" dirty="0">
                <a:solidFill>
                  <a:srgbClr val="C00000"/>
                </a:solidFill>
                <a:latin typeface="Times New Roman" panose="02020603050405020304" pitchFamily="18" charset="0"/>
                <a:cs typeface="Times New Roman" panose="02020603050405020304" pitchFamily="18" charset="0"/>
              </a:rPr>
              <a:t> </a:t>
            </a:r>
            <a:endParaRPr lang="en-GB" altLang="zh-CN" sz="2800" dirty="0">
              <a:solidFill>
                <a:schemeClr val="bg1"/>
              </a:solidFill>
              <a:latin typeface="Times New Roman" panose="02020603050405020304" pitchFamily="18" charset="0"/>
              <a:cs typeface="Times New Roman" panose="02020603050405020304" pitchFamily="18" charset="0"/>
            </a:endParaRPr>
          </a:p>
          <a:p>
            <a:r>
              <a:rPr lang="en-GB" altLang="zh-CN" sz="2800" dirty="0">
                <a:latin typeface="Times New Roman" panose="02020603050405020304" pitchFamily="18" charset="0"/>
                <a:cs typeface="Times New Roman" panose="02020603050405020304" pitchFamily="18" charset="0"/>
              </a:rPr>
              <a:t>plod: continue to walk slowly along a road, with </a:t>
            </a:r>
          </a:p>
          <a:p>
            <a:r>
              <a:rPr lang="en-GB" altLang="zh-CN" sz="2800" dirty="0">
                <a:latin typeface="Times New Roman" panose="02020603050405020304" pitchFamily="18" charset="0"/>
                <a:cs typeface="Times New Roman" panose="02020603050405020304" pitchFamily="18" charset="0"/>
              </a:rPr>
              <a:t>         difficulty and great effort  </a:t>
            </a:r>
            <a:r>
              <a:rPr lang="zh-CN" altLang="en-US" sz="2800" dirty="0">
                <a:latin typeface="Times New Roman" panose="02020603050405020304" pitchFamily="18" charset="0"/>
                <a:cs typeface="Times New Roman" panose="02020603050405020304" pitchFamily="18" charset="0"/>
              </a:rPr>
              <a:t>沉重地走 </a:t>
            </a:r>
            <a:endParaRPr lang="en-US" altLang="zh-CN" sz="2800" dirty="0">
              <a:latin typeface="Times New Roman" panose="02020603050405020304" pitchFamily="18" charset="0"/>
              <a:cs typeface="Times New Roman" panose="02020603050405020304" pitchFamily="18" charset="0"/>
            </a:endParaRPr>
          </a:p>
          <a:p>
            <a:r>
              <a:rPr lang="en-US" altLang="zh-CN" sz="2800" dirty="0">
                <a:latin typeface="Times New Roman" panose="02020603050405020304" pitchFamily="18" charset="0"/>
                <a:cs typeface="Times New Roman" panose="02020603050405020304" pitchFamily="18" charset="0"/>
              </a:rPr>
              <a:t>e.g. They had to plod wearily on up the hill.</a:t>
            </a:r>
          </a:p>
          <a:p>
            <a:r>
              <a:rPr lang="en-US" altLang="zh-CN" sz="2800" dirty="0">
                <a:latin typeface="Times New Roman" panose="02020603050405020304" pitchFamily="18" charset="0"/>
                <a:cs typeface="Times New Roman" panose="02020603050405020304" pitchFamily="18" charset="0"/>
              </a:rPr>
              <a:t>       The rescue team plodded on through the rain </a:t>
            </a:r>
          </a:p>
          <a:p>
            <a:r>
              <a:rPr lang="en-US" altLang="zh-CN" sz="2800" dirty="0">
                <a:latin typeface="Times New Roman" panose="02020603050405020304" pitchFamily="18" charset="0"/>
                <a:cs typeface="Times New Roman" panose="02020603050405020304" pitchFamily="18" charset="0"/>
              </a:rPr>
              <a:t>       for several hours. </a:t>
            </a:r>
            <a:r>
              <a:rPr lang="zh-CN" altLang="en-US" sz="2800" dirty="0">
                <a:latin typeface="Times New Roman" panose="02020603050405020304" pitchFamily="18" charset="0"/>
                <a:cs typeface="Times New Roman" panose="02020603050405020304" pitchFamily="18" charset="0"/>
              </a:rPr>
              <a:t>救援队在雨中跋涉了好几</a:t>
            </a:r>
            <a:endParaRPr lang="en-US" altLang="zh-CN" sz="2800" dirty="0">
              <a:latin typeface="Times New Roman" panose="02020603050405020304" pitchFamily="18" charset="0"/>
              <a:cs typeface="Times New Roman" panose="02020603050405020304" pitchFamily="18" charset="0"/>
            </a:endParaRPr>
          </a:p>
          <a:p>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个小时。</a:t>
            </a:r>
            <a:endParaRPr lang="en-US" altLang="zh-CN" sz="2800" dirty="0">
              <a:latin typeface="Times New Roman" panose="02020603050405020304" pitchFamily="18" charset="0"/>
              <a:cs typeface="Times New Roman" panose="02020603050405020304" pitchFamily="18" charset="0"/>
            </a:endParaRPr>
          </a:p>
          <a:p>
            <a:r>
              <a:rPr lang="en-US" altLang="zh-CN" sz="2800" dirty="0">
                <a:latin typeface="Times New Roman" panose="02020603050405020304" pitchFamily="18" charset="0"/>
                <a:cs typeface="Times New Roman" panose="02020603050405020304" pitchFamily="18" charset="0"/>
              </a:rPr>
              <a:t>         </a:t>
            </a:r>
          </a:p>
        </p:txBody>
      </p:sp>
      <p:sp>
        <p:nvSpPr>
          <p:cNvPr id="12" name="矩形: 圆角 11">
            <a:extLst>
              <a:ext uri="{FF2B5EF4-FFF2-40B4-BE49-F238E27FC236}">
                <a16:creationId xmlns:a16="http://schemas.microsoft.com/office/drawing/2014/main" id="{EF752837-7BF3-F3E2-1385-B2ED174717A6}"/>
              </a:ext>
            </a:extLst>
          </p:cNvPr>
          <p:cNvSpPr/>
          <p:nvPr/>
        </p:nvSpPr>
        <p:spPr>
          <a:xfrm>
            <a:off x="1056192" y="1229507"/>
            <a:ext cx="7423023" cy="17062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t>我还看到了那些呆头呆脑、训练有素、驯服听话和凶残野蛮的德国士兵像蝗虫一样向前蠕动着。 </a:t>
            </a:r>
          </a:p>
        </p:txBody>
      </p:sp>
    </p:spTree>
    <p:extLst>
      <p:ext uri="{BB962C8B-B14F-4D97-AF65-F5344CB8AC3E}">
        <p14:creationId xmlns:p14="http://schemas.microsoft.com/office/powerpoint/2010/main" val="1728615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53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build="p"/>
      <p:bldP spid="2" grpId="0"/>
      <p:bldP spid="4" grpId="0" animBg="1"/>
      <p:bldP spid="6" grpId="0"/>
      <p:bldP spid="8" grpId="0" animBg="1"/>
      <p:bldP spid="10" grpId="0" animBg="1"/>
      <p:bldP spid="12" grpId="0" animBg="1"/>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0EC3715F-5D19-2006-87CC-29637E15E83C}"/>
              </a:ext>
            </a:extLst>
          </p:cNvPr>
          <p:cNvSpPr txBox="1"/>
          <p:nvPr/>
        </p:nvSpPr>
        <p:spPr>
          <a:xfrm>
            <a:off x="405352" y="399076"/>
            <a:ext cx="8333295" cy="1384995"/>
          </a:xfrm>
          <a:prstGeom prst="rect">
            <a:avLst/>
          </a:prstGeom>
          <a:noFill/>
        </p:spPr>
        <p:txBody>
          <a:bodyPr wrap="square">
            <a:spAutoFit/>
          </a:bodyPr>
          <a:lstStyle/>
          <a:p>
            <a:pPr marL="386080" indent="-386080">
              <a:buNone/>
            </a:pPr>
            <a:r>
              <a:rPr lang="en-US" altLang="zh-CN" sz="2800" dirty="0">
                <a:latin typeface="Times New Roman" panose="02020603050405020304" pitchFamily="18" charset="0"/>
                <a:cs typeface="Times New Roman" panose="02020603050405020304" pitchFamily="18" charset="0"/>
              </a:rPr>
              <a:t>8. I see the German bombers and fighters in the sky, still smarting from many a British whipping, delighted to find what they believe is an easier and safer prey. </a:t>
            </a:r>
          </a:p>
        </p:txBody>
      </p:sp>
      <p:sp>
        <p:nvSpPr>
          <p:cNvPr id="6" name="文本框 5">
            <a:extLst>
              <a:ext uri="{FF2B5EF4-FFF2-40B4-BE49-F238E27FC236}">
                <a16:creationId xmlns:a16="http://schemas.microsoft.com/office/drawing/2014/main" id="{127BD1DF-4999-C7EF-7E14-79A546FA0F81}"/>
              </a:ext>
            </a:extLst>
          </p:cNvPr>
          <p:cNvSpPr txBox="1"/>
          <p:nvPr/>
        </p:nvSpPr>
        <p:spPr>
          <a:xfrm>
            <a:off x="805991" y="1871220"/>
            <a:ext cx="3766008" cy="1384995"/>
          </a:xfrm>
          <a:prstGeom prst="rect">
            <a:avLst/>
          </a:prstGeom>
          <a:noFill/>
        </p:spPr>
        <p:txBody>
          <a:bodyPr wrap="square" rtlCol="0">
            <a:spAutoFit/>
          </a:bodyPr>
          <a:lstStyle/>
          <a:p>
            <a:r>
              <a:rPr lang="en-US" altLang="zh-CN" sz="2800" dirty="0">
                <a:latin typeface="Times New Roman" panose="02020603050405020304" pitchFamily="18" charset="0"/>
                <a:cs typeface="Times New Roman" panose="02020603050405020304" pitchFamily="18" charset="0"/>
              </a:rPr>
              <a:t>Nazi war machine</a:t>
            </a:r>
          </a:p>
          <a:p>
            <a:r>
              <a:rPr lang="en-US" altLang="zh-CN" sz="2800" dirty="0">
                <a:latin typeface="Times New Roman" panose="02020603050405020304" pitchFamily="18" charset="0"/>
                <a:cs typeface="Times New Roman" panose="02020603050405020304" pitchFamily="18" charset="0"/>
              </a:rPr>
              <a:t>Hun soldiery—locusts </a:t>
            </a:r>
          </a:p>
          <a:p>
            <a:r>
              <a:rPr lang="en-US" altLang="zh-CN" sz="2800" dirty="0">
                <a:latin typeface="Times New Roman" panose="02020603050405020304" pitchFamily="18" charset="0"/>
                <a:cs typeface="Times New Roman" panose="02020603050405020304" pitchFamily="18" charset="0"/>
              </a:rPr>
              <a:t>bombers and fighters</a:t>
            </a:r>
            <a:endParaRPr lang="zh-CN" altLang="en-US" sz="2800" dirty="0">
              <a:latin typeface="Times New Roman" panose="02020603050405020304" pitchFamily="18" charset="0"/>
              <a:cs typeface="Times New Roman" panose="02020603050405020304" pitchFamily="18" charset="0"/>
            </a:endParaRPr>
          </a:p>
        </p:txBody>
      </p:sp>
      <p:sp>
        <p:nvSpPr>
          <p:cNvPr id="7" name="箭头: 右 6">
            <a:extLst>
              <a:ext uri="{FF2B5EF4-FFF2-40B4-BE49-F238E27FC236}">
                <a16:creationId xmlns:a16="http://schemas.microsoft.com/office/drawing/2014/main" id="{98412539-7577-9F15-64C3-E29826D32BEF}"/>
              </a:ext>
            </a:extLst>
          </p:cNvPr>
          <p:cNvSpPr/>
          <p:nvPr/>
        </p:nvSpPr>
        <p:spPr>
          <a:xfrm>
            <a:off x="4378752" y="2352733"/>
            <a:ext cx="509048" cy="282804"/>
          </a:xfrm>
          <a:prstGeom prst="rightArrow">
            <a:avLst/>
          </a:prstGeom>
          <a:solidFill>
            <a:srgbClr val="96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C1CDDCA0-3838-E38C-CE20-3BA7758E111C}"/>
              </a:ext>
            </a:extLst>
          </p:cNvPr>
          <p:cNvSpPr txBox="1"/>
          <p:nvPr/>
        </p:nvSpPr>
        <p:spPr>
          <a:xfrm>
            <a:off x="5162747" y="2017081"/>
            <a:ext cx="3766008" cy="954107"/>
          </a:xfrm>
          <a:prstGeom prst="rect">
            <a:avLst/>
          </a:prstGeom>
          <a:noFill/>
        </p:spPr>
        <p:txBody>
          <a:bodyPr wrap="square" rtlCol="0">
            <a:spAutoFit/>
          </a:bodyPr>
          <a:lstStyle/>
          <a:p>
            <a:r>
              <a:rPr lang="en-US" altLang="zh-CN" sz="2800" dirty="0">
                <a:latin typeface="Times New Roman" panose="02020603050405020304" pitchFamily="18" charset="0"/>
                <a:cs typeface="Times New Roman" panose="02020603050405020304" pitchFamily="18" charset="0"/>
              </a:rPr>
              <a:t>ferocious aggression</a:t>
            </a:r>
          </a:p>
          <a:p>
            <a:r>
              <a:rPr lang="en-US" altLang="zh-CN" sz="2800" dirty="0">
                <a:latin typeface="Times New Roman" panose="02020603050405020304" pitchFamily="18" charset="0"/>
                <a:cs typeface="Times New Roman" panose="02020603050405020304" pitchFamily="18" charset="0"/>
              </a:rPr>
              <a:t>(in the land, in the air) </a:t>
            </a:r>
          </a:p>
        </p:txBody>
      </p:sp>
      <p:sp>
        <p:nvSpPr>
          <p:cNvPr id="10" name="文本框 9">
            <a:extLst>
              <a:ext uri="{FF2B5EF4-FFF2-40B4-BE49-F238E27FC236}">
                <a16:creationId xmlns:a16="http://schemas.microsoft.com/office/drawing/2014/main" id="{0A4F8B57-FD40-5D9D-4EF3-F2A2E9FC8DE0}"/>
              </a:ext>
            </a:extLst>
          </p:cNvPr>
          <p:cNvSpPr txBox="1"/>
          <p:nvPr/>
        </p:nvSpPr>
        <p:spPr>
          <a:xfrm>
            <a:off x="721153" y="3300198"/>
            <a:ext cx="8333294" cy="2677656"/>
          </a:xfrm>
          <a:prstGeom prst="rect">
            <a:avLst/>
          </a:prstGeom>
          <a:noFill/>
        </p:spPr>
        <p:txBody>
          <a:bodyPr wrap="square">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smart: </a:t>
            </a:r>
            <a:r>
              <a:rPr lang="en-US" altLang="zh-CN" sz="2800" dirty="0">
                <a:latin typeface="Times New Roman" panose="02020603050405020304" pitchFamily="18" charset="0"/>
                <a:cs typeface="Times New Roman" panose="02020603050405020304" pitchFamily="18" charset="0"/>
              </a:rPr>
              <a:t>feel pain and resentment;</a:t>
            </a:r>
            <a:r>
              <a:rPr lang="zh-CN" altLang="en-US" sz="2800" dirty="0">
                <a:latin typeface="Times New Roman" panose="02020603050405020304" pitchFamily="18" charset="0"/>
                <a:cs typeface="Times New Roman" panose="02020603050405020304" pitchFamily="18" charset="0"/>
              </a:rPr>
              <a:t> </a:t>
            </a:r>
            <a:r>
              <a:rPr lang="en-US" altLang="zh-CN" sz="2800" dirty="0">
                <a:latin typeface="Times New Roman" panose="02020603050405020304" pitchFamily="18" charset="0"/>
                <a:cs typeface="Times New Roman" panose="02020603050405020304" pitchFamily="18" charset="0"/>
              </a:rPr>
              <a:t>suffer</a:t>
            </a:r>
            <a:r>
              <a:rPr lang="zh-CN" altLang="en-US" sz="2800" dirty="0">
                <a:latin typeface="Times New Roman" panose="02020603050405020304" pitchFamily="18" charset="0"/>
                <a:cs typeface="Times New Roman" panose="02020603050405020304" pitchFamily="18" charset="0"/>
              </a:rPr>
              <a:t> </a:t>
            </a:r>
            <a:endParaRPr lang="en-US" altLang="zh-CN" sz="2800" dirty="0">
              <a:latin typeface="Times New Roman" panose="02020603050405020304" pitchFamily="18" charset="0"/>
              <a:cs typeface="Times New Roman" panose="02020603050405020304" pitchFamily="18" charset="0"/>
            </a:endParaRPr>
          </a:p>
          <a:p>
            <a:pPr marL="0" indent="0">
              <a:buNone/>
            </a:pPr>
            <a:r>
              <a:rPr lang="en-US" altLang="zh-CN" sz="2800" dirty="0">
                <a:latin typeface="Times New Roman" panose="02020603050405020304" pitchFamily="18" charset="0"/>
                <a:cs typeface="Times New Roman" panose="02020603050405020304" pitchFamily="18" charset="0"/>
              </a:rPr>
              <a:t>      e.g. *You don’t need to smart from the attack on your </a:t>
            </a:r>
          </a:p>
          <a:p>
            <a:pPr marL="0" indent="0">
              <a:buNone/>
            </a:pPr>
            <a:r>
              <a:rPr lang="en-US" altLang="zh-CN" sz="2800" dirty="0">
                <a:latin typeface="Times New Roman" panose="02020603050405020304" pitchFamily="18" charset="0"/>
                <a:cs typeface="Times New Roman" panose="02020603050405020304" pitchFamily="18" charset="0"/>
              </a:rPr>
              <a:t>             proposal. Every one needs to experience the first </a:t>
            </a:r>
          </a:p>
          <a:p>
            <a:pPr marL="0" indent="0">
              <a:buNone/>
            </a:pPr>
            <a:r>
              <a:rPr lang="en-US" altLang="zh-CN" sz="2800" dirty="0">
                <a:latin typeface="Times New Roman" panose="02020603050405020304" pitchFamily="18" charset="0"/>
                <a:cs typeface="Times New Roman" panose="02020603050405020304" pitchFamily="18" charset="0"/>
              </a:rPr>
              <a:t>             time. </a:t>
            </a:r>
          </a:p>
          <a:p>
            <a:pPr marL="0" indent="0">
              <a:buNone/>
            </a:pPr>
            <a:r>
              <a:rPr lang="en-US" altLang="zh-CN" sz="2800" b="0" i="0" dirty="0">
                <a:solidFill>
                  <a:srgbClr val="333333"/>
                </a:solidFill>
                <a:effectLst/>
                <a:latin typeface="Times New Roman" panose="02020603050405020304" pitchFamily="18" charset="0"/>
                <a:ea typeface="宋体" panose="02010600030101010101" pitchFamily="2" charset="-122"/>
                <a:cs typeface="Times New Roman" panose="02020603050405020304" pitchFamily="18" charset="0"/>
              </a:rPr>
              <a:t>              * </a:t>
            </a:r>
            <a:r>
              <a:rPr lang="zh-CN" altLang="en-US" sz="2800" b="0" i="0" dirty="0">
                <a:solidFill>
                  <a:srgbClr val="333333"/>
                </a:solidFill>
                <a:effectLst/>
                <a:latin typeface="Times New Roman" panose="02020603050405020304" pitchFamily="18" charset="0"/>
                <a:ea typeface="宋体" panose="02010600030101010101" pitchFamily="2" charset="-122"/>
                <a:cs typeface="Times New Roman" panose="02020603050405020304" pitchFamily="18" charset="0"/>
              </a:rPr>
              <a:t>不要为一次失败而伤心，重要的是要鼓起信心和勇气继续前行。 </a:t>
            </a:r>
            <a:endParaRPr lang="zh-CN" altLang="en-US" sz="2800" b="0" i="0" dirty="0">
              <a:solidFill>
                <a:srgbClr val="333333"/>
              </a:solidFill>
              <a:effectLst/>
              <a:latin typeface="宋体" panose="02010600030101010101" pitchFamily="2" charset="-122"/>
              <a:ea typeface="宋体" panose="02010600030101010101" pitchFamily="2" charset="-122"/>
              <a:cs typeface="Times New Roman" panose="02020603050405020304" pitchFamily="18" charset="0"/>
            </a:endParaRPr>
          </a:p>
        </p:txBody>
      </p:sp>
      <p:sp>
        <p:nvSpPr>
          <p:cNvPr id="11" name="矩形 10">
            <a:extLst>
              <a:ext uri="{FF2B5EF4-FFF2-40B4-BE49-F238E27FC236}">
                <a16:creationId xmlns:a16="http://schemas.microsoft.com/office/drawing/2014/main" id="{BFDC8335-CAEE-EF27-9811-5A00E49761DC}"/>
              </a:ext>
            </a:extLst>
          </p:cNvPr>
          <p:cNvSpPr/>
          <p:nvPr/>
        </p:nvSpPr>
        <p:spPr>
          <a:xfrm>
            <a:off x="826418" y="4859934"/>
            <a:ext cx="8122764" cy="116190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2800" dirty="0">
                <a:latin typeface="Times New Roman" panose="02020603050405020304" pitchFamily="18" charset="0"/>
                <a:cs typeface="Times New Roman" panose="02020603050405020304" pitchFamily="18" charset="0"/>
              </a:rPr>
              <a:t>Don’t smart from this failure. What is important is to round up courage and confidence to move on. </a:t>
            </a:r>
            <a:endParaRPr lang="zh-CN" altLang="en-US" sz="2800" dirty="0">
              <a:latin typeface="Times New Roman" panose="02020603050405020304" pitchFamily="18" charset="0"/>
              <a:cs typeface="Times New Roman" panose="02020603050405020304" pitchFamily="18" charset="0"/>
            </a:endParaRPr>
          </a:p>
        </p:txBody>
      </p:sp>
      <p:sp>
        <p:nvSpPr>
          <p:cNvPr id="12" name="矩形 11">
            <a:extLst>
              <a:ext uri="{FF2B5EF4-FFF2-40B4-BE49-F238E27FC236}">
                <a16:creationId xmlns:a16="http://schemas.microsoft.com/office/drawing/2014/main" id="{7F7EDA5E-9263-01C0-7C98-64DE6F461EB3}"/>
              </a:ext>
            </a:extLst>
          </p:cNvPr>
          <p:cNvSpPr/>
          <p:nvPr/>
        </p:nvSpPr>
        <p:spPr>
          <a:xfrm>
            <a:off x="826418" y="1784478"/>
            <a:ext cx="8122764" cy="3031473"/>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2800" dirty="0">
                <a:solidFill>
                  <a:schemeClr val="accent4">
                    <a:lumMod val="20000"/>
                    <a:lumOff val="80000"/>
                  </a:schemeClr>
                </a:solidFill>
                <a:latin typeface="Times New Roman" panose="02020603050405020304" pitchFamily="18" charset="0"/>
                <a:cs typeface="Times New Roman" panose="02020603050405020304" pitchFamily="18" charset="0"/>
              </a:rPr>
              <a:t>whipping: </a:t>
            </a:r>
            <a:r>
              <a:rPr lang="en-US" altLang="zh-CN" sz="2800" dirty="0">
                <a:latin typeface="Times New Roman" panose="02020603050405020304" pitchFamily="18" charset="0"/>
                <a:cs typeface="Times New Roman" panose="02020603050405020304" pitchFamily="18" charset="0"/>
              </a:rPr>
              <a:t>defeat</a:t>
            </a:r>
          </a:p>
          <a:p>
            <a:r>
              <a:rPr lang="en-US" altLang="zh-CN" sz="2800" dirty="0">
                <a:latin typeface="Times New Roman" panose="02020603050405020304" pitchFamily="18" charset="0"/>
                <a:cs typeface="Times New Roman" panose="02020603050405020304" pitchFamily="18" charset="0"/>
              </a:rPr>
              <a:t>The Nazi air force have suffered severe losses in the aerial Battle of England. Now they feel happy because they think they can easily beat the Russian air force without heavy loss. </a:t>
            </a:r>
          </a:p>
          <a:p>
            <a:r>
              <a:rPr lang="zh-CN" altLang="en-US" sz="2800" dirty="0">
                <a:latin typeface="Times New Roman" panose="02020603050405020304" pitchFamily="18" charset="0"/>
                <a:cs typeface="Times New Roman" panose="02020603050405020304" pitchFamily="18" charset="0"/>
              </a:rPr>
              <a:t>屡遭英国打击，庆幸找到了他们以为很容易捕获、唾手可得的猎物。</a:t>
            </a:r>
            <a:endParaRPr lang="en-US" altLang="zh-CN"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16648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8"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ext Box 2"/>
          <p:cNvSpPr txBox="1">
            <a:spLocks noChangeArrowheads="1"/>
          </p:cNvSpPr>
          <p:nvPr/>
        </p:nvSpPr>
        <p:spPr bwMode="auto">
          <a:xfrm>
            <a:off x="342900" y="575847"/>
            <a:ext cx="8458200" cy="5706306"/>
          </a:xfrm>
          <a:prstGeom prst="rect">
            <a:avLst/>
          </a:prstGeom>
          <a:noFill/>
          <a:ln w="9525">
            <a:noFill/>
            <a:miter lim="800000"/>
          </a:ln>
        </p:spPr>
        <p:txBody>
          <a:bodyPr>
            <a:spAutoFit/>
          </a:bodyPr>
          <a:lstStyle/>
          <a:p>
            <a:pPr>
              <a:spcBef>
                <a:spcPct val="30000"/>
              </a:spcBef>
              <a:buSzPct val="85000"/>
            </a:pPr>
            <a:r>
              <a:rPr lang="en-US" sz="2800" dirty="0">
                <a:solidFill>
                  <a:srgbClr val="C00000"/>
                </a:solidFill>
                <a:latin typeface="Times New Roman" panose="02020603050405020304" pitchFamily="18" charset="0"/>
                <a:cs typeface="Times New Roman" panose="02020603050405020304" pitchFamily="18" charset="0"/>
              </a:rPr>
              <a:t>Paragraph 9 : a brief summary of Hitler and his gang. </a:t>
            </a:r>
            <a:endParaRPr lang="en-US" altLang="zh-CN" sz="2800" dirty="0">
              <a:solidFill>
                <a:srgbClr val="C00000"/>
              </a:solidFill>
              <a:latin typeface="Times New Roman" panose="02020603050405020304" pitchFamily="18" charset="0"/>
              <a:cs typeface="Times New Roman" panose="02020603050405020304" pitchFamily="18" charset="0"/>
            </a:endParaRPr>
          </a:p>
          <a:p>
            <a:pPr>
              <a:spcBef>
                <a:spcPct val="30000"/>
              </a:spcBef>
              <a:buSzPct val="85000"/>
            </a:pPr>
            <a:r>
              <a:rPr lang="en-US" altLang="zh-CN" sz="2800" dirty="0">
                <a:latin typeface="Times New Roman" panose="02020603050405020304" pitchFamily="18" charset="0"/>
                <a:cs typeface="Times New Roman" panose="02020603050405020304" pitchFamily="18" charset="0"/>
              </a:rPr>
              <a:t>“Behind all this glare, behind all this storm, I see that small group of villainous men who plan, organize, and launch this cataract of horrors upon mankind. ”</a:t>
            </a:r>
            <a:endParaRPr lang="en-US" sz="2800" dirty="0">
              <a:latin typeface="Times New Roman" panose="02020603050405020304" pitchFamily="18" charset="0"/>
              <a:cs typeface="Times New Roman" panose="02020603050405020304" pitchFamily="18" charset="0"/>
            </a:endParaRPr>
          </a:p>
          <a:p>
            <a:pPr marL="386080" indent="-386080">
              <a:spcBef>
                <a:spcPct val="30000"/>
              </a:spcBef>
              <a:buSzPct val="85000"/>
              <a:buAutoNum type="arabicParenR"/>
            </a:pPr>
            <a:r>
              <a:rPr lang="en-US" sz="2800" dirty="0">
                <a:latin typeface="Times New Roman" panose="02020603050405020304" pitchFamily="18" charset="0"/>
                <a:cs typeface="Times New Roman" panose="02020603050405020304" pitchFamily="18" charset="0"/>
              </a:rPr>
              <a:t>The one-sentence paragraph is following the previous paragraph, which continues using </a:t>
            </a:r>
            <a:r>
              <a:rPr lang="en-US" sz="2800" dirty="0">
                <a:solidFill>
                  <a:srgbClr val="C00000"/>
                </a:solidFill>
                <a:latin typeface="Times New Roman" panose="02020603050405020304" pitchFamily="18" charset="0"/>
                <a:cs typeface="Times New Roman" panose="02020603050405020304" pitchFamily="18" charset="0"/>
              </a:rPr>
              <a:t>“ I see” </a:t>
            </a:r>
            <a:r>
              <a:rPr lang="en-US" sz="2800" dirty="0">
                <a:latin typeface="Times New Roman" panose="02020603050405020304" pitchFamily="18" charset="0"/>
                <a:cs typeface="Times New Roman" panose="02020603050405020304" pitchFamily="18" charset="0"/>
              </a:rPr>
              <a:t>to sum up the wicked quality of Hitler’s invasion.</a:t>
            </a:r>
          </a:p>
          <a:p>
            <a:pPr marL="386080" indent="-386080">
              <a:spcBef>
                <a:spcPct val="30000"/>
              </a:spcBef>
              <a:buSzPct val="85000"/>
              <a:buAutoNum type="arabicParenR"/>
            </a:pPr>
            <a:r>
              <a:rPr lang="en-US" altLang="zh-CN" sz="2800" dirty="0">
                <a:latin typeface="Times New Roman" panose="02020603050405020304" pitchFamily="18" charset="0"/>
                <a:cs typeface="Times New Roman" panose="02020603050405020304" pitchFamily="18" charset="0"/>
              </a:rPr>
              <a:t>What</a:t>
            </a:r>
            <a:r>
              <a:rPr lang="zh-CN" altLang="en-US" sz="2800" dirty="0">
                <a:latin typeface="Times New Roman" panose="02020603050405020304" pitchFamily="18" charset="0"/>
                <a:cs typeface="Times New Roman" panose="02020603050405020304" pitchFamily="18" charset="0"/>
              </a:rPr>
              <a:t> </a:t>
            </a:r>
            <a:r>
              <a:rPr lang="en-US" altLang="zh-CN" sz="2800" dirty="0">
                <a:latin typeface="Times New Roman" panose="02020603050405020304" pitchFamily="18" charset="0"/>
                <a:cs typeface="Times New Roman" panose="02020603050405020304" pitchFamily="18" charset="0"/>
              </a:rPr>
              <a:t>do</a:t>
            </a:r>
            <a:r>
              <a:rPr lang="zh-CN" altLang="en-US" sz="2800" dirty="0">
                <a:latin typeface="Times New Roman" panose="02020603050405020304" pitchFamily="18" charset="0"/>
                <a:cs typeface="Times New Roman" panose="02020603050405020304" pitchFamily="18" charset="0"/>
              </a:rPr>
              <a:t> </a:t>
            </a:r>
            <a:r>
              <a:rPr lang="en-US" altLang="zh-CN" sz="2800" dirty="0">
                <a:latin typeface="Times New Roman" panose="02020603050405020304" pitchFamily="18" charset="0"/>
                <a:cs typeface="Times New Roman" panose="02020603050405020304" pitchFamily="18" charset="0"/>
              </a:rPr>
              <a:t>‘glare’ and ‘storm’ mean?</a:t>
            </a:r>
          </a:p>
          <a:p>
            <a:pPr marL="386080" indent="-386080">
              <a:spcBef>
                <a:spcPct val="30000"/>
              </a:spcBef>
              <a:buSzPct val="85000"/>
              <a:buAutoNum type="arabicParenR"/>
            </a:pPr>
            <a:r>
              <a:rPr lang="en-US" sz="2800" dirty="0">
                <a:latin typeface="Times New Roman" panose="02020603050405020304" pitchFamily="18" charset="0"/>
                <a:cs typeface="Times New Roman" panose="02020603050405020304" pitchFamily="18" charset="0"/>
              </a:rPr>
              <a:t>What rhetorical devices are used here? What effect do they have?</a:t>
            </a:r>
          </a:p>
          <a:p>
            <a:pPr>
              <a:spcBef>
                <a:spcPct val="30000"/>
              </a:spcBef>
              <a:buSzPct val="85000"/>
            </a:pPr>
            <a:endParaRPr lang="en-US" dirty="0">
              <a:solidFill>
                <a:srgbClr val="C00000"/>
              </a:solidFill>
              <a:latin typeface="Times New Roman" panose="02020603050405020304" pitchFamily="18" charset="0"/>
              <a:cs typeface="Times New Roman" panose="02020603050405020304" pitchFamily="18" charset="0"/>
            </a:endParaRPr>
          </a:p>
          <a:p>
            <a:pPr>
              <a:lnSpc>
                <a:spcPct val="110000"/>
              </a:lnSpc>
              <a:spcBef>
                <a:spcPct val="50000"/>
              </a:spcBef>
            </a:pPr>
            <a:endParaRPr lang="en-US" dirty="0"/>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ext Box 2"/>
          <p:cNvSpPr txBox="1">
            <a:spLocks noChangeArrowheads="1"/>
          </p:cNvSpPr>
          <p:nvPr/>
        </p:nvSpPr>
        <p:spPr bwMode="auto">
          <a:xfrm>
            <a:off x="385909" y="193430"/>
            <a:ext cx="8458200" cy="1384995"/>
          </a:xfrm>
          <a:prstGeom prst="rect">
            <a:avLst/>
          </a:prstGeom>
          <a:noFill/>
          <a:ln w="9525">
            <a:noFill/>
            <a:miter lim="800000"/>
          </a:ln>
        </p:spPr>
        <p:txBody>
          <a:bodyPr>
            <a:spAutoFit/>
          </a:bodyPr>
          <a:lstStyle/>
          <a:p>
            <a:pPr>
              <a:spcBef>
                <a:spcPct val="30000"/>
              </a:spcBef>
              <a:buSzPct val="85000"/>
            </a:pPr>
            <a:r>
              <a:rPr lang="en-US" altLang="zh-CN" sz="2800" dirty="0">
                <a:latin typeface="Times New Roman" panose="02020603050405020304" pitchFamily="18" charset="0"/>
                <a:cs typeface="Times New Roman" panose="02020603050405020304" pitchFamily="18" charset="0"/>
              </a:rPr>
              <a:t>Behind all this glare, behind all this storm, I see that small group of villainous men who plan, organize, and launch this cataract of horrors upon mankind. </a:t>
            </a:r>
            <a:endParaRPr lang="en-US" sz="2800" dirty="0">
              <a:latin typeface="Times New Roman" panose="02020603050405020304" pitchFamily="18" charset="0"/>
              <a:cs typeface="Times New Roman" panose="02020603050405020304" pitchFamily="18" charset="0"/>
            </a:endParaRPr>
          </a:p>
        </p:txBody>
      </p:sp>
      <p:sp>
        <p:nvSpPr>
          <p:cNvPr id="2" name="文本框 1">
            <a:extLst>
              <a:ext uri="{FF2B5EF4-FFF2-40B4-BE49-F238E27FC236}">
                <a16:creationId xmlns:a16="http://schemas.microsoft.com/office/drawing/2014/main" id="{4DD9B389-CD0F-17DE-8FE6-462AD71A88B0}"/>
              </a:ext>
            </a:extLst>
          </p:cNvPr>
          <p:cNvSpPr txBox="1"/>
          <p:nvPr/>
        </p:nvSpPr>
        <p:spPr>
          <a:xfrm>
            <a:off x="493336" y="2474893"/>
            <a:ext cx="2846894" cy="954107"/>
          </a:xfrm>
          <a:prstGeom prst="rect">
            <a:avLst/>
          </a:prstGeom>
          <a:noFill/>
        </p:spPr>
        <p:txBody>
          <a:bodyPr wrap="square" rtlCol="0">
            <a:spAutoFit/>
          </a:bodyPr>
          <a:lstStyle/>
          <a:p>
            <a:r>
              <a:rPr lang="en-US" altLang="zh-CN" sz="2800" dirty="0">
                <a:latin typeface="Times New Roman" panose="02020603050405020304" pitchFamily="18" charset="0"/>
                <a:cs typeface="Times New Roman" panose="02020603050405020304" pitchFamily="18" charset="0"/>
              </a:rPr>
              <a:t>Rhetorical device:</a:t>
            </a:r>
          </a:p>
          <a:p>
            <a:r>
              <a:rPr lang="en-US" altLang="zh-CN" sz="2800" dirty="0">
                <a:latin typeface="Times New Roman" panose="02020603050405020304" pitchFamily="18" charset="0"/>
                <a:cs typeface="Times New Roman" panose="02020603050405020304" pitchFamily="18" charset="0"/>
              </a:rPr>
              <a:t>     </a:t>
            </a:r>
            <a:r>
              <a:rPr lang="en-US" altLang="zh-CN" sz="2800" dirty="0">
                <a:solidFill>
                  <a:srgbClr val="C00000"/>
                </a:solidFill>
                <a:latin typeface="Times New Roman" panose="02020603050405020304" pitchFamily="18" charset="0"/>
                <a:cs typeface="Times New Roman" panose="02020603050405020304" pitchFamily="18" charset="0"/>
              </a:rPr>
              <a:t>metaphor </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3" name="文本框 2">
            <a:extLst>
              <a:ext uri="{FF2B5EF4-FFF2-40B4-BE49-F238E27FC236}">
                <a16:creationId xmlns:a16="http://schemas.microsoft.com/office/drawing/2014/main" id="{F7E9FD90-CCF6-B94F-3DB5-86F1FDCC26B4}"/>
              </a:ext>
            </a:extLst>
          </p:cNvPr>
          <p:cNvSpPr txBox="1"/>
          <p:nvPr/>
        </p:nvSpPr>
        <p:spPr>
          <a:xfrm>
            <a:off x="3838280" y="1928543"/>
            <a:ext cx="5151355" cy="2677656"/>
          </a:xfrm>
          <a:prstGeom prst="rect">
            <a:avLst/>
          </a:prstGeom>
          <a:noFill/>
          <a:ln>
            <a:solidFill>
              <a:srgbClr val="960000"/>
            </a:solidFill>
          </a:ln>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glare:</a:t>
            </a:r>
            <a:r>
              <a:rPr lang="en-US" altLang="zh-CN" sz="2800" dirty="0">
                <a:latin typeface="Times New Roman" panose="02020603050405020304" pitchFamily="18" charset="0"/>
                <a:cs typeface="Times New Roman" panose="02020603050405020304" pitchFamily="18" charset="0"/>
              </a:rPr>
              <a:t> (hostile look) -- hatred;  </a:t>
            </a:r>
          </a:p>
          <a:p>
            <a:r>
              <a:rPr lang="en-US" altLang="zh-CN" sz="2800" dirty="0">
                <a:latin typeface="Times New Roman" panose="02020603050405020304" pitchFamily="18" charset="0"/>
                <a:cs typeface="Times New Roman" panose="02020603050405020304" pitchFamily="18" charset="0"/>
              </a:rPr>
              <a:t>          hostility</a:t>
            </a:r>
          </a:p>
          <a:p>
            <a:r>
              <a:rPr lang="en-US" altLang="zh-CN" sz="2800" dirty="0">
                <a:solidFill>
                  <a:srgbClr val="C00000"/>
                </a:solidFill>
                <a:latin typeface="Times New Roman" panose="02020603050405020304" pitchFamily="18" charset="0"/>
                <a:cs typeface="Times New Roman" panose="02020603050405020304" pitchFamily="18" charset="0"/>
              </a:rPr>
              <a:t>storm:</a:t>
            </a:r>
            <a:r>
              <a:rPr lang="en-US" altLang="zh-CN" sz="2800" dirty="0">
                <a:latin typeface="Times New Roman" panose="02020603050405020304" pitchFamily="18" charset="0"/>
                <a:cs typeface="Times New Roman" panose="02020603050405020304" pitchFamily="18" charset="0"/>
              </a:rPr>
              <a:t> attack, fighting, war</a:t>
            </a:r>
          </a:p>
          <a:p>
            <a:r>
              <a:rPr lang="en-US" altLang="zh-CN" sz="2800" dirty="0">
                <a:solidFill>
                  <a:srgbClr val="C00000"/>
                </a:solidFill>
                <a:latin typeface="Times New Roman" panose="02020603050405020304" pitchFamily="18" charset="0"/>
                <a:cs typeface="Times New Roman" panose="02020603050405020304" pitchFamily="18" charset="0"/>
              </a:rPr>
              <a:t>cataract of horrors: </a:t>
            </a:r>
            <a:r>
              <a:rPr lang="en-US" altLang="zh-CN" sz="2800" dirty="0">
                <a:latin typeface="Times New Roman" panose="02020603050405020304" pitchFamily="18" charset="0"/>
                <a:cs typeface="Times New Roman" panose="02020603050405020304" pitchFamily="18" charset="0"/>
              </a:rPr>
              <a:t>let off a flood of horrors. (Large quantity of horrors were just like a cataract). </a:t>
            </a:r>
          </a:p>
        </p:txBody>
      </p:sp>
      <p:sp>
        <p:nvSpPr>
          <p:cNvPr id="4" name="箭头: 右 3">
            <a:extLst>
              <a:ext uri="{FF2B5EF4-FFF2-40B4-BE49-F238E27FC236}">
                <a16:creationId xmlns:a16="http://schemas.microsoft.com/office/drawing/2014/main" id="{7A314730-CC93-3352-2D2E-DF8EA7829B76}"/>
              </a:ext>
            </a:extLst>
          </p:cNvPr>
          <p:cNvSpPr/>
          <p:nvPr/>
        </p:nvSpPr>
        <p:spPr>
          <a:xfrm>
            <a:off x="3340230" y="3038771"/>
            <a:ext cx="397497" cy="228600"/>
          </a:xfrm>
          <a:prstGeom prst="rightArrow">
            <a:avLst/>
          </a:prstGeom>
          <a:solidFill>
            <a:srgbClr val="96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7F127B67-BFAB-A28D-F775-BAE54EC4B7E1}"/>
              </a:ext>
            </a:extLst>
          </p:cNvPr>
          <p:cNvSpPr txBox="1"/>
          <p:nvPr/>
        </p:nvSpPr>
        <p:spPr>
          <a:xfrm>
            <a:off x="638862" y="5170077"/>
            <a:ext cx="7487043" cy="523220"/>
          </a:xfrm>
          <a:prstGeom prst="rect">
            <a:avLst/>
          </a:prstGeom>
          <a:noFill/>
          <a:ln>
            <a:noFill/>
          </a:ln>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villainous: </a:t>
            </a:r>
            <a:r>
              <a:rPr lang="en-US" altLang="zh-CN" sz="2800" dirty="0">
                <a:latin typeface="Times New Roman" panose="02020603050405020304" pitchFamily="18" charset="0"/>
                <a:cs typeface="Times New Roman" panose="02020603050405020304" pitchFamily="18" charset="0"/>
              </a:rPr>
              <a:t>extremely wicked  (villain. n. ) </a:t>
            </a:r>
          </a:p>
        </p:txBody>
      </p:sp>
      <p:sp>
        <p:nvSpPr>
          <p:cNvPr id="7" name="矩形 6">
            <a:extLst>
              <a:ext uri="{FF2B5EF4-FFF2-40B4-BE49-F238E27FC236}">
                <a16:creationId xmlns:a16="http://schemas.microsoft.com/office/drawing/2014/main" id="{778404D8-6531-7691-4991-01D848BB3BEF}"/>
              </a:ext>
            </a:extLst>
          </p:cNvPr>
          <p:cNvSpPr/>
          <p:nvPr/>
        </p:nvSpPr>
        <p:spPr>
          <a:xfrm>
            <a:off x="565608" y="1928543"/>
            <a:ext cx="8424027" cy="304881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2800" dirty="0">
                <a:latin typeface="Times New Roman" panose="02020603050405020304" pitchFamily="18" charset="0"/>
                <a:cs typeface="Times New Roman" panose="02020603050405020304" pitchFamily="18" charset="0"/>
              </a:rPr>
              <a:t>Comment on Churchill’s use of words: </a:t>
            </a:r>
          </a:p>
          <a:p>
            <a:r>
              <a:rPr lang="en-US" altLang="zh-CN" sz="2800" dirty="0">
                <a:latin typeface="Times New Roman" panose="02020603050405020304" pitchFamily="18" charset="0"/>
                <a:cs typeface="Times New Roman" panose="02020603050405020304" pitchFamily="18" charset="0"/>
              </a:rPr>
              <a:t>*Words like ‘storm’ ‘cataract’ highlight Nazi Germany’s large quantities of violent attacks and incredible cruelty upon mankind.  </a:t>
            </a:r>
          </a:p>
          <a:p>
            <a:r>
              <a:rPr lang="en-US" altLang="zh-CN" sz="2800" dirty="0">
                <a:latin typeface="Times New Roman" panose="02020603050405020304" pitchFamily="18" charset="0"/>
                <a:cs typeface="Times New Roman" panose="02020603050405020304" pitchFamily="18" charset="0"/>
              </a:rPr>
              <a:t>*modifier: ‘villainous’</a:t>
            </a:r>
          </a:p>
          <a:p>
            <a:r>
              <a:rPr lang="en-US" altLang="zh-CN" sz="2800" dirty="0">
                <a:latin typeface="Times New Roman" panose="02020603050405020304" pitchFamily="18" charset="0"/>
                <a:cs typeface="Times New Roman" panose="02020603050405020304" pitchFamily="18" charset="0"/>
              </a:rPr>
              <a:t>*a series of verbs: plan, organize and launch</a:t>
            </a:r>
            <a:endParaRPr lang="zh-CN" altLang="en-US" sz="28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508E9C21-873A-4537-844B-E2D26812DAC1}"/>
              </a:ext>
            </a:extLst>
          </p:cNvPr>
          <p:cNvSpPr>
            <a:spLocks noGrp="1"/>
          </p:cNvSpPr>
          <p:nvPr>
            <p:ph idx="1"/>
          </p:nvPr>
        </p:nvSpPr>
        <p:spPr>
          <a:xfrm>
            <a:off x="114300" y="251460"/>
            <a:ext cx="9029700" cy="1668780"/>
          </a:xfrm>
        </p:spPr>
        <p:txBody>
          <a:bodyPr>
            <a:normAutofit/>
          </a:bodyPr>
          <a:lstStyle/>
          <a:p>
            <a:pPr marL="0" indent="0">
              <a:lnSpc>
                <a:spcPct val="150000"/>
              </a:lnSpc>
              <a:buNone/>
            </a:pPr>
            <a:r>
              <a:rPr lang="en-US" altLang="zh-CN" dirty="0">
                <a:latin typeface="Times New Roman" panose="02020603050405020304" pitchFamily="18" charset="0"/>
                <a:cs typeface="Times New Roman" panose="02020603050405020304" pitchFamily="18" charset="0"/>
              </a:rPr>
              <a:t>2. We have but one aim and one, single, irrevocable purpose.</a:t>
            </a:r>
          </a:p>
          <a:p>
            <a:pPr marL="0" indent="0">
              <a:lnSpc>
                <a:spcPct val="150000"/>
              </a:lnSpc>
              <a:buNone/>
            </a:pPr>
            <a:r>
              <a:rPr lang="en-US" altLang="zh-CN" dirty="0">
                <a:solidFill>
                  <a:srgbClr val="C00000"/>
                </a:solidFill>
                <a:latin typeface="Times New Roman" panose="02020603050405020304" pitchFamily="18" charset="0"/>
                <a:cs typeface="Times New Roman" panose="02020603050405020304" pitchFamily="18" charset="0"/>
              </a:rPr>
              <a:t>Question: What is Churchill’s tone? </a:t>
            </a:r>
          </a:p>
        </p:txBody>
      </p:sp>
      <p:sp>
        <p:nvSpPr>
          <p:cNvPr id="2" name="文本框 1">
            <a:extLst>
              <a:ext uri="{FF2B5EF4-FFF2-40B4-BE49-F238E27FC236}">
                <a16:creationId xmlns:a16="http://schemas.microsoft.com/office/drawing/2014/main" id="{44B6FD3B-8182-5853-974C-05C55D22F967}"/>
              </a:ext>
            </a:extLst>
          </p:cNvPr>
          <p:cNvSpPr txBox="1"/>
          <p:nvPr/>
        </p:nvSpPr>
        <p:spPr>
          <a:xfrm>
            <a:off x="1583054" y="1658630"/>
            <a:ext cx="581215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How does he strengthen his tone?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graphicFrame>
        <p:nvGraphicFramePr>
          <p:cNvPr id="4" name="表格 3">
            <a:extLst>
              <a:ext uri="{FF2B5EF4-FFF2-40B4-BE49-F238E27FC236}">
                <a16:creationId xmlns:a16="http://schemas.microsoft.com/office/drawing/2014/main" id="{5943B97C-428F-EC52-A686-50EE4EEBB64F}"/>
              </a:ext>
            </a:extLst>
          </p:cNvPr>
          <p:cNvGraphicFramePr>
            <a:graphicFrameLocks noGrp="1"/>
          </p:cNvGraphicFramePr>
          <p:nvPr/>
        </p:nvGraphicFramePr>
        <p:xfrm>
          <a:off x="778192" y="4683749"/>
          <a:ext cx="7421880" cy="944880"/>
        </p:xfrm>
        <a:graphic>
          <a:graphicData uri="http://schemas.openxmlformats.org/drawingml/2006/table">
            <a:tbl>
              <a:tblPr firstRow="1" bandRow="1">
                <a:tableStyleId>{5C22544A-7EE6-4342-B048-85BDC9FD1C3A}</a:tableStyleId>
              </a:tblPr>
              <a:tblGrid>
                <a:gridCol w="2092042">
                  <a:extLst>
                    <a:ext uri="{9D8B030D-6E8A-4147-A177-3AD203B41FA5}">
                      <a16:colId xmlns:a16="http://schemas.microsoft.com/office/drawing/2014/main" val="2331494140"/>
                    </a:ext>
                  </a:extLst>
                </a:gridCol>
                <a:gridCol w="5329838">
                  <a:extLst>
                    <a:ext uri="{9D8B030D-6E8A-4147-A177-3AD203B41FA5}">
                      <a16:colId xmlns:a16="http://schemas.microsoft.com/office/drawing/2014/main" val="1390958083"/>
                    </a:ext>
                  </a:extLst>
                </a:gridCol>
              </a:tblGrid>
              <a:tr h="741680">
                <a:tc>
                  <a:txBody>
                    <a:bodyPr/>
                    <a:lstStyle/>
                    <a:p>
                      <a:r>
                        <a:rPr lang="en-US" altLang="zh-CN" sz="2800" b="0" dirty="0">
                          <a:solidFill>
                            <a:schemeClr val="tx1"/>
                          </a:solidFill>
                          <a:latin typeface="Times New Roman" panose="02020603050405020304" pitchFamily="18" charset="0"/>
                          <a:cs typeface="Times New Roman" panose="02020603050405020304" pitchFamily="18" charset="0"/>
                        </a:rPr>
                        <a:t>A series of </a:t>
                      </a:r>
                      <a:r>
                        <a:rPr lang="en-US" altLang="zh-CN" sz="2800" b="0" dirty="0">
                          <a:solidFill>
                            <a:srgbClr val="C00000"/>
                          </a:solidFill>
                          <a:latin typeface="Times New Roman" panose="02020603050405020304" pitchFamily="18" charset="0"/>
                          <a:cs typeface="Times New Roman" panose="02020603050405020304" pitchFamily="18" charset="0"/>
                        </a:rPr>
                        <a:t>modifiers </a:t>
                      </a:r>
                      <a:endParaRPr lang="zh-CN" altLang="en-US" sz="2800" b="0" dirty="0">
                        <a:solidFill>
                          <a:srgbClr val="C00000"/>
                        </a:solidFill>
                        <a:latin typeface="Times New Roman" panose="02020603050405020304" pitchFamily="18" charset="0"/>
                        <a:cs typeface="Times New Roman" panose="02020603050405020304" pitchFamily="18" charset="0"/>
                      </a:endParaRPr>
                    </a:p>
                  </a:txBody>
                  <a:tcPr>
                    <a:solidFill>
                      <a:schemeClr val="bg1">
                        <a:lumMod val="85000"/>
                      </a:schemeClr>
                    </a:solidFill>
                  </a:tcPr>
                </a:tc>
                <a:tc>
                  <a:txBody>
                    <a:bodyPr/>
                    <a:lstStyle/>
                    <a:p>
                      <a:r>
                        <a:rPr lang="en-US" altLang="zh-CN" sz="2800" b="0" dirty="0">
                          <a:solidFill>
                            <a:schemeClr val="tx1"/>
                          </a:solidFill>
                          <a:latin typeface="Times New Roman" panose="02020603050405020304" pitchFamily="18" charset="0"/>
                          <a:cs typeface="Times New Roman" panose="02020603050405020304" pitchFamily="18" charset="0"/>
                        </a:rPr>
                        <a:t>one, single, irrevocable purpose</a:t>
                      </a:r>
                      <a:endParaRPr lang="zh-CN" altLang="en-US" sz="2800" b="0" dirty="0">
                        <a:solidFill>
                          <a:schemeClr val="tx1"/>
                        </a:solidFill>
                        <a:latin typeface="Times New Roman" panose="02020603050405020304" pitchFamily="18" charset="0"/>
                        <a:cs typeface="Times New Roman" panose="02020603050405020304" pitchFamily="18" charset="0"/>
                      </a:endParaRPr>
                    </a:p>
                  </a:txBody>
                  <a:tcPr>
                    <a:solidFill>
                      <a:schemeClr val="bg1">
                        <a:lumMod val="85000"/>
                      </a:schemeClr>
                    </a:solidFill>
                  </a:tcPr>
                </a:tc>
                <a:extLst>
                  <a:ext uri="{0D108BD9-81ED-4DB2-BD59-A6C34878D82A}">
                    <a16:rowId xmlns:a16="http://schemas.microsoft.com/office/drawing/2014/main" val="4161640695"/>
                  </a:ext>
                </a:extLst>
              </a:tr>
            </a:tbl>
          </a:graphicData>
        </a:graphic>
      </p:graphicFrame>
      <p:graphicFrame>
        <p:nvGraphicFramePr>
          <p:cNvPr id="5" name="表格 4">
            <a:extLst>
              <a:ext uri="{FF2B5EF4-FFF2-40B4-BE49-F238E27FC236}">
                <a16:creationId xmlns:a16="http://schemas.microsoft.com/office/drawing/2014/main" id="{11C0F6DC-E2AE-CAAF-799D-3E84071C1AD9}"/>
              </a:ext>
            </a:extLst>
          </p:cNvPr>
          <p:cNvGraphicFramePr>
            <a:graphicFrameLocks noGrp="1"/>
          </p:cNvGraphicFramePr>
          <p:nvPr/>
        </p:nvGraphicFramePr>
        <p:xfrm>
          <a:off x="778192" y="2291085"/>
          <a:ext cx="7421880" cy="944880"/>
        </p:xfrm>
        <a:graphic>
          <a:graphicData uri="http://schemas.openxmlformats.org/drawingml/2006/table">
            <a:tbl>
              <a:tblPr firstRow="1" bandRow="1">
                <a:tableStyleId>{5C22544A-7EE6-4342-B048-85BDC9FD1C3A}</a:tableStyleId>
              </a:tblPr>
              <a:tblGrid>
                <a:gridCol w="2092042">
                  <a:extLst>
                    <a:ext uri="{9D8B030D-6E8A-4147-A177-3AD203B41FA5}">
                      <a16:colId xmlns:a16="http://schemas.microsoft.com/office/drawing/2014/main" val="2331494140"/>
                    </a:ext>
                  </a:extLst>
                </a:gridCol>
                <a:gridCol w="5329838">
                  <a:extLst>
                    <a:ext uri="{9D8B030D-6E8A-4147-A177-3AD203B41FA5}">
                      <a16:colId xmlns:a16="http://schemas.microsoft.com/office/drawing/2014/main" val="1390958083"/>
                    </a:ext>
                  </a:extLst>
                </a:gridCol>
              </a:tblGrid>
              <a:tr h="741680">
                <a:tc>
                  <a:txBody>
                    <a:bodyPr/>
                    <a:lstStyle/>
                    <a:p>
                      <a:r>
                        <a:rPr lang="en-US" altLang="zh-CN" sz="2800" b="0" dirty="0">
                          <a:solidFill>
                            <a:srgbClr val="C00000"/>
                          </a:solidFill>
                          <a:latin typeface="Times New Roman" panose="02020603050405020304" pitchFamily="18" charset="0"/>
                          <a:cs typeface="Times New Roman" panose="02020603050405020304" pitchFamily="18" charset="0"/>
                        </a:rPr>
                        <a:t>emphatic structure</a:t>
                      </a:r>
                      <a:endParaRPr lang="zh-CN" altLang="en-US" sz="2800" b="0" dirty="0">
                        <a:solidFill>
                          <a:srgbClr val="C00000"/>
                        </a:solidFill>
                        <a:latin typeface="Times New Roman" panose="02020603050405020304" pitchFamily="18" charset="0"/>
                        <a:cs typeface="Times New Roman" panose="02020603050405020304" pitchFamily="18" charset="0"/>
                      </a:endParaRPr>
                    </a:p>
                  </a:txBody>
                  <a:tcPr>
                    <a:solidFill>
                      <a:schemeClr val="bg1">
                        <a:lumMod val="85000"/>
                      </a:schemeClr>
                    </a:solidFill>
                  </a:tcPr>
                </a:tc>
                <a:tc>
                  <a:txBody>
                    <a:bodyPr/>
                    <a:lstStyle/>
                    <a:p>
                      <a:r>
                        <a:rPr lang="en-US" altLang="zh-CN" sz="2800" b="0" dirty="0">
                          <a:solidFill>
                            <a:schemeClr val="tx1"/>
                          </a:solidFill>
                          <a:latin typeface="Times New Roman" panose="02020603050405020304" pitchFamily="18" charset="0"/>
                          <a:cs typeface="Times New Roman" panose="02020603050405020304" pitchFamily="18" charset="0"/>
                        </a:rPr>
                        <a:t>but one</a:t>
                      </a:r>
                      <a:endParaRPr lang="zh-CN" altLang="en-US" sz="2800" b="0" dirty="0">
                        <a:solidFill>
                          <a:schemeClr val="tx1"/>
                        </a:solidFill>
                        <a:latin typeface="Times New Roman" panose="02020603050405020304" pitchFamily="18" charset="0"/>
                        <a:cs typeface="Times New Roman" panose="02020603050405020304" pitchFamily="18" charset="0"/>
                      </a:endParaRPr>
                    </a:p>
                  </a:txBody>
                  <a:tcPr>
                    <a:solidFill>
                      <a:schemeClr val="bg1">
                        <a:lumMod val="85000"/>
                      </a:schemeClr>
                    </a:solidFill>
                  </a:tcPr>
                </a:tc>
                <a:extLst>
                  <a:ext uri="{0D108BD9-81ED-4DB2-BD59-A6C34878D82A}">
                    <a16:rowId xmlns:a16="http://schemas.microsoft.com/office/drawing/2014/main" val="4161640695"/>
                  </a:ext>
                </a:extLst>
              </a:tr>
            </a:tbl>
          </a:graphicData>
        </a:graphic>
      </p:graphicFrame>
      <p:graphicFrame>
        <p:nvGraphicFramePr>
          <p:cNvPr id="6" name="表格 5">
            <a:extLst>
              <a:ext uri="{FF2B5EF4-FFF2-40B4-BE49-F238E27FC236}">
                <a16:creationId xmlns:a16="http://schemas.microsoft.com/office/drawing/2014/main" id="{64CCF932-C571-9535-73FF-418CCB8B2B39}"/>
              </a:ext>
            </a:extLst>
          </p:cNvPr>
          <p:cNvGraphicFramePr>
            <a:graphicFrameLocks noGrp="1"/>
          </p:cNvGraphicFramePr>
          <p:nvPr/>
        </p:nvGraphicFramePr>
        <p:xfrm>
          <a:off x="778192" y="3487417"/>
          <a:ext cx="7421880" cy="944880"/>
        </p:xfrm>
        <a:graphic>
          <a:graphicData uri="http://schemas.openxmlformats.org/drawingml/2006/table">
            <a:tbl>
              <a:tblPr firstRow="1" bandRow="1">
                <a:tableStyleId>{5C22544A-7EE6-4342-B048-85BDC9FD1C3A}</a:tableStyleId>
              </a:tblPr>
              <a:tblGrid>
                <a:gridCol w="2092042">
                  <a:extLst>
                    <a:ext uri="{9D8B030D-6E8A-4147-A177-3AD203B41FA5}">
                      <a16:colId xmlns:a16="http://schemas.microsoft.com/office/drawing/2014/main" val="2331494140"/>
                    </a:ext>
                  </a:extLst>
                </a:gridCol>
                <a:gridCol w="5329838">
                  <a:extLst>
                    <a:ext uri="{9D8B030D-6E8A-4147-A177-3AD203B41FA5}">
                      <a16:colId xmlns:a16="http://schemas.microsoft.com/office/drawing/2014/main" val="1390958083"/>
                    </a:ext>
                  </a:extLst>
                </a:gridCol>
              </a:tblGrid>
              <a:tr h="741680">
                <a:tc>
                  <a:txBody>
                    <a:bodyPr/>
                    <a:lstStyle/>
                    <a:p>
                      <a:r>
                        <a:rPr lang="en-US" altLang="zh-CN" sz="2800" b="0" dirty="0">
                          <a:solidFill>
                            <a:srgbClr val="C00000"/>
                          </a:solidFill>
                          <a:latin typeface="Times New Roman" panose="02020603050405020304" pitchFamily="18" charset="0"/>
                          <a:cs typeface="Times New Roman" panose="02020603050405020304" pitchFamily="18" charset="0"/>
                        </a:rPr>
                        <a:t>repetition of meaning</a:t>
                      </a:r>
                    </a:p>
                  </a:txBody>
                  <a:tcPr>
                    <a:solidFill>
                      <a:schemeClr val="bg1">
                        <a:lumMod val="85000"/>
                      </a:schemeClr>
                    </a:solidFill>
                  </a:tcPr>
                </a:tc>
                <a:tc>
                  <a:txBody>
                    <a:bodyPr/>
                    <a:lstStyle/>
                    <a:p>
                      <a:r>
                        <a:rPr lang="en-US" altLang="zh-CN" sz="2800" b="0" dirty="0">
                          <a:solidFill>
                            <a:schemeClr val="tx1"/>
                          </a:solidFill>
                          <a:latin typeface="Times New Roman" panose="02020603050405020304" pitchFamily="18" charset="0"/>
                          <a:cs typeface="Times New Roman" panose="02020603050405020304" pitchFamily="18" charset="0"/>
                        </a:rPr>
                        <a:t>aim--purpose</a:t>
                      </a:r>
                      <a:endParaRPr lang="zh-CN" altLang="en-US" sz="2800" b="0" dirty="0">
                        <a:solidFill>
                          <a:schemeClr val="tx1"/>
                        </a:solidFill>
                        <a:latin typeface="Times New Roman" panose="02020603050405020304" pitchFamily="18" charset="0"/>
                        <a:cs typeface="Times New Roman" panose="02020603050405020304" pitchFamily="18" charset="0"/>
                      </a:endParaRPr>
                    </a:p>
                  </a:txBody>
                  <a:tcPr>
                    <a:solidFill>
                      <a:schemeClr val="bg1">
                        <a:lumMod val="85000"/>
                      </a:schemeClr>
                    </a:solidFill>
                  </a:tcPr>
                </a:tc>
                <a:extLst>
                  <a:ext uri="{0D108BD9-81ED-4DB2-BD59-A6C34878D82A}">
                    <a16:rowId xmlns:a16="http://schemas.microsoft.com/office/drawing/2014/main" val="4161640695"/>
                  </a:ext>
                </a:extLst>
              </a:tr>
            </a:tbl>
          </a:graphicData>
        </a:graphic>
      </p:graphicFrame>
      <p:sp>
        <p:nvSpPr>
          <p:cNvPr id="8" name="矩形 7">
            <a:extLst>
              <a:ext uri="{FF2B5EF4-FFF2-40B4-BE49-F238E27FC236}">
                <a16:creationId xmlns:a16="http://schemas.microsoft.com/office/drawing/2014/main" id="{B8BF99CA-7203-8341-FB53-5C4CAF3A66FB}"/>
              </a:ext>
            </a:extLst>
          </p:cNvPr>
          <p:cNvSpPr/>
          <p:nvPr/>
        </p:nvSpPr>
        <p:spPr>
          <a:xfrm>
            <a:off x="242887" y="873729"/>
            <a:ext cx="8309610" cy="33833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2800" b="1" dirty="0">
                <a:latin typeface="Times New Roman" panose="02020603050405020304" pitchFamily="18" charset="0"/>
                <a:cs typeface="Times New Roman" panose="02020603050405020304" pitchFamily="18" charset="0"/>
              </a:rPr>
              <a:t>irrevocable: </a:t>
            </a:r>
            <a:r>
              <a:rPr lang="en-US" altLang="zh-CN" sz="2800" dirty="0">
                <a:latin typeface="Times New Roman" panose="02020603050405020304" pitchFamily="18" charset="0"/>
                <a:cs typeface="Times New Roman" panose="02020603050405020304" pitchFamily="18" charset="0"/>
              </a:rPr>
              <a:t>that cannot be changed; unalterable </a:t>
            </a:r>
          </a:p>
          <a:p>
            <a:r>
              <a:rPr lang="en-US" altLang="zh-CN" sz="2800" dirty="0">
                <a:latin typeface="Times New Roman" panose="02020603050405020304" pitchFamily="18" charset="0"/>
                <a:cs typeface="Times New Roman" panose="02020603050405020304" pitchFamily="18" charset="0"/>
              </a:rPr>
              <a:t>     e.g.  The killing of Martin is a terrifying tragedy that has inflicted(</a:t>
            </a:r>
            <a:r>
              <a:rPr lang="zh-CN" altLang="en-US" sz="2800" dirty="0">
                <a:latin typeface="Times New Roman" panose="02020603050405020304" pitchFamily="18" charset="0"/>
                <a:cs typeface="Times New Roman" panose="02020603050405020304" pitchFamily="18" charset="0"/>
              </a:rPr>
              <a:t>遭受，折磨</a:t>
            </a:r>
            <a:r>
              <a:rPr lang="en-US" altLang="zh-CN" sz="2800" dirty="0">
                <a:latin typeface="Times New Roman" panose="02020603050405020304" pitchFamily="18" charset="0"/>
                <a:cs typeface="Times New Roman" panose="02020603050405020304" pitchFamily="18" charset="0"/>
              </a:rPr>
              <a:t>) a loss that is irrevocable. </a:t>
            </a:r>
          </a:p>
          <a:p>
            <a:r>
              <a:rPr lang="en-US" altLang="zh-CN" sz="2800" dirty="0">
                <a:latin typeface="Times New Roman" panose="02020603050405020304" pitchFamily="18" charset="0"/>
                <a:cs typeface="Times New Roman" panose="02020603050405020304" pitchFamily="18" charset="0"/>
              </a:rPr>
              <a:t>              Sometimes, once a decision is made, it is irrevocable. Therefore, we need to think wisely before we make a decision. </a:t>
            </a:r>
          </a:p>
        </p:txBody>
      </p:sp>
      <p:sp>
        <p:nvSpPr>
          <p:cNvPr id="9" name="矩形 8">
            <a:extLst>
              <a:ext uri="{FF2B5EF4-FFF2-40B4-BE49-F238E27FC236}">
                <a16:creationId xmlns:a16="http://schemas.microsoft.com/office/drawing/2014/main" id="{141BB2DF-D824-4E80-9E57-398EB829C463}"/>
              </a:ext>
            </a:extLst>
          </p:cNvPr>
          <p:cNvSpPr/>
          <p:nvPr/>
        </p:nvSpPr>
        <p:spPr>
          <a:xfrm>
            <a:off x="242887" y="5302208"/>
            <a:ext cx="8226743" cy="1555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2800" dirty="0">
                <a:latin typeface="Times New Roman" panose="02020603050405020304" pitchFamily="18" charset="0"/>
                <a:cs typeface="Times New Roman" panose="02020603050405020304" pitchFamily="18" charset="0"/>
              </a:rPr>
              <a:t>At present, I have but one aim and one, single, irrevocable purpose—that is…</a:t>
            </a:r>
            <a:endParaRPr lang="zh-CN" alt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79443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P spid="8" grpId="0" animBg="1"/>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05756" y="402466"/>
            <a:ext cx="8868561" cy="6053067"/>
          </a:xfrm>
          <a:prstGeom prst="rect">
            <a:avLst/>
          </a:prstGeom>
          <a:noFill/>
        </p:spPr>
        <p:txBody>
          <a:bodyPr wrap="square" rtlCol="0">
            <a:spAutoFit/>
          </a:bodyPr>
          <a:lstStyle/>
          <a:p>
            <a:pPr marL="514350" marR="0" lvl="0" indent="-514350" algn="l" defTabSz="914400" rtl="0" eaLnBrk="1" fontAlgn="auto" latinLnBrk="0" hangingPunct="1">
              <a:lnSpc>
                <a:spcPts val="3900"/>
              </a:lnSpc>
              <a:spcBef>
                <a:spcPts val="0"/>
              </a:spcBef>
              <a:spcAft>
                <a:spcPts val="0"/>
              </a:spcAft>
              <a:buClrTx/>
              <a:buSzTx/>
              <a:buFont typeface="Wingdings" panose="05000000000000000000" pitchFamily="2" charset="2"/>
              <a:buChar char="u"/>
              <a:defRPr/>
            </a:pPr>
            <a:r>
              <a:rPr kumimoji="0" lang="en-US" altLang="zh-CN" sz="28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Independent and rebellious by nature, Churchill generally did poorly in school, for which he was punished. </a:t>
            </a:r>
          </a:p>
          <a:p>
            <a:pPr marL="514350" marR="0" lvl="0" indent="-514350" algn="l" defTabSz="914400" rtl="0" eaLnBrk="1" fontAlgn="auto" latinLnBrk="0" hangingPunct="1">
              <a:lnSpc>
                <a:spcPts val="3900"/>
              </a:lnSpc>
              <a:spcBef>
                <a:spcPts val="0"/>
              </a:spcBef>
              <a:spcAft>
                <a:spcPts val="0"/>
              </a:spcAft>
              <a:buClrTx/>
              <a:buSzTx/>
              <a:buFont typeface="Wingdings" panose="05000000000000000000" pitchFamily="2" charset="2"/>
              <a:buChar char="u"/>
              <a:defRPr/>
            </a:pPr>
            <a:r>
              <a:rPr kumimoji="0" lang="en-US" altLang="zh-CN" sz="28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He went to Harrow School in 1888, where his military career began. </a:t>
            </a:r>
          </a:p>
          <a:p>
            <a:pPr marL="514350" marR="0" lvl="0" indent="-514350" algn="l" defTabSz="914400" rtl="0" eaLnBrk="1" fontAlgn="auto" latinLnBrk="0" hangingPunct="1">
              <a:lnSpc>
                <a:spcPts val="3900"/>
              </a:lnSpc>
              <a:spcBef>
                <a:spcPts val="0"/>
              </a:spcBef>
              <a:spcAft>
                <a:spcPts val="0"/>
              </a:spcAft>
              <a:buClrTx/>
              <a:buSzTx/>
              <a:buFont typeface="Wingdings" panose="05000000000000000000" pitchFamily="2" charset="2"/>
              <a:buChar char="u"/>
              <a:defRPr/>
            </a:pPr>
            <a:r>
              <a:rPr kumimoji="0" lang="en-US" altLang="zh-CN" sz="28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Within weeks of his arrival, he had joined the Harrow Rifle Corps (</a:t>
            </a:r>
            <a:r>
              <a:rPr kumimoji="0" lang="zh-CN" altLang="en-US" sz="2800" b="1"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海德步兵团</a:t>
            </a:r>
            <a:r>
              <a:rPr kumimoji="0" lang="zh-CN" altLang="en-US" sz="28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8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p>
          <a:p>
            <a:pPr marL="514350" marR="0" lvl="0" indent="-514350" algn="l" defTabSz="914400" rtl="0" eaLnBrk="1" fontAlgn="auto" latinLnBrk="0" hangingPunct="1">
              <a:lnSpc>
                <a:spcPts val="3900"/>
              </a:lnSpc>
              <a:spcBef>
                <a:spcPts val="0"/>
              </a:spcBef>
              <a:spcAft>
                <a:spcPts val="0"/>
              </a:spcAft>
              <a:buClrTx/>
              <a:buSzTx/>
              <a:buFont typeface="Wingdings" panose="05000000000000000000" pitchFamily="2" charset="2"/>
              <a:buChar char="u"/>
              <a:defRPr/>
            </a:pPr>
            <a:r>
              <a:rPr kumimoji="0" lang="en-US" altLang="zh-CN" sz="28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Though did poor in many lessons, Churchill earned high marks in English and history and he was also the school‘s fencing champion</a:t>
            </a:r>
            <a:r>
              <a:rPr kumimoji="0" lang="en-US" altLang="zh-CN" sz="2800" b="1"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800" b="1"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击剑冠军）</a:t>
            </a:r>
            <a:r>
              <a:rPr kumimoji="0" lang="en-US" altLang="zh-CN" sz="28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 </a:t>
            </a:r>
          </a:p>
          <a:p>
            <a:pPr marL="0" marR="0" lvl="0" indent="0" algn="l" defTabSz="914400" rtl="0" eaLnBrk="1" fontAlgn="auto" latinLnBrk="0" hangingPunct="1">
              <a:lnSpc>
                <a:spcPts val="3900"/>
              </a:lnSpc>
              <a:spcBef>
                <a:spcPts val="0"/>
              </a:spcBef>
              <a:spcAft>
                <a:spcPts val="0"/>
              </a:spcAft>
              <a:buClrTx/>
              <a:buSzTx/>
              <a:buFont typeface="Wingdings" panose="05000000000000000000" pitchFamily="2" charset="2"/>
              <a:buChar char="u"/>
              <a:defRPr/>
            </a:pPr>
            <a:r>
              <a:rPr kumimoji="0" lang="en-US" altLang="zh-CN" sz="28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  During his army career, </a:t>
            </a:r>
            <a:r>
              <a:rPr kumimoji="0" lang="en-US" altLang="zh-CN" sz="2800" b="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Churchill served as soldier in  </a:t>
            </a:r>
          </a:p>
          <a:p>
            <a:pPr marL="0" marR="0" lvl="0" indent="0" algn="l" defTabSz="914400" rtl="0" eaLnBrk="1" fontAlgn="auto" latinLnBrk="0" hangingPunct="1">
              <a:lnSpc>
                <a:spcPts val="3900"/>
              </a:lnSpc>
              <a:spcBef>
                <a:spcPts val="0"/>
              </a:spcBef>
              <a:spcAft>
                <a:spcPts val="0"/>
              </a:spcAft>
              <a:buClrTx/>
              <a:buSzTx/>
              <a:defRPr/>
            </a:pPr>
            <a:r>
              <a:rPr kumimoji="0" lang="en-US" altLang="zh-CN" sz="2800" b="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      India and Egypt. </a:t>
            </a: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508E9C21-873A-4537-844B-E2D26812DAC1}"/>
              </a:ext>
            </a:extLst>
          </p:cNvPr>
          <p:cNvSpPr>
            <a:spLocks noGrp="1"/>
          </p:cNvSpPr>
          <p:nvPr>
            <p:ph idx="1"/>
          </p:nvPr>
        </p:nvSpPr>
        <p:spPr>
          <a:xfrm>
            <a:off x="148590" y="377190"/>
            <a:ext cx="8846820" cy="1005840"/>
          </a:xfrm>
        </p:spPr>
        <p:txBody>
          <a:bodyPr>
            <a:normAutofit/>
          </a:bodyPr>
          <a:lstStyle/>
          <a:p>
            <a:pPr marL="0" indent="0">
              <a:buNone/>
            </a:pPr>
            <a:r>
              <a:rPr lang="en-US" altLang="zh-CN" dirty="0">
                <a:latin typeface="Times New Roman" panose="02020603050405020304" pitchFamily="18" charset="0"/>
                <a:cs typeface="Times New Roman" panose="02020603050405020304" pitchFamily="18" charset="0"/>
              </a:rPr>
              <a:t>2. We are resolved to destroy Hitler and every vestige of the Nazi Regime. </a:t>
            </a:r>
          </a:p>
          <a:p>
            <a:pPr marL="0" indent="0">
              <a:buNone/>
            </a:pPr>
            <a:endParaRPr lang="en-US" altLang="zh-CN" sz="1800" dirty="0">
              <a:latin typeface="Times New Roman" panose="02020603050405020304" pitchFamily="18" charset="0"/>
              <a:cs typeface="Times New Roman" panose="02020603050405020304" pitchFamily="18" charset="0"/>
            </a:endParaRPr>
          </a:p>
        </p:txBody>
      </p:sp>
      <p:graphicFrame>
        <p:nvGraphicFramePr>
          <p:cNvPr id="2" name="表格 1">
            <a:extLst>
              <a:ext uri="{FF2B5EF4-FFF2-40B4-BE49-F238E27FC236}">
                <a16:creationId xmlns:a16="http://schemas.microsoft.com/office/drawing/2014/main" id="{0E627A62-077A-8F5D-5C32-499825F7CC6A}"/>
              </a:ext>
            </a:extLst>
          </p:cNvPr>
          <p:cNvGraphicFramePr>
            <a:graphicFrameLocks noGrp="1"/>
          </p:cNvGraphicFramePr>
          <p:nvPr/>
        </p:nvGraphicFramePr>
        <p:xfrm>
          <a:off x="317659" y="4011927"/>
          <a:ext cx="8569166" cy="2225040"/>
        </p:xfrm>
        <a:graphic>
          <a:graphicData uri="http://schemas.openxmlformats.org/drawingml/2006/table">
            <a:tbl>
              <a:tblPr firstRow="1" bandRow="1">
                <a:tableStyleId>{5C22544A-7EE6-4342-B048-85BDC9FD1C3A}</a:tableStyleId>
              </a:tblPr>
              <a:tblGrid>
                <a:gridCol w="2196941">
                  <a:extLst>
                    <a:ext uri="{9D8B030D-6E8A-4147-A177-3AD203B41FA5}">
                      <a16:colId xmlns:a16="http://schemas.microsoft.com/office/drawing/2014/main" val="2331494140"/>
                    </a:ext>
                  </a:extLst>
                </a:gridCol>
                <a:gridCol w="6372225">
                  <a:extLst>
                    <a:ext uri="{9D8B030D-6E8A-4147-A177-3AD203B41FA5}">
                      <a16:colId xmlns:a16="http://schemas.microsoft.com/office/drawing/2014/main" val="1390958083"/>
                    </a:ext>
                  </a:extLst>
                </a:gridCol>
              </a:tblGrid>
              <a:tr h="2225040">
                <a:tc>
                  <a:txBody>
                    <a:bodyPr/>
                    <a:lstStyle/>
                    <a:p>
                      <a:r>
                        <a:rPr lang="en-US" altLang="zh-CN" sz="2800" b="0" dirty="0">
                          <a:solidFill>
                            <a:srgbClr val="C00000"/>
                          </a:solidFill>
                          <a:latin typeface="Times New Roman" panose="02020603050405020304" pitchFamily="18" charset="0"/>
                          <a:cs typeface="Times New Roman" panose="02020603050405020304" pitchFamily="18" charset="0"/>
                        </a:rPr>
                        <a:t>destroy / </a:t>
                      </a:r>
                    </a:p>
                    <a:p>
                      <a:r>
                        <a:rPr lang="en-US" altLang="zh-CN" sz="2800" b="0" dirty="0">
                          <a:solidFill>
                            <a:srgbClr val="C00000"/>
                          </a:solidFill>
                          <a:latin typeface="Times New Roman" panose="02020603050405020304" pitchFamily="18" charset="0"/>
                          <a:cs typeface="Times New Roman" panose="02020603050405020304" pitchFamily="18" charset="0"/>
                        </a:rPr>
                        <a:t>every vestige</a:t>
                      </a:r>
                      <a:endParaRPr lang="zh-CN" altLang="en-US" sz="2800" b="0" dirty="0">
                        <a:solidFill>
                          <a:srgbClr val="C00000"/>
                        </a:solidFill>
                        <a:latin typeface="Times New Roman" panose="02020603050405020304" pitchFamily="18" charset="0"/>
                        <a:cs typeface="Times New Roman" panose="02020603050405020304" pitchFamily="18" charset="0"/>
                      </a:endParaRPr>
                    </a:p>
                  </a:txBody>
                  <a:tcPr>
                    <a:solidFill>
                      <a:schemeClr val="bg1">
                        <a:lumMod val="85000"/>
                      </a:schemeClr>
                    </a:solidFill>
                  </a:tcPr>
                </a:tc>
                <a:tc>
                  <a:txBody>
                    <a:bodyPr/>
                    <a:lstStyle/>
                    <a:p>
                      <a:r>
                        <a:rPr lang="en-US" altLang="zh-CN" sz="2800" b="0" dirty="0">
                          <a:solidFill>
                            <a:schemeClr val="tx1"/>
                          </a:solidFill>
                          <a:latin typeface="Times New Roman" panose="02020603050405020304" pitchFamily="18" charset="0"/>
                          <a:cs typeface="Times New Roman" panose="02020603050405020304" pitchFamily="18" charset="0"/>
                        </a:rPr>
                        <a:t>Both highlight “completely”</a:t>
                      </a:r>
                    </a:p>
                    <a:p>
                      <a:r>
                        <a:rPr lang="en-US" altLang="zh-CN" sz="2800" b="0" dirty="0">
                          <a:solidFill>
                            <a:srgbClr val="C00000"/>
                          </a:solidFill>
                          <a:latin typeface="Times New Roman" panose="02020603050405020304" pitchFamily="18" charset="0"/>
                          <a:cs typeface="Times New Roman" panose="02020603050405020304" pitchFamily="18" charset="0"/>
                        </a:rPr>
                        <a:t>vestige: </a:t>
                      </a:r>
                      <a:r>
                        <a:rPr lang="en-US" altLang="zh-CN" sz="2800" b="0" dirty="0">
                          <a:solidFill>
                            <a:schemeClr val="tx1"/>
                          </a:solidFill>
                          <a:latin typeface="Times New Roman" panose="02020603050405020304" pitchFamily="18" charset="0"/>
                          <a:cs typeface="Times New Roman" panose="02020603050405020304" pitchFamily="18" charset="0"/>
                        </a:rPr>
                        <a:t>a trace, mark or sign of </a:t>
                      </a:r>
                      <a:r>
                        <a:rPr lang="en-US" altLang="zh-CN" sz="2800" b="0" dirty="0" err="1">
                          <a:solidFill>
                            <a:schemeClr val="tx1"/>
                          </a:solidFill>
                          <a:latin typeface="Times New Roman" panose="02020603050405020304" pitchFamily="18" charset="0"/>
                          <a:cs typeface="Times New Roman" panose="02020603050405020304" pitchFamily="18" charset="0"/>
                        </a:rPr>
                        <a:t>sth</a:t>
                      </a:r>
                      <a:r>
                        <a:rPr lang="en-US" altLang="zh-CN" sz="2800" b="0" dirty="0">
                          <a:solidFill>
                            <a:schemeClr val="tx1"/>
                          </a:solidFill>
                          <a:latin typeface="Times New Roman" panose="02020603050405020304" pitchFamily="18" charset="0"/>
                          <a:cs typeface="Times New Roman" panose="02020603050405020304" pitchFamily="18" charset="0"/>
                        </a:rPr>
                        <a:t>. that once existed but has disappeared.</a:t>
                      </a:r>
                      <a:r>
                        <a:rPr lang="zh-CN" altLang="en-US" sz="2800" b="0" dirty="0">
                          <a:solidFill>
                            <a:schemeClr val="tx1"/>
                          </a:solidFill>
                          <a:latin typeface="Times New Roman" panose="02020603050405020304" pitchFamily="18" charset="0"/>
                          <a:cs typeface="Times New Roman" panose="02020603050405020304" pitchFamily="18" charset="0"/>
                        </a:rPr>
                        <a:t>遗迹</a:t>
                      </a:r>
                      <a:endParaRPr lang="en-US" altLang="zh-CN" sz="2800" b="0" dirty="0">
                        <a:solidFill>
                          <a:schemeClr val="tx1"/>
                        </a:solidFill>
                        <a:latin typeface="Times New Roman" panose="02020603050405020304" pitchFamily="18" charset="0"/>
                        <a:cs typeface="Times New Roman" panose="02020603050405020304" pitchFamily="18" charset="0"/>
                      </a:endParaRPr>
                    </a:p>
                    <a:p>
                      <a:r>
                        <a:rPr lang="zh-CN" altLang="en-US" sz="2800" b="0" dirty="0">
                          <a:solidFill>
                            <a:schemeClr val="tx1"/>
                          </a:solidFill>
                          <a:latin typeface="Times New Roman" panose="02020603050405020304" pitchFamily="18" charset="0"/>
                          <a:cs typeface="Times New Roman" panose="02020603050405020304" pitchFamily="18" charset="0"/>
                        </a:rPr>
                        <a:t> </a:t>
                      </a:r>
                      <a:r>
                        <a:rPr lang="en-US" altLang="zh-CN" sz="2800" b="0" dirty="0">
                          <a:solidFill>
                            <a:schemeClr val="tx1"/>
                          </a:solidFill>
                          <a:latin typeface="Times New Roman" panose="02020603050405020304" pitchFamily="18" charset="0"/>
                          <a:cs typeface="Times New Roman" panose="02020603050405020304" pitchFamily="18" charset="0"/>
                        </a:rPr>
                        <a:t> e.g. There is not a vestige of truth in the report. </a:t>
                      </a:r>
                    </a:p>
                  </a:txBody>
                  <a:tcPr>
                    <a:solidFill>
                      <a:schemeClr val="bg1">
                        <a:lumMod val="85000"/>
                      </a:schemeClr>
                    </a:solidFill>
                  </a:tcPr>
                </a:tc>
                <a:extLst>
                  <a:ext uri="{0D108BD9-81ED-4DB2-BD59-A6C34878D82A}">
                    <a16:rowId xmlns:a16="http://schemas.microsoft.com/office/drawing/2014/main" val="4161640695"/>
                  </a:ext>
                </a:extLst>
              </a:tr>
            </a:tbl>
          </a:graphicData>
        </a:graphic>
      </p:graphicFrame>
      <p:graphicFrame>
        <p:nvGraphicFramePr>
          <p:cNvPr id="4" name="表格 3">
            <a:extLst>
              <a:ext uri="{FF2B5EF4-FFF2-40B4-BE49-F238E27FC236}">
                <a16:creationId xmlns:a16="http://schemas.microsoft.com/office/drawing/2014/main" id="{5D394B8B-04F0-76A0-8769-8CB99FE40315}"/>
              </a:ext>
            </a:extLst>
          </p:cNvPr>
          <p:cNvGraphicFramePr>
            <a:graphicFrameLocks noGrp="1"/>
          </p:cNvGraphicFramePr>
          <p:nvPr/>
        </p:nvGraphicFramePr>
        <p:xfrm>
          <a:off x="287417" y="1770379"/>
          <a:ext cx="8569166" cy="2225040"/>
        </p:xfrm>
        <a:graphic>
          <a:graphicData uri="http://schemas.openxmlformats.org/drawingml/2006/table">
            <a:tbl>
              <a:tblPr firstRow="1" bandRow="1">
                <a:tableStyleId>{5C22544A-7EE6-4342-B048-85BDC9FD1C3A}</a:tableStyleId>
              </a:tblPr>
              <a:tblGrid>
                <a:gridCol w="2284333">
                  <a:extLst>
                    <a:ext uri="{9D8B030D-6E8A-4147-A177-3AD203B41FA5}">
                      <a16:colId xmlns:a16="http://schemas.microsoft.com/office/drawing/2014/main" val="2331494140"/>
                    </a:ext>
                  </a:extLst>
                </a:gridCol>
                <a:gridCol w="6284833">
                  <a:extLst>
                    <a:ext uri="{9D8B030D-6E8A-4147-A177-3AD203B41FA5}">
                      <a16:colId xmlns:a16="http://schemas.microsoft.com/office/drawing/2014/main" val="1390958083"/>
                    </a:ext>
                  </a:extLst>
                </a:gridCol>
              </a:tblGrid>
              <a:tr h="741680">
                <a:tc>
                  <a:txBody>
                    <a:bodyPr/>
                    <a:lstStyle/>
                    <a:p>
                      <a:r>
                        <a:rPr lang="en-US" altLang="zh-CN" sz="2800" b="0" dirty="0">
                          <a:solidFill>
                            <a:srgbClr val="C00000"/>
                          </a:solidFill>
                          <a:latin typeface="Times New Roman" panose="02020603050405020304" pitchFamily="18" charset="0"/>
                          <a:cs typeface="Times New Roman" panose="02020603050405020304" pitchFamily="18" charset="0"/>
                        </a:rPr>
                        <a:t>be resolved to </a:t>
                      </a:r>
                    </a:p>
                  </a:txBody>
                  <a:tcPr>
                    <a:solidFill>
                      <a:schemeClr val="bg1">
                        <a:lumMod val="85000"/>
                      </a:schemeClr>
                    </a:solidFill>
                  </a:tcPr>
                </a:tc>
                <a:tc>
                  <a:txBody>
                    <a:bodyPr/>
                    <a:lstStyle/>
                    <a:p>
                      <a:r>
                        <a:rPr lang="en-US" altLang="zh-CN" sz="2800" b="0" dirty="0">
                          <a:solidFill>
                            <a:schemeClr val="tx1"/>
                          </a:solidFill>
                          <a:latin typeface="Times New Roman" panose="02020603050405020304" pitchFamily="18" charset="0"/>
                          <a:cs typeface="Times New Roman" panose="02020603050405020304" pitchFamily="18" charset="0"/>
                        </a:rPr>
                        <a:t>be firm, determined and fixed in purpose</a:t>
                      </a:r>
                    </a:p>
                    <a:p>
                      <a:r>
                        <a:rPr lang="en-US" altLang="zh-CN" sz="2800" b="0" dirty="0">
                          <a:solidFill>
                            <a:schemeClr val="tx1"/>
                          </a:solidFill>
                          <a:latin typeface="Times New Roman" panose="02020603050405020304" pitchFamily="18" charset="0"/>
                          <a:cs typeface="Times New Roman" panose="02020603050405020304" pitchFamily="18" charset="0"/>
                        </a:rPr>
                        <a:t>e.g. He is resolved to try story-writing, </a:t>
                      </a:r>
                    </a:p>
                    <a:p>
                      <a:r>
                        <a:rPr lang="en-US" altLang="zh-CN" sz="2800" b="0" dirty="0">
                          <a:solidFill>
                            <a:schemeClr val="tx1"/>
                          </a:solidFill>
                          <a:latin typeface="Times New Roman" panose="02020603050405020304" pitchFamily="18" charset="0"/>
                          <a:cs typeface="Times New Roman" panose="02020603050405020304" pitchFamily="18" charset="0"/>
                        </a:rPr>
                        <a:t>       but has not started yet. </a:t>
                      </a:r>
                    </a:p>
                    <a:p>
                      <a:r>
                        <a:rPr lang="en-US" altLang="zh-CN" sz="2800" b="0" dirty="0">
                          <a:solidFill>
                            <a:schemeClr val="tx1"/>
                          </a:solidFill>
                          <a:latin typeface="宋体" panose="02010600030101010101" pitchFamily="2" charset="-122"/>
                          <a:ea typeface="宋体" panose="02010600030101010101" pitchFamily="2" charset="-122"/>
                          <a:cs typeface="Times New Roman" panose="02020603050405020304" pitchFamily="18" charset="0"/>
                        </a:rPr>
                        <a:t>       </a:t>
                      </a:r>
                      <a:r>
                        <a:rPr lang="zh-CN" altLang="en-US" sz="2800" b="0" dirty="0">
                          <a:solidFill>
                            <a:schemeClr val="tx1"/>
                          </a:solidFill>
                          <a:latin typeface="宋体" panose="02010600030101010101" pitchFamily="2" charset="-122"/>
                          <a:ea typeface="宋体" panose="02010600030101010101" pitchFamily="2" charset="-122"/>
                          <a:cs typeface="Times New Roman" panose="02020603050405020304" pitchFamily="18" charset="0"/>
                        </a:rPr>
                        <a:t>我下决心好好操练口语，为做一名优秀的英语教师做好准备。 </a:t>
                      </a:r>
                    </a:p>
                  </a:txBody>
                  <a:tcPr>
                    <a:solidFill>
                      <a:schemeClr val="bg1">
                        <a:lumMod val="85000"/>
                      </a:schemeClr>
                    </a:solidFill>
                  </a:tcPr>
                </a:tc>
                <a:extLst>
                  <a:ext uri="{0D108BD9-81ED-4DB2-BD59-A6C34878D82A}">
                    <a16:rowId xmlns:a16="http://schemas.microsoft.com/office/drawing/2014/main" val="4161640695"/>
                  </a:ext>
                </a:extLst>
              </a:tr>
            </a:tbl>
          </a:graphicData>
        </a:graphic>
      </p:graphicFrame>
      <p:sp>
        <p:nvSpPr>
          <p:cNvPr id="5" name="文本框 4">
            <a:extLst>
              <a:ext uri="{FF2B5EF4-FFF2-40B4-BE49-F238E27FC236}">
                <a16:creationId xmlns:a16="http://schemas.microsoft.com/office/drawing/2014/main" id="{2E102426-025B-901D-7C2B-E428D274E135}"/>
              </a:ext>
            </a:extLst>
          </p:cNvPr>
          <p:cNvSpPr txBox="1"/>
          <p:nvPr/>
        </p:nvSpPr>
        <p:spPr>
          <a:xfrm>
            <a:off x="148590" y="1161425"/>
            <a:ext cx="4789170"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Comment on word choice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6" name="矩形 5">
            <a:extLst>
              <a:ext uri="{FF2B5EF4-FFF2-40B4-BE49-F238E27FC236}">
                <a16:creationId xmlns:a16="http://schemas.microsoft.com/office/drawing/2014/main" id="{2005FE3E-1E1D-4F91-6EDC-CDC99125E56D}"/>
              </a:ext>
            </a:extLst>
          </p:cNvPr>
          <p:cNvSpPr/>
          <p:nvPr/>
        </p:nvSpPr>
        <p:spPr>
          <a:xfrm>
            <a:off x="317659" y="2882899"/>
            <a:ext cx="8569166" cy="103251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2800" dirty="0">
                <a:latin typeface="Times New Roman" panose="02020603050405020304" pitchFamily="18" charset="0"/>
                <a:cs typeface="Times New Roman" panose="02020603050405020304" pitchFamily="18" charset="0"/>
              </a:rPr>
              <a:t>I am resolved to practice my spoken English so as to make full preparations for becoming a good English teacher. </a:t>
            </a:r>
            <a:endParaRPr lang="zh-CN" altLang="en-US" sz="2800" dirty="0">
              <a:latin typeface="Times New Roman" panose="02020603050405020304" pitchFamily="18" charset="0"/>
              <a:cs typeface="Times New Roman" panose="02020603050405020304" pitchFamily="18" charset="0"/>
            </a:endParaRPr>
          </a:p>
        </p:txBody>
      </p:sp>
      <p:sp>
        <p:nvSpPr>
          <p:cNvPr id="7" name="矩形 6">
            <a:extLst>
              <a:ext uri="{FF2B5EF4-FFF2-40B4-BE49-F238E27FC236}">
                <a16:creationId xmlns:a16="http://schemas.microsoft.com/office/drawing/2014/main" id="{4CAEC083-CDD7-952D-7B36-D1D2099EB97D}"/>
              </a:ext>
            </a:extLst>
          </p:cNvPr>
          <p:cNvSpPr/>
          <p:nvPr/>
        </p:nvSpPr>
        <p:spPr>
          <a:xfrm>
            <a:off x="317659" y="4091940"/>
            <a:ext cx="8569166" cy="214502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2800" dirty="0">
                <a:latin typeface="Times New Roman" panose="02020603050405020304" pitchFamily="18" charset="0"/>
                <a:cs typeface="Times New Roman" panose="02020603050405020304" pitchFamily="18" charset="0"/>
              </a:rPr>
              <a:t>This sentence expressed Churchill’s strong determination to destroy not only Hitler, a single man and the whole regime but also every sign showing there once existed such a regime. </a:t>
            </a:r>
          </a:p>
        </p:txBody>
      </p:sp>
    </p:spTree>
    <p:extLst>
      <p:ext uri="{BB962C8B-B14F-4D97-AF65-F5344CB8AC3E}">
        <p14:creationId xmlns:p14="http://schemas.microsoft.com/office/powerpoint/2010/main" val="603481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508E9C21-873A-4537-844B-E2D26812DAC1}"/>
              </a:ext>
            </a:extLst>
          </p:cNvPr>
          <p:cNvSpPr>
            <a:spLocks noGrp="1"/>
          </p:cNvSpPr>
          <p:nvPr>
            <p:ph idx="1"/>
          </p:nvPr>
        </p:nvSpPr>
        <p:spPr>
          <a:xfrm>
            <a:off x="262890" y="308610"/>
            <a:ext cx="8881110" cy="3120390"/>
          </a:xfrm>
        </p:spPr>
        <p:txBody>
          <a:bodyPr>
            <a:normAutofit/>
          </a:bodyPr>
          <a:lstStyle/>
          <a:p>
            <a:pPr marL="0" indent="0">
              <a:buNone/>
            </a:pPr>
            <a:r>
              <a:rPr lang="en-US" altLang="zh-CN" dirty="0">
                <a:latin typeface="Times New Roman" panose="02020603050405020304" pitchFamily="18" charset="0"/>
                <a:cs typeface="Times New Roman" panose="02020603050405020304" pitchFamily="18" charset="0"/>
              </a:rPr>
              <a:t>3. From this </a:t>
            </a:r>
            <a:r>
              <a:rPr lang="en-US" altLang="zh-CN" dirty="0">
                <a:solidFill>
                  <a:srgbClr val="C00000"/>
                </a:solidFill>
                <a:latin typeface="Times New Roman" panose="02020603050405020304" pitchFamily="18" charset="0"/>
                <a:cs typeface="Times New Roman" panose="02020603050405020304" pitchFamily="18" charset="0"/>
              </a:rPr>
              <a:t>nothing</a:t>
            </a:r>
            <a:r>
              <a:rPr lang="en-US" altLang="zh-CN" dirty="0">
                <a:latin typeface="Times New Roman" panose="02020603050405020304" pitchFamily="18" charset="0"/>
                <a:cs typeface="Times New Roman" panose="02020603050405020304" pitchFamily="18" charset="0"/>
              </a:rPr>
              <a:t> will turn us—</a:t>
            </a:r>
            <a:r>
              <a:rPr lang="en-US" altLang="zh-CN" dirty="0">
                <a:solidFill>
                  <a:srgbClr val="C00000"/>
                </a:solidFill>
                <a:latin typeface="Times New Roman" panose="02020603050405020304" pitchFamily="18" charset="0"/>
                <a:cs typeface="Times New Roman" panose="02020603050405020304" pitchFamily="18" charset="0"/>
              </a:rPr>
              <a:t>nothing</a:t>
            </a:r>
            <a:r>
              <a:rPr lang="en-US" altLang="zh-CN" dirty="0">
                <a:latin typeface="Times New Roman" panose="02020603050405020304" pitchFamily="18" charset="0"/>
                <a:cs typeface="Times New Roman" panose="02020603050405020304" pitchFamily="18" charset="0"/>
              </a:rPr>
              <a:t>. </a:t>
            </a:r>
          </a:p>
          <a:p>
            <a:pPr marL="0" indent="0">
              <a:buNone/>
            </a:pPr>
            <a:endParaRPr lang="en-US" altLang="zh-CN" dirty="0">
              <a:latin typeface="Times New Roman" panose="02020603050405020304" pitchFamily="18" charset="0"/>
              <a:cs typeface="Times New Roman" panose="02020603050405020304" pitchFamily="18" charset="0"/>
            </a:endParaRPr>
          </a:p>
          <a:p>
            <a:pPr marL="0" indent="0">
              <a:buNone/>
            </a:pPr>
            <a:r>
              <a:rPr lang="en-US" altLang="zh-CN" dirty="0">
                <a:solidFill>
                  <a:srgbClr val="C00000"/>
                </a:solidFill>
                <a:latin typeface="Times New Roman" panose="02020603050405020304" pitchFamily="18" charset="0"/>
                <a:cs typeface="Times New Roman" panose="02020603050405020304" pitchFamily="18" charset="0"/>
              </a:rPr>
              <a:t>Questions</a:t>
            </a:r>
            <a:r>
              <a:rPr lang="zh-CN" altLang="en-US" dirty="0">
                <a:solidFill>
                  <a:srgbClr val="C00000"/>
                </a:solidFill>
                <a:latin typeface="Times New Roman" panose="02020603050405020304" pitchFamily="18" charset="0"/>
                <a:cs typeface="Times New Roman" panose="02020603050405020304" pitchFamily="18" charset="0"/>
              </a:rPr>
              <a:t>：</a:t>
            </a:r>
            <a:r>
              <a:rPr lang="en-US" altLang="zh-CN" dirty="0">
                <a:latin typeface="Times New Roman" panose="02020603050405020304" pitchFamily="18" charset="0"/>
                <a:cs typeface="Times New Roman" panose="02020603050405020304" pitchFamily="18" charset="0"/>
              </a:rPr>
              <a:t>What type of sentence is it?</a:t>
            </a:r>
          </a:p>
          <a:p>
            <a:pPr marL="0" indent="0">
              <a:buNone/>
            </a:pPr>
            <a:r>
              <a:rPr lang="en-US" altLang="zh-CN" dirty="0">
                <a:latin typeface="Times New Roman" panose="02020603050405020304" pitchFamily="18" charset="0"/>
                <a:cs typeface="Times New Roman" panose="02020603050405020304" pitchFamily="18" charset="0"/>
              </a:rPr>
              <a:t>                    What rhetorical device is used here? For what   </a:t>
            </a:r>
          </a:p>
          <a:p>
            <a:pPr marL="0" indent="0">
              <a:buNone/>
            </a:pPr>
            <a:r>
              <a:rPr lang="en-US" altLang="zh-CN" dirty="0">
                <a:latin typeface="Times New Roman" panose="02020603050405020304" pitchFamily="18" charset="0"/>
                <a:cs typeface="Times New Roman" panose="02020603050405020304" pitchFamily="18" charset="0"/>
              </a:rPr>
              <a:t>                     purpose? </a:t>
            </a:r>
          </a:p>
          <a:p>
            <a:pPr marL="342900" indent="-342900">
              <a:buAutoNum type="arabicParenR"/>
            </a:pPr>
            <a:endParaRPr lang="en-US" altLang="zh-CN" sz="1800" dirty="0">
              <a:latin typeface="宋体" panose="02010600030101010101" pitchFamily="2" charset="-122"/>
              <a:ea typeface="宋体" panose="02010600030101010101" pitchFamily="2" charset="-122"/>
              <a:cs typeface="Times New Roman" panose="02020603050405020304" pitchFamily="18" charset="0"/>
            </a:endParaRPr>
          </a:p>
        </p:txBody>
      </p:sp>
      <p:sp>
        <p:nvSpPr>
          <p:cNvPr id="5" name="矩形 4">
            <a:extLst>
              <a:ext uri="{FF2B5EF4-FFF2-40B4-BE49-F238E27FC236}">
                <a16:creationId xmlns:a16="http://schemas.microsoft.com/office/drawing/2014/main" id="{4C6ECCBB-89A2-BD32-1C8D-799F31E41840}"/>
              </a:ext>
            </a:extLst>
          </p:cNvPr>
          <p:cNvSpPr/>
          <p:nvPr/>
        </p:nvSpPr>
        <p:spPr>
          <a:xfrm>
            <a:off x="458626" y="4570032"/>
            <a:ext cx="8226743" cy="1555792"/>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2800" dirty="0">
                <a:solidFill>
                  <a:schemeClr val="tx1"/>
                </a:solidFill>
                <a:latin typeface="Times New Roman" panose="02020603050405020304" pitchFamily="18" charset="0"/>
                <a:cs typeface="Times New Roman" panose="02020603050405020304" pitchFamily="18" charset="0"/>
              </a:rPr>
              <a:t>At present, I have but one aim and one, single, irrevocable purpose. I am resolved to be a good English teacher. From this nothing will turn me—nothing. </a:t>
            </a:r>
            <a:endParaRPr lang="zh-CN" altLang="en-US" sz="2800" dirty="0">
              <a:solidFill>
                <a:schemeClr val="tx1"/>
              </a:solidFill>
              <a:latin typeface="Times New Roman" panose="02020603050405020304" pitchFamily="18" charset="0"/>
              <a:cs typeface="Times New Roman" panose="02020603050405020304" pitchFamily="18" charset="0"/>
            </a:endParaRPr>
          </a:p>
        </p:txBody>
      </p:sp>
      <p:sp>
        <p:nvSpPr>
          <p:cNvPr id="6" name="矩形 5">
            <a:extLst>
              <a:ext uri="{FF2B5EF4-FFF2-40B4-BE49-F238E27FC236}">
                <a16:creationId xmlns:a16="http://schemas.microsoft.com/office/drawing/2014/main" id="{3B524965-EDD9-9B3D-9F14-CDEB60984AC5}"/>
              </a:ext>
            </a:extLst>
          </p:cNvPr>
          <p:cNvSpPr/>
          <p:nvPr/>
        </p:nvSpPr>
        <p:spPr>
          <a:xfrm>
            <a:off x="458626" y="3005434"/>
            <a:ext cx="8226743" cy="1395116"/>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zh-CN" altLang="en-US" sz="2800" dirty="0">
                <a:solidFill>
                  <a:schemeClr val="tx1"/>
                </a:solidFill>
                <a:latin typeface="宋体" panose="02010600030101010101" pitchFamily="2" charset="-122"/>
                <a:ea typeface="宋体" panose="02010600030101010101" pitchFamily="2" charset="-122"/>
                <a:cs typeface="Times New Roman" panose="02020603050405020304" pitchFamily="18" charset="0"/>
              </a:rPr>
              <a:t>目前，我只有一个目标，一个唯一的、确定改变的目标。我决心做一名优秀的英语教师，什么都不能使我离开这个目标。</a:t>
            </a:r>
          </a:p>
        </p:txBody>
      </p:sp>
      <p:sp>
        <p:nvSpPr>
          <p:cNvPr id="7" name="矩形 6">
            <a:extLst>
              <a:ext uri="{FF2B5EF4-FFF2-40B4-BE49-F238E27FC236}">
                <a16:creationId xmlns:a16="http://schemas.microsoft.com/office/drawing/2014/main" id="{928B1179-C94B-4A2B-4DB8-461D144631CD}"/>
              </a:ext>
            </a:extLst>
          </p:cNvPr>
          <p:cNvSpPr/>
          <p:nvPr/>
        </p:nvSpPr>
        <p:spPr>
          <a:xfrm>
            <a:off x="365760" y="1393476"/>
            <a:ext cx="8319609" cy="139511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2800" dirty="0">
                <a:latin typeface="Times New Roman" panose="02020603050405020304" pitchFamily="18" charset="0"/>
                <a:cs typeface="Times New Roman" panose="02020603050405020304" pitchFamily="18" charset="0"/>
              </a:rPr>
              <a:t>Paraphrase: There is nothing that can head us off from this purpose or divert our attention from this purpose. </a:t>
            </a:r>
          </a:p>
        </p:txBody>
      </p:sp>
    </p:spTree>
    <p:extLst>
      <p:ext uri="{BB962C8B-B14F-4D97-AF65-F5344CB8AC3E}">
        <p14:creationId xmlns:p14="http://schemas.microsoft.com/office/powerpoint/2010/main" val="1435356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6" grpId="0" animBg="1"/>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508E9C21-873A-4537-844B-E2D26812DAC1}"/>
              </a:ext>
            </a:extLst>
          </p:cNvPr>
          <p:cNvSpPr>
            <a:spLocks noGrp="1"/>
          </p:cNvSpPr>
          <p:nvPr>
            <p:ph idx="1"/>
          </p:nvPr>
        </p:nvSpPr>
        <p:spPr>
          <a:xfrm>
            <a:off x="628650" y="187030"/>
            <a:ext cx="7886700" cy="5996599"/>
          </a:xfrm>
        </p:spPr>
        <p:txBody>
          <a:bodyPr>
            <a:noAutofit/>
          </a:bodyPr>
          <a:lstStyle/>
          <a:p>
            <a:pPr marL="0" indent="0">
              <a:buNone/>
            </a:pPr>
            <a:r>
              <a:rPr lang="en-US" altLang="zh-CN"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dirty="0">
                <a:latin typeface="Times New Roman" panose="02020603050405020304" pitchFamily="18" charset="0"/>
                <a:ea typeface="宋体" panose="02010600030101010101" pitchFamily="2" charset="-122"/>
                <a:cs typeface="Times New Roman" panose="02020603050405020304" pitchFamily="18" charset="0"/>
              </a:rPr>
              <a:t>. We will never </a:t>
            </a:r>
            <a:r>
              <a:rPr lang="en-US" altLang="zh-CN"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parley,</a:t>
            </a:r>
            <a:r>
              <a:rPr lang="en-US" altLang="zh-CN" dirty="0">
                <a:latin typeface="Times New Roman" panose="02020603050405020304" pitchFamily="18" charset="0"/>
                <a:ea typeface="宋体" panose="02010600030101010101" pitchFamily="2" charset="-122"/>
                <a:cs typeface="Times New Roman" panose="02020603050405020304" pitchFamily="18" charset="0"/>
              </a:rPr>
              <a:t> we will never </a:t>
            </a:r>
            <a:r>
              <a:rPr lang="en-US" altLang="zh-CN"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negotiate</a:t>
            </a:r>
            <a:r>
              <a:rPr lang="en-US" altLang="zh-CN" dirty="0">
                <a:latin typeface="Times New Roman" panose="02020603050405020304" pitchFamily="18" charset="0"/>
                <a:ea typeface="宋体" panose="02010600030101010101" pitchFamily="2" charset="-122"/>
                <a:cs typeface="Times New Roman" panose="02020603050405020304" pitchFamily="18" charset="0"/>
              </a:rPr>
              <a:t> with Hitler or any of his gang. </a:t>
            </a:r>
          </a:p>
          <a:p>
            <a:pPr marL="0" indent="0">
              <a:buNone/>
            </a:pPr>
            <a:r>
              <a:rPr lang="en-US" altLang="zh-CN" dirty="0">
                <a:latin typeface="Times New Roman" panose="02020603050405020304" pitchFamily="18" charset="0"/>
                <a:ea typeface="宋体" panose="02010600030101010101" pitchFamily="2" charset="-122"/>
                <a:cs typeface="Times New Roman" panose="02020603050405020304" pitchFamily="18" charset="0"/>
              </a:rPr>
              <a:t>1) How does Churchill strengthen his tone here? </a:t>
            </a:r>
          </a:p>
          <a:p>
            <a:pPr marL="0" indent="0">
              <a:buNone/>
            </a:pPr>
            <a:r>
              <a:rPr lang="en-US" altLang="zh-CN" dirty="0">
                <a:latin typeface="Times New Roman" panose="02020603050405020304" pitchFamily="18" charset="0"/>
                <a:ea typeface="宋体" panose="02010600030101010101" pitchFamily="2" charset="-122"/>
                <a:cs typeface="Times New Roman" panose="02020603050405020304" pitchFamily="18" charset="0"/>
              </a:rPr>
              <a:t>      --It is </a:t>
            </a:r>
            <a:r>
              <a:rPr lang="en-US" altLang="zh-CN"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by repetition</a:t>
            </a:r>
            <a:r>
              <a:rPr lang="en-US" altLang="zh-CN" dirty="0">
                <a:latin typeface="Times New Roman" panose="02020603050405020304" pitchFamily="18" charset="0"/>
                <a:ea typeface="宋体" panose="02010600030101010101" pitchFamily="2" charset="-122"/>
                <a:cs typeface="Times New Roman" panose="02020603050405020304" pitchFamily="18" charset="0"/>
              </a:rPr>
              <a:t>. (repetition of meaning: parley and negotiate have the same meaning. </a:t>
            </a:r>
            <a:r>
              <a:rPr lang="zh-CN" altLang="en-US" dirty="0">
                <a:latin typeface="Times New Roman" panose="02020603050405020304" pitchFamily="18" charset="0"/>
                <a:ea typeface="宋体" panose="02010600030101010101" pitchFamily="2" charset="-122"/>
                <a:cs typeface="Times New Roman" panose="02020603050405020304" pitchFamily="18" charset="0"/>
              </a:rPr>
              <a:t>）</a:t>
            </a:r>
            <a:endParaRPr lang="en-US" altLang="zh-CN" dirty="0">
              <a:latin typeface="Times New Roman" panose="02020603050405020304" pitchFamily="18" charset="0"/>
              <a:ea typeface="宋体" panose="02010600030101010101" pitchFamily="2" charset="-122"/>
              <a:cs typeface="Times New Roman" panose="02020603050405020304" pitchFamily="18" charset="0"/>
            </a:endParaRPr>
          </a:p>
          <a:p>
            <a:pPr marL="0" indent="0">
              <a:buNone/>
            </a:pPr>
            <a:r>
              <a:rPr lang="en-US" altLang="zh-CN" dirty="0">
                <a:latin typeface="Times New Roman" panose="02020603050405020304" pitchFamily="18" charset="0"/>
                <a:ea typeface="宋体" panose="02010600030101010101" pitchFamily="2" charset="-122"/>
                <a:cs typeface="Times New Roman" panose="02020603050405020304" pitchFamily="18" charset="0"/>
              </a:rPr>
              <a:t>      --It is </a:t>
            </a:r>
            <a:r>
              <a:rPr lang="en-US" altLang="zh-CN"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by the use of paralleled structure</a:t>
            </a:r>
            <a:r>
              <a:rPr lang="en-US" altLang="zh-CN" dirty="0">
                <a:latin typeface="Times New Roman" panose="02020603050405020304" pitchFamily="18" charset="0"/>
                <a:ea typeface="宋体" panose="02010600030101010101" pitchFamily="2" charset="-122"/>
                <a:cs typeface="Times New Roman" panose="02020603050405020304" pitchFamily="18" charset="0"/>
              </a:rPr>
              <a:t>: we will never… / we will never…</a:t>
            </a:r>
          </a:p>
          <a:p>
            <a:pPr marL="0" indent="0">
              <a:buNone/>
            </a:pPr>
            <a:endParaRPr lang="en-US" altLang="zh-CN" dirty="0">
              <a:solidFill>
                <a:srgbClr val="C00000"/>
              </a:solidFill>
              <a:latin typeface="Times New Roman" panose="02020603050405020304" pitchFamily="18" charset="0"/>
              <a:ea typeface="宋体" panose="02010600030101010101" pitchFamily="2" charset="-122"/>
              <a:cs typeface="Times New Roman" panose="02020603050405020304" pitchFamily="18" charset="0"/>
            </a:endParaRPr>
          </a:p>
          <a:p>
            <a:pPr marL="0" indent="0">
              <a:buNone/>
            </a:pPr>
            <a:r>
              <a:rPr lang="en-US" altLang="zh-CN"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2) ‘parley’ </a:t>
            </a:r>
            <a:r>
              <a:rPr lang="en-US" altLang="zh-CN" dirty="0">
                <a:latin typeface="Times New Roman" panose="02020603050405020304" pitchFamily="18" charset="0"/>
                <a:ea typeface="宋体" panose="02010600030101010101" pitchFamily="2" charset="-122"/>
                <a:cs typeface="Times New Roman" panose="02020603050405020304" pitchFamily="18" charset="0"/>
              </a:rPr>
              <a:t>and </a:t>
            </a:r>
            <a:r>
              <a:rPr lang="en-US" altLang="zh-CN"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‘negotiate’ </a:t>
            </a:r>
            <a:r>
              <a:rPr lang="en-US" altLang="zh-CN" dirty="0">
                <a:latin typeface="Times New Roman" panose="02020603050405020304" pitchFamily="18" charset="0"/>
                <a:ea typeface="宋体" panose="02010600030101010101" pitchFamily="2" charset="-122"/>
                <a:cs typeface="Times New Roman" panose="02020603050405020304" pitchFamily="18" charset="0"/>
              </a:rPr>
              <a:t>share the same meaning: </a:t>
            </a:r>
            <a:r>
              <a:rPr lang="en-US" altLang="zh-CN"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have a conference or discussion, esp. with an enemy. </a:t>
            </a:r>
          </a:p>
          <a:p>
            <a:pPr marL="0" indent="0">
              <a:buNone/>
            </a:pPr>
            <a:r>
              <a:rPr lang="en-US" altLang="zh-CN" dirty="0">
                <a:latin typeface="Times New Roman" panose="02020603050405020304" pitchFamily="18" charset="0"/>
                <a:ea typeface="宋体" panose="02010600030101010101" pitchFamily="2" charset="-122"/>
                <a:cs typeface="Times New Roman" panose="02020603050405020304" pitchFamily="18" charset="0"/>
              </a:rPr>
              <a:t>     e.g. The governor had to parley with the rebels. </a:t>
            </a:r>
          </a:p>
          <a:p>
            <a:pPr marL="0" indent="0">
              <a:buNone/>
            </a:pPr>
            <a:endParaRPr lang="en-US" altLang="zh-CN" dirty="0">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796722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508E9C21-873A-4537-844B-E2D26812DAC1}"/>
              </a:ext>
            </a:extLst>
          </p:cNvPr>
          <p:cNvSpPr>
            <a:spLocks noGrp="1"/>
          </p:cNvSpPr>
          <p:nvPr>
            <p:ph idx="1"/>
          </p:nvPr>
        </p:nvSpPr>
        <p:spPr>
          <a:xfrm>
            <a:off x="445770" y="308610"/>
            <a:ext cx="8481060" cy="6629400"/>
          </a:xfrm>
        </p:spPr>
        <p:txBody>
          <a:bodyPr>
            <a:normAutofit/>
          </a:bodyPr>
          <a:lstStyle/>
          <a:p>
            <a:pPr marL="0" indent="0">
              <a:buNone/>
            </a:pPr>
            <a:r>
              <a:rPr lang="en-US" altLang="zh-CN" dirty="0">
                <a:latin typeface="Times New Roman" panose="02020603050405020304" pitchFamily="18" charset="0"/>
                <a:cs typeface="Times New Roman" panose="02020603050405020304" pitchFamily="18" charset="0"/>
              </a:rPr>
              <a:t>5. </a:t>
            </a:r>
            <a:r>
              <a:rPr lang="en-US" altLang="zh-CN" dirty="0">
                <a:solidFill>
                  <a:srgbClr val="C00000"/>
                </a:solidFill>
                <a:latin typeface="Times New Roman" panose="02020603050405020304" pitchFamily="18" charset="0"/>
                <a:cs typeface="Times New Roman" panose="02020603050405020304" pitchFamily="18" charset="0"/>
              </a:rPr>
              <a:t>We shall fight him by land, we shall fight him by sea, we shall fight him in the air, until, with God’s help, we have rid the earth of his shadow and liberate its people from his yoke. </a:t>
            </a:r>
          </a:p>
          <a:p>
            <a:pPr marL="0" indent="0">
              <a:buNone/>
            </a:pPr>
            <a:endParaRPr lang="en-US" altLang="zh-CN" dirty="0">
              <a:solidFill>
                <a:srgbClr val="C00000"/>
              </a:solidFill>
              <a:latin typeface="Times New Roman" panose="02020603050405020304" pitchFamily="18" charset="0"/>
              <a:cs typeface="Times New Roman" panose="02020603050405020304" pitchFamily="18" charset="0"/>
            </a:endParaRPr>
          </a:p>
          <a:p>
            <a:pPr marL="342900" indent="-342900">
              <a:buAutoNum type="arabicParenR"/>
            </a:pPr>
            <a:r>
              <a:rPr lang="en-US" altLang="zh-CN" dirty="0">
                <a:latin typeface="Times New Roman" panose="02020603050405020304" pitchFamily="18" charset="0"/>
                <a:cs typeface="Times New Roman" panose="02020603050405020304" pitchFamily="18" charset="0"/>
              </a:rPr>
              <a:t>We shall…, we shall…, we shall…: The use of parallelism (concise in language,  balance in structure,  forceful in tone, distinguished in significance ). </a:t>
            </a:r>
          </a:p>
          <a:p>
            <a:pPr marL="0" indent="0">
              <a:buNone/>
            </a:pPr>
            <a:endParaRPr lang="en-US" altLang="zh-CN" dirty="0">
              <a:latin typeface="Times New Roman" panose="02020603050405020304" pitchFamily="18" charset="0"/>
              <a:cs typeface="Times New Roman" panose="02020603050405020304" pitchFamily="18" charset="0"/>
            </a:endParaRPr>
          </a:p>
          <a:p>
            <a:pPr marL="342900" indent="-342900">
              <a:buAutoNum type="arabicParenR"/>
            </a:pPr>
            <a:r>
              <a:rPr lang="en-US" altLang="zh-CN" dirty="0">
                <a:latin typeface="Times New Roman" panose="02020603050405020304" pitchFamily="18" charset="0"/>
                <a:cs typeface="Times New Roman" panose="02020603050405020304" pitchFamily="18" charset="0"/>
              </a:rPr>
              <a:t>Pay attention to the use of </a:t>
            </a:r>
            <a:r>
              <a:rPr lang="en-US" altLang="zh-CN" dirty="0">
                <a:solidFill>
                  <a:srgbClr val="C00000"/>
                </a:solidFill>
                <a:latin typeface="Times New Roman" panose="02020603050405020304" pitchFamily="18" charset="0"/>
                <a:cs typeface="Times New Roman" panose="02020603050405020304" pitchFamily="18" charset="0"/>
              </a:rPr>
              <a:t>specific words </a:t>
            </a:r>
            <a:r>
              <a:rPr lang="en-US" altLang="zh-CN" dirty="0">
                <a:latin typeface="Times New Roman" panose="02020603050405020304" pitchFamily="18" charset="0"/>
                <a:cs typeface="Times New Roman" panose="02020603050405020304" pitchFamily="18" charset="0"/>
              </a:rPr>
              <a:t>‘by land’, ‘by sea’, ‘in the air’ to indicate Churchill will try every means to destroy every vestige of Nazi Regime.</a:t>
            </a:r>
          </a:p>
        </p:txBody>
      </p:sp>
    </p:spTree>
    <p:extLst>
      <p:ext uri="{BB962C8B-B14F-4D97-AF65-F5344CB8AC3E}">
        <p14:creationId xmlns:p14="http://schemas.microsoft.com/office/powerpoint/2010/main" val="1260088057"/>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508E9C21-873A-4537-844B-E2D26812DAC1}"/>
              </a:ext>
            </a:extLst>
          </p:cNvPr>
          <p:cNvSpPr>
            <a:spLocks noGrp="1"/>
          </p:cNvSpPr>
          <p:nvPr>
            <p:ph idx="1"/>
          </p:nvPr>
        </p:nvSpPr>
        <p:spPr>
          <a:xfrm>
            <a:off x="365760" y="566604"/>
            <a:ext cx="8508819" cy="5914206"/>
          </a:xfrm>
        </p:spPr>
        <p:txBody>
          <a:bodyPr>
            <a:normAutofit/>
          </a:bodyPr>
          <a:lstStyle/>
          <a:p>
            <a:pPr marL="0" indent="0">
              <a:buNone/>
            </a:pPr>
            <a:r>
              <a:rPr lang="en-US" altLang="zh-CN" dirty="0">
                <a:latin typeface="Times New Roman" panose="02020603050405020304" pitchFamily="18" charset="0"/>
                <a:cs typeface="Times New Roman" panose="02020603050405020304" pitchFamily="18" charset="0"/>
              </a:rPr>
              <a:t>5. We shall fight him by land, we shall fight him by sea, we shall fight him in the air, until, with God’s help, we have </a:t>
            </a:r>
            <a:r>
              <a:rPr lang="en-US" altLang="zh-CN" dirty="0">
                <a:solidFill>
                  <a:srgbClr val="C00000"/>
                </a:solidFill>
                <a:latin typeface="Times New Roman" panose="02020603050405020304" pitchFamily="18" charset="0"/>
                <a:cs typeface="Times New Roman" panose="02020603050405020304" pitchFamily="18" charset="0"/>
              </a:rPr>
              <a:t>rid the earth of his shadow</a:t>
            </a:r>
            <a:r>
              <a:rPr lang="en-US" altLang="zh-CN" dirty="0">
                <a:latin typeface="Times New Roman" panose="02020603050405020304" pitchFamily="18" charset="0"/>
                <a:cs typeface="Times New Roman" panose="02020603050405020304" pitchFamily="18" charset="0"/>
              </a:rPr>
              <a:t> and </a:t>
            </a:r>
            <a:r>
              <a:rPr lang="en-US" altLang="zh-CN" dirty="0">
                <a:solidFill>
                  <a:srgbClr val="C00000"/>
                </a:solidFill>
                <a:latin typeface="Times New Roman" panose="02020603050405020304" pitchFamily="18" charset="0"/>
                <a:cs typeface="Times New Roman" panose="02020603050405020304" pitchFamily="18" charset="0"/>
              </a:rPr>
              <a:t>liberate its people from his yoke</a:t>
            </a:r>
            <a:r>
              <a:rPr lang="en-US" altLang="zh-CN" dirty="0">
                <a:latin typeface="Times New Roman" panose="02020603050405020304" pitchFamily="18" charset="0"/>
                <a:cs typeface="Times New Roman" panose="02020603050405020304" pitchFamily="18" charset="0"/>
              </a:rPr>
              <a:t>. </a:t>
            </a:r>
          </a:p>
          <a:p>
            <a:pPr marL="342900" indent="-342900">
              <a:buAutoNum type="arabicParenR"/>
            </a:pPr>
            <a:r>
              <a:rPr lang="en-US" altLang="zh-CN" dirty="0">
                <a:solidFill>
                  <a:srgbClr val="C00000"/>
                </a:solidFill>
                <a:latin typeface="Times New Roman" panose="02020603050405020304" pitchFamily="18" charset="0"/>
                <a:cs typeface="Times New Roman" panose="02020603050405020304" pitchFamily="18" charset="0"/>
              </a:rPr>
              <a:t>rid: </a:t>
            </a:r>
            <a:r>
              <a:rPr lang="en-US" altLang="zh-CN" dirty="0">
                <a:latin typeface="Times New Roman" panose="02020603050405020304" pitchFamily="18" charset="0"/>
                <a:cs typeface="Times New Roman" panose="02020603050405020304" pitchFamily="18" charset="0"/>
              </a:rPr>
              <a:t>free as from a burden or annoyance or something undesirable. </a:t>
            </a:r>
          </a:p>
          <a:p>
            <a:pPr marL="0" indent="0">
              <a:buNone/>
            </a:pPr>
            <a:r>
              <a:rPr lang="en-US" altLang="zh-CN" dirty="0">
                <a:latin typeface="Times New Roman" panose="02020603050405020304" pitchFamily="18" charset="0"/>
                <a:cs typeface="Times New Roman" panose="02020603050405020304" pitchFamily="18" charset="0"/>
              </a:rPr>
              <a:t>      e.g. You must rid yourself of this melancholy mood. </a:t>
            </a:r>
            <a:r>
              <a:rPr lang="zh-CN" altLang="en-US" dirty="0">
                <a:latin typeface="Times New Roman" panose="02020603050405020304" pitchFamily="18" charset="0"/>
                <a:cs typeface="Times New Roman" panose="02020603050405020304" pitchFamily="18" charset="0"/>
              </a:rPr>
              <a:t>你一定要摆脱这种忧愁情绪。</a:t>
            </a:r>
            <a:endParaRPr lang="en-US" altLang="zh-CN" dirty="0">
              <a:latin typeface="Times New Roman" panose="02020603050405020304" pitchFamily="18" charset="0"/>
              <a:cs typeface="Times New Roman" panose="02020603050405020304" pitchFamily="18" charset="0"/>
            </a:endParaRPr>
          </a:p>
          <a:p>
            <a:pPr marL="0" indent="0">
              <a:buNone/>
            </a:pPr>
            <a:r>
              <a:rPr lang="en-US" altLang="zh-CN" dirty="0">
                <a:latin typeface="Times New Roman" panose="02020603050405020304" pitchFamily="18" charset="0"/>
                <a:cs typeface="Times New Roman" panose="02020603050405020304" pitchFamily="18" charset="0"/>
              </a:rPr>
              <a:t>       We must try every way to rid ourselves of these debts.</a:t>
            </a:r>
          </a:p>
          <a:p>
            <a:pPr marL="0" indent="0">
              <a:buNone/>
            </a:pPr>
            <a:r>
              <a:rPr lang="en-US" altLang="zh-CN" dirty="0">
                <a:latin typeface="Times New Roman" panose="02020603050405020304" pitchFamily="18" charset="0"/>
                <a:cs typeface="Times New Roman" panose="02020603050405020304" pitchFamily="18" charset="0"/>
              </a:rPr>
              <a:t>2)  </a:t>
            </a:r>
            <a:r>
              <a:rPr lang="en-US" altLang="zh-CN" dirty="0">
                <a:solidFill>
                  <a:srgbClr val="C00000"/>
                </a:solidFill>
                <a:latin typeface="Times New Roman" panose="02020603050405020304" pitchFamily="18" charset="0"/>
                <a:cs typeface="Times New Roman" panose="02020603050405020304" pitchFamily="18" charset="0"/>
              </a:rPr>
              <a:t>shadow: </a:t>
            </a:r>
            <a:r>
              <a:rPr lang="en-US" altLang="zh-CN" dirty="0">
                <a:latin typeface="Times New Roman" panose="02020603050405020304" pitchFamily="18" charset="0"/>
                <a:cs typeface="Times New Roman" panose="02020603050405020304" pitchFamily="18" charset="0"/>
              </a:rPr>
              <a:t>the very strong power or influence of somebody. </a:t>
            </a:r>
          </a:p>
          <a:p>
            <a:pPr marL="0" indent="0">
              <a:buNone/>
            </a:pPr>
            <a:r>
              <a:rPr lang="en-US" altLang="zh-CN" dirty="0">
                <a:latin typeface="Times New Roman" panose="02020603050405020304" pitchFamily="18" charset="0"/>
                <a:cs typeface="Times New Roman" panose="02020603050405020304" pitchFamily="18" charset="0"/>
              </a:rPr>
              <a:t>3) </a:t>
            </a:r>
            <a:r>
              <a:rPr lang="en-US" altLang="zh-CN" dirty="0">
                <a:solidFill>
                  <a:srgbClr val="C00000"/>
                </a:solidFill>
                <a:latin typeface="Times New Roman" panose="02020603050405020304" pitchFamily="18" charset="0"/>
                <a:cs typeface="Times New Roman" panose="02020603050405020304" pitchFamily="18" charset="0"/>
              </a:rPr>
              <a:t>yoke: </a:t>
            </a:r>
            <a:r>
              <a:rPr lang="en-US" altLang="zh-CN" dirty="0">
                <a:latin typeface="Times New Roman" panose="02020603050405020304" pitchFamily="18" charset="0"/>
                <a:cs typeface="Times New Roman" panose="02020603050405020304" pitchFamily="18" charset="0"/>
              </a:rPr>
              <a:t>control; a crushing burden</a:t>
            </a:r>
          </a:p>
          <a:p>
            <a:pPr marL="0" indent="0">
              <a:buNone/>
            </a:pPr>
            <a:r>
              <a:rPr lang="en-US" altLang="zh-CN" dirty="0">
                <a:latin typeface="Times New Roman" panose="02020603050405020304" pitchFamily="18" charset="0"/>
                <a:cs typeface="Times New Roman" panose="02020603050405020304" pitchFamily="18" charset="0"/>
              </a:rPr>
              <a:t>     e.g. Slaves are under the yoke of their masters.</a:t>
            </a:r>
          </a:p>
        </p:txBody>
      </p:sp>
    </p:spTree>
    <p:extLst>
      <p:ext uri="{BB962C8B-B14F-4D97-AF65-F5344CB8AC3E}">
        <p14:creationId xmlns:p14="http://schemas.microsoft.com/office/powerpoint/2010/main" val="3467055573"/>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508E9C21-873A-4537-844B-E2D26812DAC1}"/>
              </a:ext>
            </a:extLst>
          </p:cNvPr>
          <p:cNvSpPr>
            <a:spLocks noGrp="1"/>
          </p:cNvSpPr>
          <p:nvPr>
            <p:ph idx="1"/>
          </p:nvPr>
        </p:nvSpPr>
        <p:spPr>
          <a:xfrm>
            <a:off x="617221" y="589464"/>
            <a:ext cx="8131628" cy="4198217"/>
          </a:xfrm>
        </p:spPr>
        <p:txBody>
          <a:bodyPr>
            <a:normAutofit/>
          </a:bodyPr>
          <a:lstStyle/>
          <a:p>
            <a:pPr marL="0" indent="0">
              <a:buNone/>
            </a:pPr>
            <a:endParaRPr lang="en-US" altLang="zh-CN" dirty="0">
              <a:solidFill>
                <a:srgbClr val="C00000"/>
              </a:solidFill>
              <a:latin typeface="Times New Roman" panose="02020603050405020304" pitchFamily="18" charset="0"/>
              <a:cs typeface="Times New Roman" panose="02020603050405020304" pitchFamily="18" charset="0"/>
            </a:endParaRPr>
          </a:p>
          <a:p>
            <a:pPr marL="0" indent="0">
              <a:buNone/>
            </a:pPr>
            <a:r>
              <a:rPr lang="en-US" altLang="zh-CN" dirty="0">
                <a:solidFill>
                  <a:srgbClr val="C00000"/>
                </a:solidFill>
                <a:latin typeface="Times New Roman" panose="02020603050405020304" pitchFamily="18" charset="0"/>
                <a:cs typeface="Times New Roman" panose="02020603050405020304" pitchFamily="18" charset="0"/>
              </a:rPr>
              <a:t>4) rid the earth of his shadow and liberate its people from his yoke: </a:t>
            </a:r>
            <a:r>
              <a:rPr lang="en-US" altLang="zh-CN" dirty="0">
                <a:latin typeface="Times New Roman" panose="02020603050405020304" pitchFamily="18" charset="0"/>
                <a:cs typeface="Times New Roman" panose="02020603050405020304" pitchFamily="18" charset="0"/>
              </a:rPr>
              <a:t>free the world from Hitler’s domination and to liberate all peoples from his control. </a:t>
            </a:r>
          </a:p>
          <a:p>
            <a:pPr marL="0" indent="0">
              <a:buNone/>
            </a:pPr>
            <a:endParaRPr lang="en-US" altLang="zh-CN" dirty="0">
              <a:latin typeface="Times New Roman" panose="02020603050405020304" pitchFamily="18" charset="0"/>
              <a:cs typeface="Times New Roman" panose="02020603050405020304" pitchFamily="18" charset="0"/>
            </a:endParaRPr>
          </a:p>
          <a:p>
            <a:pPr marL="0" indent="0">
              <a:buNone/>
            </a:pPr>
            <a:r>
              <a:rPr lang="en-US" altLang="zh-CN" dirty="0">
                <a:latin typeface="Times New Roman" panose="02020603050405020304" pitchFamily="18" charset="0"/>
                <a:cs typeface="Times New Roman" panose="02020603050405020304" pitchFamily="18" charset="0"/>
              </a:rPr>
              <a:t>Here Churchill has </a:t>
            </a:r>
            <a:r>
              <a:rPr lang="en-US" altLang="zh-CN" dirty="0">
                <a:solidFill>
                  <a:srgbClr val="C00000"/>
                </a:solidFill>
                <a:latin typeface="Times New Roman" panose="02020603050405020304" pitchFamily="18" charset="0"/>
                <a:cs typeface="Times New Roman" panose="02020603050405020304" pitchFamily="18" charset="0"/>
              </a:rPr>
              <a:t>used balanced phrases and the repetition of meaning</a:t>
            </a:r>
            <a:r>
              <a:rPr lang="en-US" altLang="zh-CN" dirty="0">
                <a:latin typeface="Times New Roman" panose="02020603050405020304" pitchFamily="18" charset="0"/>
                <a:cs typeface="Times New Roman" panose="02020603050405020304" pitchFamily="18" charset="0"/>
              </a:rPr>
              <a:t>, e.g. ‘rid’ and ‘liberate’, ‘shadow’ and ‘yoke’, to achieve emphasis. </a:t>
            </a:r>
          </a:p>
        </p:txBody>
      </p:sp>
    </p:spTree>
    <p:extLst>
      <p:ext uri="{BB962C8B-B14F-4D97-AF65-F5344CB8AC3E}">
        <p14:creationId xmlns:p14="http://schemas.microsoft.com/office/powerpoint/2010/main" val="2115176351"/>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508E9C21-873A-4537-844B-E2D26812DAC1}"/>
              </a:ext>
            </a:extLst>
          </p:cNvPr>
          <p:cNvSpPr>
            <a:spLocks noGrp="1"/>
          </p:cNvSpPr>
          <p:nvPr>
            <p:ph idx="1"/>
          </p:nvPr>
        </p:nvSpPr>
        <p:spPr>
          <a:xfrm>
            <a:off x="160020" y="0"/>
            <a:ext cx="8629650" cy="4029149"/>
          </a:xfrm>
        </p:spPr>
        <p:txBody>
          <a:bodyPr>
            <a:noAutofit/>
          </a:bodyPr>
          <a:lstStyle/>
          <a:p>
            <a:pPr marL="0" indent="0">
              <a:buNone/>
            </a:pPr>
            <a:r>
              <a:rPr lang="en-US" altLang="zh-CN" dirty="0">
                <a:solidFill>
                  <a:srgbClr val="C00000"/>
                </a:solidFill>
                <a:latin typeface="Times New Roman" panose="02020603050405020304" pitchFamily="18" charset="0"/>
                <a:cs typeface="Times New Roman" panose="02020603050405020304" pitchFamily="18" charset="0"/>
              </a:rPr>
              <a:t>6. Any man or state who fights on against Nazidom will have our aid. Any man or state who marches with Hitler is our foe. </a:t>
            </a:r>
            <a:endParaRPr lang="en-US" altLang="zh-CN" dirty="0">
              <a:latin typeface="Times New Roman" panose="02020603050405020304" pitchFamily="18" charset="0"/>
              <a:cs typeface="Times New Roman" panose="02020603050405020304" pitchFamily="18" charset="0"/>
            </a:endParaRPr>
          </a:p>
          <a:p>
            <a:pPr marL="342900" indent="-342900">
              <a:buAutoNum type="arabicParenR"/>
            </a:pPr>
            <a:r>
              <a:rPr lang="en-US" altLang="zh-CN" dirty="0">
                <a:latin typeface="Times New Roman" panose="02020603050405020304" pitchFamily="18" charset="0"/>
                <a:cs typeface="Times New Roman" panose="02020603050405020304" pitchFamily="18" charset="0"/>
              </a:rPr>
              <a:t>Churchill has used </a:t>
            </a:r>
            <a:r>
              <a:rPr lang="en-US" altLang="zh-CN" dirty="0">
                <a:solidFill>
                  <a:srgbClr val="C00000"/>
                </a:solidFill>
                <a:latin typeface="Times New Roman" panose="02020603050405020304" pitchFamily="18" charset="0"/>
                <a:cs typeface="Times New Roman" panose="02020603050405020304" pitchFamily="18" charset="0"/>
              </a:rPr>
              <a:t>antithesis</a:t>
            </a:r>
            <a:r>
              <a:rPr lang="en-US" altLang="zh-CN" dirty="0">
                <a:latin typeface="Times New Roman" panose="02020603050405020304" pitchFamily="18" charset="0"/>
                <a:cs typeface="Times New Roman" panose="02020603050405020304" pitchFamily="18" charset="0"/>
              </a:rPr>
              <a:t> to emphasize his position. The use of paralleled structures ‘any man or state’, which however convey opposite meanings , for example ‘against’ and ‘with’, ‘have our aid’ and ‘our foe’, can present Churchill’s position very clearly. </a:t>
            </a:r>
          </a:p>
          <a:p>
            <a:pPr marL="0" indent="0">
              <a:buNone/>
            </a:pPr>
            <a:endParaRPr lang="en-US" altLang="zh-CN" dirty="0">
              <a:latin typeface="Times New Roman" panose="02020603050405020304" pitchFamily="18" charset="0"/>
              <a:cs typeface="Times New Roman" panose="02020603050405020304" pitchFamily="18" charset="0"/>
            </a:endParaRPr>
          </a:p>
          <a:p>
            <a:pPr marL="342900" indent="-342900">
              <a:buAutoNum type="arabicParenR"/>
            </a:pPr>
            <a:r>
              <a:rPr lang="en-US" altLang="zh-CN" dirty="0">
                <a:solidFill>
                  <a:srgbClr val="C00000"/>
                </a:solidFill>
                <a:latin typeface="Times New Roman" panose="02020603050405020304" pitchFamily="18" charset="0"/>
                <a:cs typeface="Times New Roman" panose="02020603050405020304" pitchFamily="18" charset="0"/>
              </a:rPr>
              <a:t>foe: </a:t>
            </a:r>
            <a:r>
              <a:rPr lang="en-US" altLang="zh-CN" dirty="0">
                <a:latin typeface="Times New Roman" panose="02020603050405020304" pitchFamily="18" charset="0"/>
                <a:cs typeface="Times New Roman" panose="02020603050405020304" pitchFamily="18" charset="0"/>
              </a:rPr>
              <a:t>enemy </a:t>
            </a:r>
          </a:p>
          <a:p>
            <a:pPr marL="0" indent="0">
              <a:buNone/>
            </a:pPr>
            <a:r>
              <a:rPr lang="en-US" altLang="zh-CN" dirty="0">
                <a:latin typeface="Times New Roman" panose="02020603050405020304" pitchFamily="18" charset="0"/>
                <a:cs typeface="Times New Roman" panose="02020603050405020304" pitchFamily="18" charset="0"/>
              </a:rPr>
              <a:t>      </a:t>
            </a:r>
            <a:r>
              <a:rPr lang="en-US" altLang="zh-CN"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foe</a:t>
            </a:r>
            <a:r>
              <a:rPr lang="zh-CN" altLang="en-US" dirty="0">
                <a:latin typeface="宋体" panose="02010600030101010101" pitchFamily="2" charset="-122"/>
                <a:ea typeface="宋体" panose="02010600030101010101" pitchFamily="2" charset="-122"/>
                <a:cs typeface="Times New Roman" panose="02020603050405020304" pitchFamily="18" charset="0"/>
              </a:rPr>
              <a:t>的意思是“仇敌”</a:t>
            </a:r>
            <a:r>
              <a:rPr lang="en-US" altLang="zh-CN" dirty="0">
                <a:latin typeface="宋体" panose="02010600030101010101" pitchFamily="2" charset="-122"/>
                <a:ea typeface="宋体" panose="02010600030101010101" pitchFamily="2" charset="-122"/>
                <a:cs typeface="Times New Roman" panose="02020603050405020304" pitchFamily="18" charset="0"/>
              </a:rPr>
              <a:t>,</a:t>
            </a:r>
            <a:r>
              <a:rPr lang="zh-CN" altLang="en-US" dirty="0">
                <a:latin typeface="宋体" panose="02010600030101010101" pitchFamily="2" charset="-122"/>
                <a:ea typeface="宋体" panose="02010600030101010101" pitchFamily="2" charset="-122"/>
                <a:cs typeface="Times New Roman" panose="02020603050405020304" pitchFamily="18" charset="0"/>
              </a:rPr>
              <a:t>主要用于文学语言中</a:t>
            </a:r>
            <a:r>
              <a:rPr lang="en-US" altLang="zh-CN" dirty="0">
                <a:latin typeface="宋体" panose="02010600030101010101" pitchFamily="2" charset="-122"/>
                <a:ea typeface="宋体" panose="02010600030101010101" pitchFamily="2" charset="-122"/>
                <a:cs typeface="Times New Roman" panose="02020603050405020304" pitchFamily="18" charset="0"/>
              </a:rPr>
              <a:t>,</a:t>
            </a:r>
            <a:r>
              <a:rPr lang="zh-CN" altLang="en-US" dirty="0">
                <a:latin typeface="宋体" panose="02010600030101010101" pitchFamily="2" charset="-122"/>
                <a:ea typeface="宋体" panose="02010600030101010101" pitchFamily="2" charset="-122"/>
                <a:cs typeface="Times New Roman" panose="02020603050405020304" pitchFamily="18" charset="0"/>
              </a:rPr>
              <a:t>常与</a:t>
            </a:r>
            <a:r>
              <a:rPr lang="en-US" altLang="zh-CN" dirty="0">
                <a:latin typeface="Times New Roman" panose="02020603050405020304" pitchFamily="18" charset="0"/>
                <a:ea typeface="宋体" panose="02010600030101010101" pitchFamily="2" charset="-122"/>
                <a:cs typeface="Times New Roman" panose="02020603050405020304" pitchFamily="18" charset="0"/>
              </a:rPr>
              <a:t>friend</a:t>
            </a:r>
            <a:r>
              <a:rPr lang="zh-CN" altLang="en-US" dirty="0">
                <a:latin typeface="宋体" panose="02010600030101010101" pitchFamily="2" charset="-122"/>
                <a:ea typeface="宋体" panose="02010600030101010101" pitchFamily="2" charset="-122"/>
                <a:cs typeface="Times New Roman" panose="02020603050405020304" pitchFamily="18" charset="0"/>
              </a:rPr>
              <a:t>相对</a:t>
            </a:r>
            <a:r>
              <a:rPr lang="en-US" altLang="zh-CN" dirty="0">
                <a:latin typeface="宋体" panose="02010600030101010101" pitchFamily="2" charset="-122"/>
                <a:ea typeface="宋体" panose="02010600030101010101" pitchFamily="2" charset="-122"/>
                <a:cs typeface="Times New Roman" panose="02020603050405020304" pitchFamily="18" charset="0"/>
              </a:rPr>
              <a:t>; </a:t>
            </a:r>
            <a:r>
              <a:rPr lang="en-US" altLang="zh-CN"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adversary</a:t>
            </a:r>
            <a:r>
              <a:rPr lang="zh-CN" altLang="en-US" dirty="0">
                <a:latin typeface="宋体" panose="02010600030101010101" pitchFamily="2" charset="-122"/>
                <a:ea typeface="宋体" panose="02010600030101010101" pitchFamily="2" charset="-122"/>
                <a:cs typeface="Times New Roman" panose="02020603050405020304" pitchFamily="18" charset="0"/>
              </a:rPr>
              <a:t>意为“对手</a:t>
            </a:r>
            <a:r>
              <a:rPr lang="en-US" altLang="zh-CN" dirty="0">
                <a:latin typeface="宋体" panose="02010600030101010101" pitchFamily="2" charset="-122"/>
                <a:ea typeface="宋体" panose="02010600030101010101" pitchFamily="2" charset="-122"/>
                <a:cs typeface="Times New Roman" panose="02020603050405020304" pitchFamily="18" charset="0"/>
              </a:rPr>
              <a:t>,</a:t>
            </a:r>
            <a:r>
              <a:rPr lang="zh-CN" altLang="en-US" dirty="0">
                <a:latin typeface="宋体" panose="02010600030101010101" pitchFamily="2" charset="-122"/>
                <a:ea typeface="宋体" panose="02010600030101010101" pitchFamily="2" charset="-122"/>
                <a:cs typeface="Times New Roman" panose="02020603050405020304" pitchFamily="18" charset="0"/>
              </a:rPr>
              <a:t>反对者”</a:t>
            </a:r>
            <a:r>
              <a:rPr lang="en-US" altLang="zh-CN" dirty="0">
                <a:latin typeface="宋体" panose="02010600030101010101" pitchFamily="2" charset="-122"/>
                <a:ea typeface="宋体" panose="02010600030101010101" pitchFamily="2" charset="-122"/>
                <a:cs typeface="Times New Roman" panose="02020603050405020304" pitchFamily="18" charset="0"/>
              </a:rPr>
              <a:t>,</a:t>
            </a:r>
            <a:r>
              <a:rPr lang="zh-CN" altLang="en-US" dirty="0">
                <a:latin typeface="宋体" panose="02010600030101010101" pitchFamily="2" charset="-122"/>
                <a:ea typeface="宋体" panose="02010600030101010101" pitchFamily="2" charset="-122"/>
                <a:cs typeface="Times New Roman" panose="02020603050405020304" pitchFamily="18" charset="0"/>
              </a:rPr>
              <a:t>可指“反对的一方”</a:t>
            </a:r>
            <a:r>
              <a:rPr lang="en-US" altLang="zh-CN" dirty="0">
                <a:latin typeface="宋体" panose="02010600030101010101" pitchFamily="2" charset="-122"/>
                <a:ea typeface="宋体" panose="02010600030101010101" pitchFamily="2" charset="-122"/>
                <a:cs typeface="Times New Roman" panose="02020603050405020304" pitchFamily="18" charset="0"/>
              </a:rPr>
              <a:t>,</a:t>
            </a:r>
            <a:r>
              <a:rPr lang="zh-CN" altLang="en-US" dirty="0">
                <a:latin typeface="宋体" panose="02010600030101010101" pitchFamily="2" charset="-122"/>
                <a:ea typeface="宋体" panose="02010600030101010101" pitchFamily="2" charset="-122"/>
                <a:cs typeface="Times New Roman" panose="02020603050405020304" pitchFamily="18" charset="0"/>
              </a:rPr>
              <a:t>也可指敌人</a:t>
            </a:r>
            <a:r>
              <a:rPr lang="en-US" altLang="zh-CN" dirty="0">
                <a:latin typeface="宋体" panose="02010600030101010101" pitchFamily="2" charset="-122"/>
                <a:ea typeface="宋体" panose="02010600030101010101" pitchFamily="2" charset="-122"/>
                <a:cs typeface="Times New Roman" panose="02020603050405020304" pitchFamily="18" charset="0"/>
              </a:rPr>
              <a:t>; </a:t>
            </a:r>
            <a:r>
              <a:rPr lang="en-US" altLang="zh-CN"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enemy</a:t>
            </a:r>
            <a:r>
              <a:rPr lang="zh-CN" altLang="en-US" dirty="0">
                <a:latin typeface="宋体" panose="02010600030101010101" pitchFamily="2" charset="-122"/>
                <a:ea typeface="宋体" panose="02010600030101010101" pitchFamily="2" charset="-122"/>
                <a:cs typeface="Times New Roman" panose="02020603050405020304" pitchFamily="18" charset="0"/>
              </a:rPr>
              <a:t>意为“敌人</a:t>
            </a:r>
            <a:r>
              <a:rPr lang="en-US" altLang="zh-CN" dirty="0">
                <a:latin typeface="宋体" panose="02010600030101010101" pitchFamily="2" charset="-122"/>
                <a:ea typeface="宋体" panose="02010600030101010101" pitchFamily="2" charset="-122"/>
                <a:cs typeface="Times New Roman" panose="02020603050405020304" pitchFamily="18" charset="0"/>
              </a:rPr>
              <a:t>,</a:t>
            </a:r>
            <a:r>
              <a:rPr lang="zh-CN" altLang="en-US" dirty="0">
                <a:latin typeface="宋体" panose="02010600030101010101" pitchFamily="2" charset="-122"/>
                <a:ea typeface="宋体" panose="02010600030101010101" pitchFamily="2" charset="-122"/>
                <a:cs typeface="Times New Roman" panose="02020603050405020304" pitchFamily="18" charset="0"/>
              </a:rPr>
              <a:t>仇敌”</a:t>
            </a:r>
            <a:r>
              <a:rPr lang="en-US" altLang="zh-CN" dirty="0">
                <a:latin typeface="宋体" panose="02010600030101010101" pitchFamily="2" charset="-122"/>
                <a:ea typeface="宋体" panose="02010600030101010101" pitchFamily="2" charset="-122"/>
                <a:cs typeface="Times New Roman" panose="02020603050405020304" pitchFamily="18" charset="0"/>
              </a:rPr>
              <a:t>,</a:t>
            </a:r>
            <a:r>
              <a:rPr lang="zh-CN" altLang="en-US" dirty="0">
                <a:latin typeface="宋体" panose="02010600030101010101" pitchFamily="2" charset="-122"/>
                <a:ea typeface="宋体" panose="02010600030101010101" pitchFamily="2" charset="-122"/>
                <a:cs typeface="Times New Roman" panose="02020603050405020304" pitchFamily="18" charset="0"/>
              </a:rPr>
              <a:t>是普通用语</a:t>
            </a:r>
            <a:r>
              <a:rPr lang="en-US" altLang="zh-CN" dirty="0">
                <a:latin typeface="宋体" panose="02010600030101010101" pitchFamily="2" charset="-122"/>
                <a:ea typeface="宋体" panose="02010600030101010101" pitchFamily="2" charset="-122"/>
                <a:cs typeface="Times New Roman" panose="02020603050405020304" pitchFamily="18" charset="0"/>
              </a:rPr>
              <a:t>,</a:t>
            </a:r>
            <a:r>
              <a:rPr lang="zh-CN" altLang="en-US" dirty="0">
                <a:latin typeface="宋体" panose="02010600030101010101" pitchFamily="2" charset="-122"/>
                <a:ea typeface="宋体" panose="02010600030101010101" pitchFamily="2" charset="-122"/>
                <a:cs typeface="Times New Roman" panose="02020603050405020304" pitchFamily="18" charset="0"/>
              </a:rPr>
              <a:t>在指“敌军”时</a:t>
            </a:r>
            <a:r>
              <a:rPr lang="en-US" altLang="zh-CN" dirty="0">
                <a:latin typeface="宋体" panose="02010600030101010101" pitchFamily="2" charset="-122"/>
                <a:ea typeface="宋体" panose="02010600030101010101" pitchFamily="2" charset="-122"/>
                <a:cs typeface="Times New Roman" panose="02020603050405020304" pitchFamily="18" charset="0"/>
              </a:rPr>
              <a:t>,</a:t>
            </a:r>
            <a:r>
              <a:rPr lang="zh-CN" altLang="en-US" dirty="0">
                <a:latin typeface="宋体" panose="02010600030101010101" pitchFamily="2" charset="-122"/>
                <a:ea typeface="宋体" panose="02010600030101010101" pitchFamily="2" charset="-122"/>
                <a:cs typeface="Times New Roman" panose="02020603050405020304" pitchFamily="18" charset="0"/>
              </a:rPr>
              <a:t>常用单数形式</a:t>
            </a:r>
            <a:r>
              <a:rPr lang="en-US" altLang="zh-CN" dirty="0">
                <a:latin typeface="宋体" panose="02010600030101010101" pitchFamily="2" charset="-122"/>
                <a:ea typeface="宋体" panose="02010600030101010101" pitchFamily="2" charset="-122"/>
                <a:cs typeface="Times New Roman" panose="02020603050405020304" pitchFamily="18" charset="0"/>
              </a:rPr>
              <a:t>; </a:t>
            </a:r>
            <a:r>
              <a:rPr lang="en-US" altLang="zh-CN"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opponent</a:t>
            </a:r>
            <a:r>
              <a:rPr lang="zh-CN" altLang="en-US" dirty="0">
                <a:latin typeface="宋体" panose="02010600030101010101" pitchFamily="2" charset="-122"/>
                <a:ea typeface="宋体" panose="02010600030101010101" pitchFamily="2" charset="-122"/>
                <a:cs typeface="Times New Roman" panose="02020603050405020304" pitchFamily="18" charset="0"/>
              </a:rPr>
              <a:t>意为“对手”</a:t>
            </a:r>
            <a:r>
              <a:rPr lang="en-US" altLang="zh-CN" dirty="0">
                <a:latin typeface="宋体" panose="02010600030101010101" pitchFamily="2" charset="-122"/>
                <a:ea typeface="宋体" panose="02010600030101010101" pitchFamily="2" charset="-122"/>
                <a:cs typeface="Times New Roman" panose="02020603050405020304" pitchFamily="18" charset="0"/>
              </a:rPr>
              <a:t>,</a:t>
            </a:r>
            <a:r>
              <a:rPr lang="zh-CN" altLang="en-US" dirty="0">
                <a:latin typeface="宋体" panose="02010600030101010101" pitchFamily="2" charset="-122"/>
                <a:ea typeface="宋体" panose="02010600030101010101" pitchFamily="2" charset="-122"/>
                <a:cs typeface="Times New Roman" panose="02020603050405020304" pitchFamily="18" charset="0"/>
              </a:rPr>
              <a:t>多指比赛、辩论或竞争中的对方。</a:t>
            </a:r>
            <a:endParaRPr lang="en-US" altLang="zh-CN" dirty="0">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375290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508E9C21-873A-4537-844B-E2D26812DAC1}"/>
              </a:ext>
            </a:extLst>
          </p:cNvPr>
          <p:cNvSpPr>
            <a:spLocks noGrp="1"/>
          </p:cNvSpPr>
          <p:nvPr>
            <p:ph idx="1"/>
          </p:nvPr>
        </p:nvSpPr>
        <p:spPr>
          <a:xfrm>
            <a:off x="1" y="0"/>
            <a:ext cx="9144000" cy="5037365"/>
          </a:xfrm>
        </p:spPr>
        <p:txBody>
          <a:bodyPr>
            <a:noAutofit/>
          </a:bodyPr>
          <a:lstStyle/>
          <a:p>
            <a:pPr marL="0" indent="0">
              <a:buNone/>
            </a:pPr>
            <a:r>
              <a:rPr lang="en-US" altLang="zh-CN" sz="2400" dirty="0">
                <a:latin typeface="Times New Roman" panose="02020603050405020304" pitchFamily="18" charset="0"/>
                <a:cs typeface="Times New Roman" panose="02020603050405020304" pitchFamily="18" charset="0"/>
              </a:rPr>
              <a:t>7. That is our policy and that is our declaration. </a:t>
            </a:r>
          </a:p>
          <a:p>
            <a:pPr marL="0" indent="0">
              <a:buNone/>
            </a:pPr>
            <a:r>
              <a:rPr lang="en-US" altLang="zh-CN" dirty="0">
                <a:latin typeface="Times New Roman" panose="02020603050405020304" pitchFamily="18" charset="0"/>
                <a:cs typeface="Times New Roman" panose="02020603050405020304" pitchFamily="18" charset="0"/>
              </a:rPr>
              <a:t>Again, Churchill has used ‘policy’ and ‘declaration’, which is repetitive in meaning, to strengthen his tone. </a:t>
            </a:r>
          </a:p>
          <a:p>
            <a:pPr marL="0" indent="0">
              <a:buNone/>
            </a:pPr>
            <a:endParaRPr lang="en-US" altLang="zh-CN" dirty="0">
              <a:latin typeface="Times New Roman" panose="02020603050405020304" pitchFamily="18" charset="0"/>
              <a:cs typeface="Times New Roman" panose="02020603050405020304" pitchFamily="18" charset="0"/>
            </a:endParaRPr>
          </a:p>
          <a:p>
            <a:pPr marL="0" indent="0">
              <a:buNone/>
            </a:pPr>
            <a:r>
              <a:rPr lang="en-US" altLang="zh-CN" sz="2400" dirty="0">
                <a:latin typeface="Times New Roman" panose="02020603050405020304" pitchFamily="18" charset="0"/>
                <a:cs typeface="Times New Roman" panose="02020603050405020304" pitchFamily="18" charset="0"/>
              </a:rPr>
              <a:t>8. We shall appeal to all our friends and allies in every part of the world to take the same course and pursue it, as we shall faithfully and steadfastly to the end. </a:t>
            </a:r>
          </a:p>
          <a:p>
            <a:pPr marL="342900" indent="-342900">
              <a:buAutoNum type="arabicParenR"/>
            </a:pPr>
            <a:r>
              <a:rPr lang="en-US" altLang="zh-CN" dirty="0">
                <a:solidFill>
                  <a:srgbClr val="C00000"/>
                </a:solidFill>
                <a:latin typeface="Times New Roman" panose="02020603050405020304" pitchFamily="18" charset="0"/>
                <a:cs typeface="Times New Roman" panose="02020603050405020304" pitchFamily="18" charset="0"/>
              </a:rPr>
              <a:t>appeal to: </a:t>
            </a:r>
            <a:r>
              <a:rPr lang="en-US" altLang="zh-CN" dirty="0">
                <a:latin typeface="Times New Roman" panose="02020603050405020304" pitchFamily="18" charset="0"/>
                <a:cs typeface="Times New Roman" panose="02020603050405020304" pitchFamily="18" charset="0"/>
              </a:rPr>
              <a:t>request earnestly (something from somebody); ask for aid or protection </a:t>
            </a:r>
          </a:p>
          <a:p>
            <a:pPr marL="0" indent="0">
              <a:buNone/>
            </a:pPr>
            <a:r>
              <a:rPr lang="en-US" altLang="zh-CN" dirty="0">
                <a:latin typeface="Times New Roman" panose="02020603050405020304" pitchFamily="18" charset="0"/>
                <a:cs typeface="Times New Roman" panose="02020603050405020304" pitchFamily="18" charset="0"/>
              </a:rPr>
              <a:t>      e.g. The community is appealing to everyone to save water.</a:t>
            </a:r>
          </a:p>
          <a:p>
            <a:pPr marL="342900" indent="-342900">
              <a:buAutoNum type="arabicParenR" startAt="2"/>
            </a:pPr>
            <a:r>
              <a:rPr lang="en-US" altLang="zh-CN" dirty="0">
                <a:solidFill>
                  <a:srgbClr val="C00000"/>
                </a:solidFill>
                <a:latin typeface="Times New Roman" panose="02020603050405020304" pitchFamily="18" charset="0"/>
                <a:cs typeface="Times New Roman" panose="02020603050405020304" pitchFamily="18" charset="0"/>
              </a:rPr>
              <a:t>take the same course: </a:t>
            </a:r>
            <a:r>
              <a:rPr lang="en-US" altLang="zh-CN" dirty="0">
                <a:latin typeface="Times New Roman" panose="02020603050405020304" pitchFamily="18" charset="0"/>
                <a:cs typeface="Times New Roman" panose="02020603050405020304" pitchFamily="18" charset="0"/>
              </a:rPr>
              <a:t>adopt the same attitude and policy </a:t>
            </a:r>
          </a:p>
          <a:p>
            <a:pPr marL="0" indent="0">
              <a:buNone/>
            </a:pPr>
            <a:r>
              <a:rPr lang="en-US" altLang="zh-CN" dirty="0">
                <a:latin typeface="Times New Roman" panose="02020603050405020304" pitchFamily="18" charset="0"/>
                <a:cs typeface="Times New Roman" panose="02020603050405020304" pitchFamily="18" charset="0"/>
              </a:rPr>
              <a:t>      e.g. The government took a firm course. </a:t>
            </a:r>
          </a:p>
          <a:p>
            <a:pPr marL="342900" indent="-342900">
              <a:buAutoNum type="arabicParenR" startAt="2"/>
            </a:pPr>
            <a:r>
              <a:rPr lang="en-US" altLang="zh-CN" dirty="0">
                <a:solidFill>
                  <a:srgbClr val="C00000"/>
                </a:solidFill>
                <a:latin typeface="Times New Roman" panose="02020603050405020304" pitchFamily="18" charset="0"/>
                <a:cs typeface="Times New Roman" panose="02020603050405020304" pitchFamily="18" charset="0"/>
              </a:rPr>
              <a:t>pursue: </a:t>
            </a:r>
            <a:r>
              <a:rPr lang="en-US" altLang="zh-CN" dirty="0">
                <a:latin typeface="Times New Roman" panose="02020603050405020304" pitchFamily="18" charset="0"/>
                <a:cs typeface="Times New Roman" panose="02020603050405020304" pitchFamily="18" charset="0"/>
              </a:rPr>
              <a:t>follow persistently </a:t>
            </a:r>
          </a:p>
          <a:p>
            <a:pPr marL="342900" indent="-342900">
              <a:buAutoNum type="arabicParenR" startAt="2"/>
            </a:pPr>
            <a:r>
              <a:rPr lang="en-US" altLang="zh-CN" dirty="0">
                <a:solidFill>
                  <a:srgbClr val="C00000"/>
                </a:solidFill>
                <a:latin typeface="Times New Roman" panose="02020603050405020304" pitchFamily="18" charset="0"/>
                <a:cs typeface="Times New Roman" panose="02020603050405020304" pitchFamily="18" charset="0"/>
              </a:rPr>
              <a:t>steadfastly: </a:t>
            </a:r>
            <a:r>
              <a:rPr lang="en-US" altLang="zh-CN" dirty="0">
                <a:latin typeface="Times New Roman" panose="02020603050405020304" pitchFamily="18" charset="0"/>
                <a:cs typeface="Times New Roman" panose="02020603050405020304" pitchFamily="18" charset="0"/>
              </a:rPr>
              <a:t>unswervingly; unchangingly.     </a:t>
            </a:r>
          </a:p>
          <a:p>
            <a:pPr marL="0" indent="0">
              <a:buNone/>
            </a:pPr>
            <a:r>
              <a:rPr lang="en-US" altLang="zh-CN" dirty="0">
                <a:latin typeface="Times New Roman" panose="02020603050405020304" pitchFamily="18" charset="0"/>
                <a:cs typeface="Times New Roman" panose="02020603050405020304" pitchFamily="18" charset="0"/>
              </a:rPr>
              <a:t>e.g. We must adhere to the principles steadfastly.  </a:t>
            </a:r>
          </a:p>
        </p:txBody>
      </p:sp>
    </p:spTree>
    <p:extLst>
      <p:ext uri="{BB962C8B-B14F-4D97-AF65-F5344CB8AC3E}">
        <p14:creationId xmlns:p14="http://schemas.microsoft.com/office/powerpoint/2010/main" val="2356583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内容占位符 2">
            <a:extLst>
              <a:ext uri="{FF2B5EF4-FFF2-40B4-BE49-F238E27FC236}">
                <a16:creationId xmlns:a16="http://schemas.microsoft.com/office/drawing/2014/main" id="{47D354FB-08E5-4D9F-A428-CC85FD8F9A4D}"/>
              </a:ext>
            </a:extLst>
          </p:cNvPr>
          <p:cNvSpPr>
            <a:spLocks noGrp="1"/>
          </p:cNvSpPr>
          <p:nvPr>
            <p:ph idx="1"/>
          </p:nvPr>
        </p:nvSpPr>
        <p:spPr>
          <a:xfrm>
            <a:off x="552636" y="725864"/>
            <a:ext cx="7810130" cy="5854045"/>
          </a:xfrm>
        </p:spPr>
        <p:txBody>
          <a:bodyPr rtlCol="0">
            <a:normAutofit lnSpcReduction="10000"/>
          </a:bodyPr>
          <a:lstStyle/>
          <a:p>
            <a:pPr>
              <a:buNone/>
              <a:defRPr/>
            </a:pPr>
            <a:r>
              <a:rPr lang="en-US" altLang="zh-CN" dirty="0">
                <a:latin typeface="Times New Roman" pitchFamily="18" charset="0"/>
                <a:cs typeface="Times New Roman" pitchFamily="18" charset="0"/>
              </a:rPr>
              <a:t>Revision:</a:t>
            </a:r>
          </a:p>
          <a:p>
            <a:pPr marL="514350" indent="-514350">
              <a:lnSpc>
                <a:spcPct val="150000"/>
              </a:lnSpc>
              <a:buAutoNum type="arabicPeriod"/>
              <a:defRPr/>
            </a:pPr>
            <a:r>
              <a:rPr lang="zh-CN" altLang="en-US" dirty="0">
                <a:latin typeface="Times New Roman" pitchFamily="18" charset="0"/>
                <a:cs typeface="Times New Roman" pitchFamily="18" charset="0"/>
              </a:rPr>
              <a:t>对苏联的进攻   </a:t>
            </a:r>
            <a:r>
              <a:rPr lang="en-US" altLang="zh-CN" dirty="0">
                <a:latin typeface="Times New Roman" pitchFamily="18" charset="0"/>
                <a:cs typeface="Times New Roman" pitchFamily="18" charset="0"/>
              </a:rPr>
              <a:t>2. </a:t>
            </a:r>
            <a:r>
              <a:rPr lang="zh-CN" altLang="en-US" dirty="0">
                <a:latin typeface="Times New Roman" pitchFamily="18" charset="0"/>
                <a:cs typeface="Times New Roman" pitchFamily="18" charset="0"/>
              </a:rPr>
              <a:t>将意料的事情变成现实  </a:t>
            </a:r>
            <a:endParaRPr lang="en-US" altLang="zh-CN" dirty="0">
              <a:latin typeface="Times New Roman" pitchFamily="18" charset="0"/>
              <a:cs typeface="Times New Roman" pitchFamily="18" charset="0"/>
            </a:endParaRPr>
          </a:p>
          <a:p>
            <a:pPr marL="0" indent="0">
              <a:lnSpc>
                <a:spcPct val="150000"/>
              </a:lnSpc>
              <a:buNone/>
              <a:defRPr/>
            </a:pPr>
            <a:r>
              <a:rPr lang="en-US" altLang="zh-CN" dirty="0">
                <a:latin typeface="Times New Roman" pitchFamily="18" charset="0"/>
                <a:cs typeface="Times New Roman" pitchFamily="18" charset="0"/>
              </a:rPr>
              <a:t>3. </a:t>
            </a:r>
            <a:r>
              <a:rPr lang="zh-CN" altLang="en-US" dirty="0">
                <a:latin typeface="Times New Roman" pitchFamily="18" charset="0"/>
                <a:cs typeface="Times New Roman" pitchFamily="18" charset="0"/>
              </a:rPr>
              <a:t>丝毫不怀疑</a:t>
            </a:r>
            <a:r>
              <a:rPr lang="en-US" altLang="zh-CN" dirty="0">
                <a:latin typeface="Times New Roman" pitchFamily="18" charset="0"/>
                <a:cs typeface="Times New Roman" pitchFamily="18" charset="0"/>
              </a:rPr>
              <a:t>/ </a:t>
            </a:r>
            <a:r>
              <a:rPr lang="zh-CN" altLang="en-US" dirty="0">
                <a:latin typeface="Times New Roman" pitchFamily="18" charset="0"/>
                <a:cs typeface="Times New Roman" pitchFamily="18" charset="0"/>
              </a:rPr>
              <a:t>完全清楚  </a:t>
            </a:r>
            <a:r>
              <a:rPr lang="en-US" altLang="zh-CN" dirty="0">
                <a:latin typeface="Times New Roman" pitchFamily="18" charset="0"/>
                <a:cs typeface="Times New Roman" pitchFamily="18" charset="0"/>
              </a:rPr>
              <a:t>4. </a:t>
            </a:r>
            <a:r>
              <a:rPr lang="zh-CN" altLang="en-US" dirty="0">
                <a:latin typeface="Times New Roman" pitchFamily="18" charset="0"/>
                <a:cs typeface="Times New Roman" pitchFamily="18" charset="0"/>
              </a:rPr>
              <a:t>写演讲稿   </a:t>
            </a:r>
            <a:r>
              <a:rPr lang="en-US" altLang="zh-CN" dirty="0">
                <a:latin typeface="Times New Roman" pitchFamily="18" charset="0"/>
                <a:cs typeface="Times New Roman" pitchFamily="18" charset="0"/>
              </a:rPr>
              <a:t>5. </a:t>
            </a:r>
            <a:r>
              <a:rPr lang="zh-CN" altLang="en-US" dirty="0">
                <a:latin typeface="Times New Roman" pitchFamily="18" charset="0"/>
                <a:cs typeface="Times New Roman" pitchFamily="18" charset="0"/>
              </a:rPr>
              <a:t>匆匆从伦敦赶来  </a:t>
            </a:r>
            <a:r>
              <a:rPr lang="en-US" altLang="zh-CN" dirty="0">
                <a:latin typeface="Times New Roman" pitchFamily="18" charset="0"/>
                <a:cs typeface="Times New Roman" pitchFamily="18" charset="0"/>
              </a:rPr>
              <a:t>6. </a:t>
            </a:r>
            <a:r>
              <a:rPr lang="zh-CN" altLang="en-US" dirty="0">
                <a:latin typeface="Times New Roman" pitchFamily="18" charset="0"/>
                <a:cs typeface="Times New Roman" pitchFamily="18" charset="0"/>
              </a:rPr>
              <a:t>大举进攻苏联  </a:t>
            </a:r>
            <a:r>
              <a:rPr lang="en-US" altLang="zh-CN" dirty="0">
                <a:latin typeface="Times New Roman" pitchFamily="18" charset="0"/>
                <a:cs typeface="Times New Roman" pitchFamily="18" charset="0"/>
              </a:rPr>
              <a:t>7. </a:t>
            </a:r>
            <a:r>
              <a:rPr lang="zh-CN" altLang="en-US" dirty="0">
                <a:latin typeface="Times New Roman" pitchFamily="18" charset="0"/>
                <a:cs typeface="Times New Roman" pitchFamily="18" charset="0"/>
              </a:rPr>
              <a:t>被突袭   </a:t>
            </a:r>
            <a:r>
              <a:rPr lang="en-US" altLang="zh-CN" dirty="0">
                <a:latin typeface="Times New Roman" pitchFamily="18" charset="0"/>
                <a:cs typeface="Times New Roman" pitchFamily="18" charset="0"/>
              </a:rPr>
              <a:t>8. </a:t>
            </a:r>
            <a:r>
              <a:rPr lang="zh-CN" altLang="en-US" dirty="0">
                <a:latin typeface="Times New Roman" pitchFamily="18" charset="0"/>
                <a:cs typeface="Times New Roman" pitchFamily="18" charset="0"/>
              </a:rPr>
              <a:t>（飞机）停在机场</a:t>
            </a:r>
            <a:r>
              <a:rPr lang="en-US" altLang="zh-CN" dirty="0">
                <a:latin typeface="Times New Roman" pitchFamily="18" charset="0"/>
                <a:cs typeface="Times New Roman" pitchFamily="18" charset="0"/>
              </a:rPr>
              <a:t>   9. </a:t>
            </a:r>
            <a:r>
              <a:rPr lang="zh-CN" altLang="en-US" dirty="0">
                <a:latin typeface="Times New Roman" pitchFamily="18" charset="0"/>
                <a:cs typeface="Times New Roman" pitchFamily="18" charset="0"/>
              </a:rPr>
              <a:t>迅猛推进  </a:t>
            </a:r>
            <a:r>
              <a:rPr lang="en-US" altLang="zh-CN" dirty="0">
                <a:latin typeface="Times New Roman" pitchFamily="18" charset="0"/>
                <a:cs typeface="Times New Roman" pitchFamily="18" charset="0"/>
              </a:rPr>
              <a:t>10.</a:t>
            </a:r>
            <a:r>
              <a:rPr lang="zh-CN" altLang="en-US" dirty="0">
                <a:latin typeface="Times New Roman" pitchFamily="18" charset="0"/>
                <a:cs typeface="Times New Roman" pitchFamily="18" charset="0"/>
              </a:rPr>
              <a:t> 被包围、被俘虏  </a:t>
            </a:r>
            <a:r>
              <a:rPr lang="en-US" altLang="zh-CN" dirty="0">
                <a:latin typeface="Times New Roman" pitchFamily="18" charset="0"/>
                <a:cs typeface="Times New Roman" pitchFamily="18" charset="0"/>
              </a:rPr>
              <a:t>11. </a:t>
            </a:r>
            <a:r>
              <a:rPr lang="zh-CN" altLang="en-US" dirty="0">
                <a:latin typeface="Times New Roman" pitchFamily="18" charset="0"/>
                <a:cs typeface="Times New Roman" pitchFamily="18" charset="0"/>
              </a:rPr>
              <a:t>大批地</a:t>
            </a:r>
            <a:r>
              <a:rPr lang="en-US" altLang="zh-CN" dirty="0">
                <a:latin typeface="Times New Roman" pitchFamily="18" charset="0"/>
                <a:cs typeface="Times New Roman" pitchFamily="18" charset="0"/>
              </a:rPr>
              <a:t>  12. </a:t>
            </a:r>
            <a:r>
              <a:rPr lang="zh-CN" altLang="en-US" dirty="0">
                <a:latin typeface="Times New Roman" pitchFamily="18" charset="0"/>
                <a:cs typeface="Times New Roman" pitchFamily="18" charset="0"/>
              </a:rPr>
              <a:t>指望得到某人的帮助  </a:t>
            </a:r>
            <a:r>
              <a:rPr lang="en-US" altLang="zh-CN" dirty="0">
                <a:latin typeface="Times New Roman" pitchFamily="18" charset="0"/>
                <a:cs typeface="Times New Roman" pitchFamily="18" charset="0"/>
              </a:rPr>
              <a:t>13. </a:t>
            </a:r>
            <a:r>
              <a:rPr lang="zh-CN" altLang="en-US" dirty="0">
                <a:latin typeface="Times New Roman" pitchFamily="18" charset="0"/>
                <a:cs typeface="Times New Roman" pitchFamily="18" charset="0"/>
              </a:rPr>
              <a:t>竭尽全力做某事  </a:t>
            </a:r>
            <a:r>
              <a:rPr lang="en-US" altLang="zh-CN" dirty="0">
                <a:latin typeface="Times New Roman" pitchFamily="18" charset="0"/>
                <a:cs typeface="Times New Roman" pitchFamily="18" charset="0"/>
              </a:rPr>
              <a:t>14. </a:t>
            </a:r>
            <a:r>
              <a:rPr lang="zh-CN" altLang="en-US" dirty="0">
                <a:latin typeface="Times New Roman" pitchFamily="18" charset="0"/>
                <a:cs typeface="Times New Roman" pitchFamily="18" charset="0"/>
              </a:rPr>
              <a:t>。。。也是如此   </a:t>
            </a:r>
            <a:r>
              <a:rPr lang="en-US" altLang="zh-CN" dirty="0">
                <a:latin typeface="Times New Roman" pitchFamily="18" charset="0"/>
                <a:cs typeface="Times New Roman" pitchFamily="18" charset="0"/>
              </a:rPr>
              <a:t>15. </a:t>
            </a:r>
            <a:r>
              <a:rPr lang="zh-CN" altLang="en-US" dirty="0">
                <a:latin typeface="Times New Roman" pitchFamily="18" charset="0"/>
                <a:cs typeface="Times New Roman" pitchFamily="18" charset="0"/>
              </a:rPr>
              <a:t>回到（原来的话题）</a:t>
            </a:r>
            <a:endParaRPr lang="en-US" altLang="zh-CN" dirty="0">
              <a:latin typeface="Times New Roman" pitchFamily="18" charset="0"/>
              <a:cs typeface="Times New Roman" pitchFamily="18" charset="0"/>
            </a:endParaRPr>
          </a:p>
          <a:p>
            <a:pPr marL="0" indent="0">
              <a:lnSpc>
                <a:spcPct val="150000"/>
              </a:lnSpc>
              <a:buNone/>
              <a:defRPr/>
            </a:pPr>
            <a:r>
              <a:rPr lang="en-US" altLang="zh-CN" dirty="0">
                <a:latin typeface="Times New Roman" pitchFamily="18" charset="0"/>
                <a:cs typeface="Times New Roman" pitchFamily="18" charset="0"/>
              </a:rPr>
              <a:t>16. </a:t>
            </a:r>
            <a:r>
              <a:rPr lang="zh-CN" altLang="en-US" dirty="0">
                <a:latin typeface="Times New Roman" pitchFamily="18" charset="0"/>
                <a:cs typeface="Times New Roman" pitchFamily="18" charset="0"/>
              </a:rPr>
              <a:t>表里不一   </a:t>
            </a:r>
            <a:r>
              <a:rPr lang="en-US" altLang="zh-CN" dirty="0">
                <a:latin typeface="Times New Roman" pitchFamily="18" charset="0"/>
                <a:cs typeface="Times New Roman" pitchFamily="18" charset="0"/>
              </a:rPr>
              <a:t>17 </a:t>
            </a:r>
            <a:r>
              <a:rPr lang="zh-CN" altLang="en-US" dirty="0">
                <a:latin typeface="Times New Roman" pitchFamily="18" charset="0"/>
                <a:cs typeface="Times New Roman" pitchFamily="18" charset="0"/>
              </a:rPr>
              <a:t>为。。。说好话；美言   </a:t>
            </a:r>
            <a:r>
              <a:rPr lang="en-US" altLang="zh-CN" dirty="0">
                <a:latin typeface="Times New Roman" pitchFamily="18" charset="0"/>
                <a:cs typeface="Times New Roman" pitchFamily="18" charset="0"/>
              </a:rPr>
              <a:t>18. </a:t>
            </a:r>
            <a:r>
              <a:rPr lang="zh-CN" altLang="en-US" dirty="0">
                <a:latin typeface="Times New Roman" pitchFamily="18" charset="0"/>
                <a:cs typeface="Times New Roman" pitchFamily="18" charset="0"/>
              </a:rPr>
              <a:t>大意是。。。</a:t>
            </a:r>
            <a:r>
              <a:rPr lang="en-US" altLang="zh-CN" dirty="0">
                <a:latin typeface="Times New Roman" pitchFamily="18" charset="0"/>
                <a:cs typeface="Times New Roman" pitchFamily="18" charset="0"/>
              </a:rPr>
              <a:t>19. </a:t>
            </a:r>
            <a:r>
              <a:rPr lang="zh-CN" altLang="en-US" dirty="0">
                <a:latin typeface="Times New Roman" pitchFamily="18" charset="0"/>
                <a:cs typeface="Times New Roman" pitchFamily="18" charset="0"/>
              </a:rPr>
              <a:t>推迟做。。。</a:t>
            </a:r>
            <a:r>
              <a:rPr lang="en-US" altLang="zh-CN" dirty="0">
                <a:latin typeface="Times New Roman" pitchFamily="18" charset="0"/>
                <a:cs typeface="Times New Roman" pitchFamily="18" charset="0"/>
              </a:rPr>
              <a:t>20. </a:t>
            </a:r>
            <a:r>
              <a:rPr lang="zh-CN" altLang="en-US" dirty="0">
                <a:latin typeface="Times New Roman" pitchFamily="18" charset="0"/>
                <a:cs typeface="Times New Roman" pitchFamily="18" charset="0"/>
              </a:rPr>
              <a:t>花一整天做。。。</a:t>
            </a:r>
            <a:endParaRPr lang="en-US" altLang="zh-CN" dirty="0">
              <a:latin typeface="Times New Roman" pitchFamily="18" charset="0"/>
              <a:cs typeface="Times New Roman" pitchFamily="18" charset="0"/>
            </a:endParaRPr>
          </a:p>
          <a:p>
            <a:pPr marL="0" indent="0">
              <a:lnSpc>
                <a:spcPct val="150000"/>
              </a:lnSpc>
              <a:buNone/>
              <a:defRPr/>
            </a:pPr>
            <a:endParaRPr lang="en-US" altLang="zh-CN" dirty="0">
              <a:latin typeface="Times New Roman" pitchFamily="18" charset="0"/>
              <a:cs typeface="Times New Roman" pitchFamily="18" charset="0"/>
            </a:endParaRPr>
          </a:p>
          <a:p>
            <a:pPr marL="0" indent="0">
              <a:lnSpc>
                <a:spcPct val="150000"/>
              </a:lnSpc>
              <a:buNone/>
              <a:defRPr/>
            </a:pPr>
            <a:endParaRPr lang="en-US" altLang="zh-CN" dirty="0"/>
          </a:p>
        </p:txBody>
      </p:sp>
    </p:spTree>
    <p:extLst>
      <p:ext uri="{BB962C8B-B14F-4D97-AF65-F5344CB8AC3E}">
        <p14:creationId xmlns:p14="http://schemas.microsoft.com/office/powerpoint/2010/main" val="944941495"/>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内容占位符 2">
            <a:extLst>
              <a:ext uri="{FF2B5EF4-FFF2-40B4-BE49-F238E27FC236}">
                <a16:creationId xmlns:a16="http://schemas.microsoft.com/office/drawing/2014/main" id="{47D354FB-08E5-4D9F-A428-CC85FD8F9A4D}"/>
              </a:ext>
            </a:extLst>
          </p:cNvPr>
          <p:cNvSpPr>
            <a:spLocks noGrp="1"/>
          </p:cNvSpPr>
          <p:nvPr>
            <p:ph idx="1"/>
          </p:nvPr>
        </p:nvSpPr>
        <p:spPr>
          <a:xfrm>
            <a:off x="552636" y="725864"/>
            <a:ext cx="7810130" cy="5854045"/>
          </a:xfrm>
        </p:spPr>
        <p:txBody>
          <a:bodyPr rtlCol="0">
            <a:normAutofit fontScale="92500" lnSpcReduction="10000"/>
          </a:bodyPr>
          <a:lstStyle/>
          <a:p>
            <a:pPr>
              <a:buNone/>
              <a:defRPr/>
            </a:pPr>
            <a:r>
              <a:rPr lang="en-US" altLang="zh-CN" dirty="0">
                <a:latin typeface="Times New Roman" pitchFamily="18" charset="0"/>
                <a:cs typeface="Times New Roman" pitchFamily="18" charset="0"/>
              </a:rPr>
              <a:t>Revision:</a:t>
            </a:r>
          </a:p>
          <a:p>
            <a:pPr marL="0" indent="0">
              <a:lnSpc>
                <a:spcPct val="150000"/>
              </a:lnSpc>
              <a:buNone/>
              <a:defRPr/>
            </a:pPr>
            <a:r>
              <a:rPr lang="en-US" altLang="zh-CN" dirty="0">
                <a:latin typeface="Times New Roman" pitchFamily="18" charset="0"/>
                <a:cs typeface="Times New Roman" pitchFamily="18" charset="0"/>
              </a:rPr>
              <a:t>21. </a:t>
            </a:r>
            <a:r>
              <a:rPr lang="zh-CN" altLang="en-US" dirty="0">
                <a:latin typeface="Times New Roman" pitchFamily="18" charset="0"/>
                <a:cs typeface="Times New Roman" pitchFamily="18" charset="0"/>
              </a:rPr>
              <a:t>完全没有；</a:t>
            </a:r>
            <a:r>
              <a:rPr lang="en-US" altLang="zh-CN" dirty="0">
                <a:latin typeface="Times New Roman" pitchFamily="18" charset="0"/>
                <a:cs typeface="Times New Roman" pitchFamily="18" charset="0"/>
              </a:rPr>
              <a:t>22. </a:t>
            </a:r>
            <a:r>
              <a:rPr lang="zh-CN" altLang="en-US" dirty="0">
                <a:latin typeface="Times New Roman" pitchFamily="18" charset="0"/>
                <a:cs typeface="Times New Roman" pitchFamily="18" charset="0"/>
              </a:rPr>
              <a:t>种族统治；</a:t>
            </a:r>
            <a:r>
              <a:rPr lang="en-US" altLang="zh-CN" dirty="0">
                <a:latin typeface="Times New Roman" pitchFamily="18" charset="0"/>
                <a:cs typeface="Times New Roman" pitchFamily="18" charset="0"/>
              </a:rPr>
              <a:t>23. </a:t>
            </a:r>
            <a:r>
              <a:rPr lang="zh-CN" altLang="en-US" dirty="0">
                <a:latin typeface="Times New Roman" pitchFamily="18" charset="0"/>
                <a:cs typeface="Times New Roman" pitchFamily="18" charset="0"/>
              </a:rPr>
              <a:t>超过所有形式的人类邪恶； </a:t>
            </a:r>
            <a:r>
              <a:rPr lang="en-US" altLang="zh-CN" dirty="0">
                <a:latin typeface="Times New Roman" pitchFamily="18" charset="0"/>
                <a:cs typeface="Times New Roman" pitchFamily="18" charset="0"/>
              </a:rPr>
              <a:t>24. </a:t>
            </a:r>
            <a:r>
              <a:rPr lang="zh-CN" altLang="en-US" dirty="0">
                <a:latin typeface="Times New Roman" pitchFamily="18" charset="0"/>
                <a:cs typeface="Times New Roman" pitchFamily="18" charset="0"/>
              </a:rPr>
              <a:t>在。。。方面拿手；在。。。方面高效；</a:t>
            </a:r>
            <a:r>
              <a:rPr lang="en-US" altLang="zh-CN" dirty="0">
                <a:latin typeface="Times New Roman" pitchFamily="18" charset="0"/>
                <a:cs typeface="Times New Roman" pitchFamily="18" charset="0"/>
              </a:rPr>
              <a:t>25. </a:t>
            </a:r>
            <a:r>
              <a:rPr lang="zh-CN" altLang="en-US" dirty="0">
                <a:latin typeface="Times New Roman" pitchFamily="18" charset="0"/>
                <a:cs typeface="Times New Roman" pitchFamily="18" charset="0"/>
              </a:rPr>
              <a:t>残酷镇压和疯狂进攻； </a:t>
            </a:r>
            <a:r>
              <a:rPr lang="en-US" altLang="zh-CN" dirty="0">
                <a:latin typeface="Times New Roman" pitchFamily="18" charset="0"/>
                <a:cs typeface="Times New Roman" pitchFamily="18" charset="0"/>
              </a:rPr>
              <a:t>26.</a:t>
            </a:r>
            <a:r>
              <a:rPr lang="zh-CN" altLang="en-US" dirty="0">
                <a:latin typeface="Times New Roman" pitchFamily="18" charset="0"/>
                <a:cs typeface="Times New Roman" pitchFamily="18" charset="0"/>
              </a:rPr>
              <a:t>驻守边疆； </a:t>
            </a:r>
            <a:r>
              <a:rPr lang="en-US" altLang="zh-CN" dirty="0">
                <a:latin typeface="Times New Roman" pitchFamily="18" charset="0"/>
                <a:cs typeface="Times New Roman" pitchFamily="18" charset="0"/>
              </a:rPr>
              <a:t>27.</a:t>
            </a:r>
            <a:r>
              <a:rPr lang="zh-CN" altLang="en-US" dirty="0">
                <a:latin typeface="Times New Roman" pitchFamily="18" charset="0"/>
                <a:cs typeface="Times New Roman" pitchFamily="18" charset="0"/>
              </a:rPr>
              <a:t>辛勤耕耘土地； </a:t>
            </a:r>
            <a:r>
              <a:rPr lang="en-US" altLang="zh-CN" dirty="0">
                <a:latin typeface="Times New Roman" pitchFamily="18" charset="0"/>
                <a:cs typeface="Times New Roman" pitchFamily="18" charset="0"/>
              </a:rPr>
              <a:t>28.</a:t>
            </a:r>
            <a:r>
              <a:rPr lang="zh-CN" altLang="en-US" dirty="0">
                <a:latin typeface="Times New Roman" pitchFamily="18" charset="0"/>
                <a:cs typeface="Times New Roman" pitchFamily="18" charset="0"/>
              </a:rPr>
              <a:t>自古以来； </a:t>
            </a:r>
            <a:r>
              <a:rPr lang="en-US" altLang="zh-CN" dirty="0">
                <a:latin typeface="Times New Roman" pitchFamily="18" charset="0"/>
                <a:cs typeface="Times New Roman" pitchFamily="18" charset="0"/>
              </a:rPr>
              <a:t>29. </a:t>
            </a:r>
            <a:r>
              <a:rPr lang="zh-CN" altLang="en-US" dirty="0">
                <a:latin typeface="Times New Roman" pitchFamily="18" charset="0"/>
                <a:cs typeface="Times New Roman" pitchFamily="18" charset="0"/>
              </a:rPr>
              <a:t>生计； </a:t>
            </a:r>
            <a:r>
              <a:rPr lang="en-US" altLang="zh-CN" dirty="0">
                <a:latin typeface="Times New Roman" pitchFamily="18" charset="0"/>
                <a:cs typeface="Times New Roman" pitchFamily="18" charset="0"/>
              </a:rPr>
              <a:t>30. </a:t>
            </a:r>
            <a:r>
              <a:rPr lang="zh-CN" altLang="en-US" dirty="0">
                <a:latin typeface="Times New Roman" pitchFamily="18" charset="0"/>
                <a:cs typeface="Times New Roman" pitchFamily="18" charset="0"/>
              </a:rPr>
              <a:t>人类最基本的快乐（天伦之乐）； </a:t>
            </a:r>
            <a:r>
              <a:rPr lang="en-US" altLang="zh-CN" dirty="0">
                <a:latin typeface="Times New Roman" pitchFamily="18" charset="0"/>
                <a:cs typeface="Times New Roman" pitchFamily="18" charset="0"/>
              </a:rPr>
              <a:t>31. </a:t>
            </a:r>
            <a:r>
              <a:rPr lang="zh-CN" altLang="en-US" dirty="0">
                <a:latin typeface="Times New Roman" pitchFamily="18" charset="0"/>
                <a:cs typeface="Times New Roman" pitchFamily="18" charset="0"/>
              </a:rPr>
              <a:t>疯狂的袭击；</a:t>
            </a:r>
            <a:r>
              <a:rPr lang="en-US" altLang="zh-CN" dirty="0">
                <a:latin typeface="Times New Roman" pitchFamily="18" charset="0"/>
                <a:cs typeface="Times New Roman" pitchFamily="18" charset="0"/>
              </a:rPr>
              <a:t>32. </a:t>
            </a:r>
            <a:r>
              <a:rPr lang="zh-CN" altLang="en-US" dirty="0">
                <a:latin typeface="Times New Roman" pitchFamily="18" charset="0"/>
                <a:cs typeface="Times New Roman" pitchFamily="18" charset="0"/>
              </a:rPr>
              <a:t>全副武装的普鲁士士兵；  </a:t>
            </a:r>
            <a:r>
              <a:rPr lang="en-US" altLang="zh-CN" dirty="0">
                <a:latin typeface="Times New Roman" pitchFamily="18" charset="0"/>
                <a:cs typeface="Times New Roman" pitchFamily="18" charset="0"/>
              </a:rPr>
              <a:t>33. </a:t>
            </a:r>
            <a:r>
              <a:rPr lang="zh-CN" altLang="en-US" dirty="0">
                <a:latin typeface="Times New Roman" pitchFamily="18" charset="0"/>
                <a:cs typeface="Times New Roman" pitchFamily="18" charset="0"/>
              </a:rPr>
              <a:t>狡诈的特工人员； </a:t>
            </a:r>
            <a:r>
              <a:rPr lang="en-US" altLang="zh-CN" dirty="0">
                <a:latin typeface="Times New Roman" pitchFamily="18" charset="0"/>
                <a:cs typeface="Times New Roman" pitchFamily="18" charset="0"/>
              </a:rPr>
              <a:t>34. </a:t>
            </a:r>
            <a:r>
              <a:rPr lang="zh-CN" altLang="en-US" dirty="0">
                <a:latin typeface="Times New Roman" pitchFamily="18" charset="0"/>
                <a:cs typeface="Times New Roman" pitchFamily="18" charset="0"/>
              </a:rPr>
              <a:t>刚刚从。。。返回； </a:t>
            </a:r>
            <a:r>
              <a:rPr lang="en-US" altLang="zh-CN" dirty="0">
                <a:latin typeface="Times New Roman" pitchFamily="18" charset="0"/>
                <a:cs typeface="Times New Roman" pitchFamily="18" charset="0"/>
              </a:rPr>
              <a:t>35.  </a:t>
            </a:r>
            <a:r>
              <a:rPr lang="zh-CN" altLang="en-US" dirty="0">
                <a:latin typeface="Times New Roman" pitchFamily="18" charset="0"/>
                <a:cs typeface="Times New Roman" pitchFamily="18" charset="0"/>
              </a:rPr>
              <a:t>征服和奴役其他国家； </a:t>
            </a:r>
            <a:r>
              <a:rPr lang="en-US" altLang="zh-CN" dirty="0">
                <a:latin typeface="Times New Roman" pitchFamily="18" charset="0"/>
                <a:cs typeface="Times New Roman" pitchFamily="18" charset="0"/>
              </a:rPr>
              <a:t>36. </a:t>
            </a:r>
            <a:r>
              <a:rPr lang="zh-CN" altLang="en-US" dirty="0">
                <a:latin typeface="Times New Roman" pitchFamily="18" charset="0"/>
                <a:cs typeface="Times New Roman" pitchFamily="18" charset="0"/>
              </a:rPr>
              <a:t>呆头呆脑的、训练有素的、驯服听话和凶残无比的士兵； </a:t>
            </a:r>
            <a:r>
              <a:rPr lang="en-US" altLang="zh-CN" dirty="0">
                <a:latin typeface="Times New Roman" pitchFamily="18" charset="0"/>
                <a:cs typeface="Times New Roman" pitchFamily="18" charset="0"/>
              </a:rPr>
              <a:t>37. </a:t>
            </a:r>
            <a:r>
              <a:rPr lang="zh-CN" altLang="en-US" dirty="0">
                <a:latin typeface="Times New Roman" pitchFamily="18" charset="0"/>
                <a:cs typeface="Times New Roman" pitchFamily="18" charset="0"/>
              </a:rPr>
              <a:t>迈着沉重的步伐前进</a:t>
            </a:r>
            <a:endParaRPr lang="en-US" altLang="zh-CN" dirty="0">
              <a:latin typeface="Times New Roman" pitchFamily="18" charset="0"/>
              <a:cs typeface="Times New Roman" pitchFamily="18" charset="0"/>
            </a:endParaRPr>
          </a:p>
          <a:p>
            <a:pPr marL="0" indent="0">
              <a:lnSpc>
                <a:spcPct val="150000"/>
              </a:lnSpc>
              <a:buNone/>
              <a:defRPr/>
            </a:pPr>
            <a:endParaRPr lang="en-US" altLang="zh-CN" dirty="0"/>
          </a:p>
        </p:txBody>
      </p:sp>
    </p:spTree>
    <p:extLst>
      <p:ext uri="{BB962C8B-B14F-4D97-AF65-F5344CB8AC3E}">
        <p14:creationId xmlns:p14="http://schemas.microsoft.com/office/powerpoint/2010/main" val="24009840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Rectangle 2"/>
          <p:cNvSpPr>
            <a:spLocks noGrp="1" noChangeArrowheads="1"/>
          </p:cNvSpPr>
          <p:nvPr>
            <p:ph type="title"/>
          </p:nvPr>
        </p:nvSpPr>
        <p:spPr>
          <a:xfrm>
            <a:off x="250825" y="420687"/>
            <a:ext cx="8642350" cy="649288"/>
          </a:xfrm>
        </p:spPr>
        <p:txBody>
          <a:bodyPr/>
          <a:lstStyle/>
          <a:p>
            <a:pPr algn="l">
              <a:buClr>
                <a:srgbClr val="CC0000"/>
              </a:buClr>
            </a:pPr>
            <a:r>
              <a:rPr kumimoji="1" lang="en-US" altLang="zh-CN" sz="2800" dirty="0">
                <a:solidFill>
                  <a:srgbClr val="CC0000"/>
                </a:solidFill>
                <a:latin typeface="Arial" panose="020B0604020202020204" pitchFamily="34" charset="0"/>
              </a:rPr>
              <a:t>Family and early life</a:t>
            </a:r>
          </a:p>
        </p:txBody>
      </p:sp>
      <p:sp>
        <p:nvSpPr>
          <p:cNvPr id="295941" name="Rectangle 5"/>
          <p:cNvSpPr>
            <a:spLocks noRot="1" noChangeArrowheads="1"/>
          </p:cNvSpPr>
          <p:nvPr/>
        </p:nvSpPr>
        <p:spPr bwMode="auto">
          <a:xfrm>
            <a:off x="4356100" y="2998788"/>
            <a:ext cx="4392613" cy="719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3200" b="1">
                <a:solidFill>
                  <a:srgbClr val="CC6600"/>
                </a:solidFill>
                <a:effectLst>
                  <a:outerShdw blurRad="38100" dist="38100" dir="2700000" algn="tl">
                    <a:srgbClr val="C0C0C0"/>
                  </a:outerShdw>
                </a:effectLst>
                <a:latin typeface="Arial Black" panose="020B0A04020102020204" pitchFamily="34" charset="0"/>
                <a:ea typeface="宋体" panose="02010600030101010101" pitchFamily="2" charset="-122"/>
              </a:defRPr>
            </a:lvl1pPr>
            <a:lvl2pPr>
              <a:defRPr sz="3200" b="1">
                <a:solidFill>
                  <a:srgbClr val="CC6600"/>
                </a:solidFill>
                <a:effectLst>
                  <a:outerShdw blurRad="38100" dist="38100" dir="2700000" algn="tl">
                    <a:srgbClr val="C0C0C0"/>
                  </a:outerShdw>
                </a:effectLst>
                <a:latin typeface="Arial Black" panose="020B0A04020102020204" pitchFamily="34" charset="0"/>
                <a:ea typeface="宋体" panose="02010600030101010101" pitchFamily="2" charset="-122"/>
              </a:defRPr>
            </a:lvl2pPr>
            <a:lvl3pPr>
              <a:defRPr sz="3200" b="1">
                <a:solidFill>
                  <a:srgbClr val="CC6600"/>
                </a:solidFill>
                <a:effectLst>
                  <a:outerShdw blurRad="38100" dist="38100" dir="2700000" algn="tl">
                    <a:srgbClr val="C0C0C0"/>
                  </a:outerShdw>
                </a:effectLst>
                <a:latin typeface="Arial Black" panose="020B0A04020102020204" pitchFamily="34" charset="0"/>
                <a:ea typeface="宋体" panose="02010600030101010101" pitchFamily="2" charset="-122"/>
              </a:defRPr>
            </a:lvl3pPr>
            <a:lvl4pPr>
              <a:defRPr sz="3200" b="1">
                <a:solidFill>
                  <a:srgbClr val="CC6600"/>
                </a:solidFill>
                <a:effectLst>
                  <a:outerShdw blurRad="38100" dist="38100" dir="2700000" algn="tl">
                    <a:srgbClr val="C0C0C0"/>
                  </a:outerShdw>
                </a:effectLst>
                <a:latin typeface="Arial Black" panose="020B0A04020102020204" pitchFamily="34" charset="0"/>
                <a:ea typeface="宋体" panose="02010600030101010101" pitchFamily="2" charset="-122"/>
              </a:defRPr>
            </a:lvl4pPr>
            <a:lvl5pPr>
              <a:defRPr sz="3200" b="1">
                <a:solidFill>
                  <a:srgbClr val="CC6600"/>
                </a:solidFill>
                <a:effectLst>
                  <a:outerShdw blurRad="38100" dist="38100" dir="2700000" algn="tl">
                    <a:srgbClr val="C0C0C0"/>
                  </a:outerShdw>
                </a:effectLst>
                <a:latin typeface="Arial Black" panose="020B0A04020102020204" pitchFamily="34" charset="0"/>
                <a:ea typeface="宋体" panose="02010600030101010101" pitchFamily="2" charset="-122"/>
              </a:defRPr>
            </a:lvl5pPr>
            <a:lvl6pPr marL="457200" algn="ctr" fontAlgn="base">
              <a:spcBef>
                <a:spcPct val="0"/>
              </a:spcBef>
              <a:spcAft>
                <a:spcPct val="0"/>
              </a:spcAft>
              <a:defRPr sz="3200" b="1">
                <a:solidFill>
                  <a:srgbClr val="CC6600"/>
                </a:solidFill>
                <a:effectLst>
                  <a:outerShdw blurRad="38100" dist="38100" dir="2700000" algn="tl">
                    <a:srgbClr val="C0C0C0"/>
                  </a:outerShdw>
                </a:effectLst>
                <a:latin typeface="Arial Black" panose="020B0A04020102020204" pitchFamily="34" charset="0"/>
                <a:ea typeface="宋体" panose="02010600030101010101" pitchFamily="2" charset="-122"/>
              </a:defRPr>
            </a:lvl6pPr>
            <a:lvl7pPr marL="914400" algn="ctr" fontAlgn="base">
              <a:spcBef>
                <a:spcPct val="0"/>
              </a:spcBef>
              <a:spcAft>
                <a:spcPct val="0"/>
              </a:spcAft>
              <a:defRPr sz="3200" b="1">
                <a:solidFill>
                  <a:srgbClr val="CC6600"/>
                </a:solidFill>
                <a:effectLst>
                  <a:outerShdw blurRad="38100" dist="38100" dir="2700000" algn="tl">
                    <a:srgbClr val="C0C0C0"/>
                  </a:outerShdw>
                </a:effectLst>
                <a:latin typeface="Arial Black" panose="020B0A04020102020204" pitchFamily="34" charset="0"/>
                <a:ea typeface="宋体" panose="02010600030101010101" pitchFamily="2" charset="-122"/>
              </a:defRPr>
            </a:lvl7pPr>
            <a:lvl8pPr marL="1371600" algn="ctr" fontAlgn="base">
              <a:spcBef>
                <a:spcPct val="0"/>
              </a:spcBef>
              <a:spcAft>
                <a:spcPct val="0"/>
              </a:spcAft>
              <a:defRPr sz="3200" b="1">
                <a:solidFill>
                  <a:srgbClr val="CC6600"/>
                </a:solidFill>
                <a:effectLst>
                  <a:outerShdw blurRad="38100" dist="38100" dir="2700000" algn="tl">
                    <a:srgbClr val="C0C0C0"/>
                  </a:outerShdw>
                </a:effectLst>
                <a:latin typeface="Arial Black" panose="020B0A04020102020204" pitchFamily="34" charset="0"/>
                <a:ea typeface="宋体" panose="02010600030101010101" pitchFamily="2" charset="-122"/>
              </a:defRPr>
            </a:lvl8pPr>
            <a:lvl9pPr marL="1828800" algn="ctr" fontAlgn="base">
              <a:spcBef>
                <a:spcPct val="0"/>
              </a:spcBef>
              <a:spcAft>
                <a:spcPct val="0"/>
              </a:spcAft>
              <a:defRPr sz="3200" b="1">
                <a:solidFill>
                  <a:srgbClr val="CC6600"/>
                </a:solidFill>
                <a:effectLst>
                  <a:outerShdw blurRad="38100" dist="38100" dir="2700000" algn="tl">
                    <a:srgbClr val="C0C0C0"/>
                  </a:outerShdw>
                </a:effectLst>
                <a:latin typeface="Arial Black" panose="020B0A04020102020204" pitchFamily="34" charset="0"/>
                <a:ea typeface="宋体" panose="02010600030101010101" pitchFamily="2" charset="-122"/>
              </a:defRPr>
            </a:lvl9pPr>
          </a:lstStyle>
          <a:p>
            <a:endParaRPr lang="zh-CN" altLang="zh-CN" sz="1600" b="0">
              <a:latin typeface="Garamond" panose="02020404030301010803" pitchFamily="18" charset="0"/>
            </a:endParaRPr>
          </a:p>
        </p:txBody>
      </p:sp>
      <p:pic>
        <p:nvPicPr>
          <p:cNvPr id="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018380" y="1443737"/>
            <a:ext cx="3363913" cy="3962400"/>
          </a:xfrm>
          <a:prstGeom prst="rect">
            <a:avLst/>
          </a:prstGeom>
          <a:noFill/>
        </p:spPr>
      </p:pic>
      <p:pic>
        <p:nvPicPr>
          <p:cNvPr id="5" name="图片 4" descr="Churchill in military uniform in 1895.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788816" y="1443737"/>
            <a:ext cx="3363913"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5"/>
          <p:cNvSpPr txBox="1"/>
          <p:nvPr/>
        </p:nvSpPr>
        <p:spPr>
          <a:xfrm>
            <a:off x="1743075" y="5671491"/>
            <a:ext cx="2828925" cy="461665"/>
          </a:xfrm>
          <a:prstGeom prst="rect">
            <a:avLst/>
          </a:prstGeom>
          <a:no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Aged 7 in 1881</a:t>
            </a:r>
            <a:endParaRPr lang="zh-CN" altLang="en-US" sz="2400" dirty="0">
              <a:latin typeface="Times New Roman" panose="02020603050405020304" pitchFamily="18" charset="0"/>
              <a:cs typeface="Times New Roman" panose="02020603050405020304" pitchFamily="18" charset="0"/>
            </a:endParaRPr>
          </a:p>
        </p:txBody>
      </p:sp>
      <p:sp>
        <p:nvSpPr>
          <p:cNvPr id="7" name="文本框 6"/>
          <p:cNvSpPr txBox="1"/>
          <p:nvPr/>
        </p:nvSpPr>
        <p:spPr>
          <a:xfrm>
            <a:off x="5239543" y="5671491"/>
            <a:ext cx="2828925" cy="461665"/>
          </a:xfrm>
          <a:prstGeom prst="rect">
            <a:avLst/>
          </a:prstGeom>
          <a:no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In military uniform</a:t>
            </a:r>
            <a:endParaRPr lang="zh-CN" altLang="en-US" sz="2400" dirty="0">
              <a:latin typeface="Times New Roman" panose="02020603050405020304" pitchFamily="18" charset="0"/>
              <a:cs typeface="Times New Roman" panose="02020603050405020304" pitchFamily="18" charset="0"/>
            </a:endParaRPr>
          </a:p>
        </p:txBody>
      </p:sp>
    </p:spTree>
  </p:cSld>
  <p:clrMapOvr>
    <a:masterClrMapping/>
  </p:clrMapOvr>
  <p:transition>
    <p:comb/>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内容占位符 2">
            <a:extLst>
              <a:ext uri="{FF2B5EF4-FFF2-40B4-BE49-F238E27FC236}">
                <a16:creationId xmlns:a16="http://schemas.microsoft.com/office/drawing/2014/main" id="{47D354FB-08E5-4D9F-A428-CC85FD8F9A4D}"/>
              </a:ext>
            </a:extLst>
          </p:cNvPr>
          <p:cNvSpPr>
            <a:spLocks noGrp="1"/>
          </p:cNvSpPr>
          <p:nvPr>
            <p:ph idx="1"/>
          </p:nvPr>
        </p:nvSpPr>
        <p:spPr>
          <a:xfrm>
            <a:off x="552636" y="725864"/>
            <a:ext cx="7810130" cy="5854045"/>
          </a:xfrm>
        </p:spPr>
        <p:txBody>
          <a:bodyPr rtlCol="0">
            <a:normAutofit/>
          </a:bodyPr>
          <a:lstStyle/>
          <a:p>
            <a:pPr>
              <a:buNone/>
              <a:defRPr/>
            </a:pPr>
            <a:r>
              <a:rPr lang="en-US" altLang="zh-CN" dirty="0">
                <a:latin typeface="Times New Roman" pitchFamily="18" charset="0"/>
                <a:cs typeface="Times New Roman" pitchFamily="18" charset="0"/>
              </a:rPr>
              <a:t>Revision:</a:t>
            </a:r>
          </a:p>
          <a:p>
            <a:pPr marL="0" indent="0">
              <a:lnSpc>
                <a:spcPct val="150000"/>
              </a:lnSpc>
              <a:buNone/>
              <a:defRPr/>
            </a:pPr>
            <a:r>
              <a:rPr lang="en-US" altLang="zh-CN" dirty="0"/>
              <a:t>38. </a:t>
            </a:r>
            <a:r>
              <a:rPr lang="zh-CN" altLang="en-US" dirty="0"/>
              <a:t>在恰当的时候； </a:t>
            </a:r>
            <a:r>
              <a:rPr lang="en-US" altLang="zh-CN" dirty="0"/>
              <a:t>39. </a:t>
            </a:r>
            <a:r>
              <a:rPr lang="zh-CN" altLang="en-US" dirty="0"/>
              <a:t>一个唯一的、不可改变的目的； </a:t>
            </a:r>
            <a:r>
              <a:rPr lang="en-US" altLang="zh-CN" dirty="0"/>
              <a:t>40. </a:t>
            </a:r>
            <a:r>
              <a:rPr lang="zh-CN" altLang="en-US" dirty="0"/>
              <a:t>下定决心做某事； </a:t>
            </a:r>
            <a:r>
              <a:rPr lang="en-US" altLang="zh-CN" dirty="0"/>
              <a:t>41. </a:t>
            </a:r>
            <a:r>
              <a:rPr lang="zh-CN" altLang="en-US" dirty="0"/>
              <a:t>消灭所有痕迹； </a:t>
            </a:r>
            <a:r>
              <a:rPr lang="en-US" altLang="zh-CN" dirty="0"/>
              <a:t>42.</a:t>
            </a:r>
            <a:r>
              <a:rPr lang="zh-CN" altLang="en-US" dirty="0"/>
              <a:t> 绝不和某人谈判和议和；</a:t>
            </a:r>
            <a:r>
              <a:rPr lang="en-US" altLang="zh-CN" dirty="0"/>
              <a:t>43. </a:t>
            </a:r>
            <a:r>
              <a:rPr lang="zh-CN" altLang="en-US" dirty="0"/>
              <a:t>消除希特勒在地球的势利和影响；</a:t>
            </a:r>
            <a:r>
              <a:rPr lang="en-US" altLang="zh-CN" dirty="0"/>
              <a:t>44. </a:t>
            </a:r>
            <a:r>
              <a:rPr lang="zh-CN" altLang="en-US" dirty="0"/>
              <a:t>使人们摆脱希特勒的枷锁</a:t>
            </a:r>
            <a:r>
              <a:rPr lang="en-US" altLang="zh-CN" dirty="0"/>
              <a:t> </a:t>
            </a:r>
          </a:p>
        </p:txBody>
      </p:sp>
    </p:spTree>
    <p:extLst>
      <p:ext uri="{BB962C8B-B14F-4D97-AF65-F5344CB8AC3E}">
        <p14:creationId xmlns:p14="http://schemas.microsoft.com/office/powerpoint/2010/main" val="2851991494"/>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508E9C21-873A-4537-844B-E2D26812DAC1}"/>
              </a:ext>
            </a:extLst>
          </p:cNvPr>
          <p:cNvSpPr>
            <a:spLocks noGrp="1"/>
          </p:cNvSpPr>
          <p:nvPr>
            <p:ph idx="1"/>
          </p:nvPr>
        </p:nvSpPr>
        <p:spPr>
          <a:xfrm>
            <a:off x="628650" y="484210"/>
            <a:ext cx="7886700" cy="4029149"/>
          </a:xfrm>
        </p:spPr>
        <p:txBody>
          <a:bodyPr>
            <a:normAutofit/>
          </a:bodyPr>
          <a:lstStyle/>
          <a:p>
            <a:pPr marL="0" indent="0">
              <a:buNone/>
            </a:pPr>
            <a:endParaRPr lang="en-US" altLang="zh-CN" sz="1800" dirty="0">
              <a:latin typeface="Times New Roman" panose="02020603050405020304" pitchFamily="18" charset="0"/>
              <a:cs typeface="Times New Roman" panose="02020603050405020304" pitchFamily="18" charset="0"/>
            </a:endParaRPr>
          </a:p>
          <a:p>
            <a:pPr marL="0" indent="0">
              <a:buNone/>
            </a:pPr>
            <a:r>
              <a:rPr lang="en-US" altLang="zh-CN" dirty="0">
                <a:solidFill>
                  <a:srgbClr val="C00000"/>
                </a:solidFill>
                <a:latin typeface="Times New Roman" panose="02020603050405020304" pitchFamily="18" charset="0"/>
                <a:cs typeface="Times New Roman" panose="02020603050405020304" pitchFamily="18" charset="0"/>
              </a:rPr>
              <a:t>Para 11: Reasons for his policy </a:t>
            </a:r>
          </a:p>
          <a:p>
            <a:pPr marL="0" indent="0">
              <a:buNone/>
            </a:pPr>
            <a:endParaRPr lang="en-US" altLang="zh-CN" dirty="0">
              <a:latin typeface="Times New Roman" panose="02020603050405020304" pitchFamily="18" charset="0"/>
              <a:cs typeface="Times New Roman" panose="02020603050405020304" pitchFamily="18" charset="0"/>
            </a:endParaRPr>
          </a:p>
          <a:p>
            <a:pPr marL="0" indent="0">
              <a:buNone/>
            </a:pPr>
            <a:r>
              <a:rPr lang="en-US" altLang="zh-CN" dirty="0">
                <a:latin typeface="Times New Roman" panose="02020603050405020304" pitchFamily="18" charset="0"/>
                <a:cs typeface="Times New Roman" panose="02020603050405020304" pitchFamily="18" charset="0"/>
              </a:rPr>
              <a:t>Question on the content:</a:t>
            </a:r>
          </a:p>
          <a:p>
            <a:pPr marL="342900" indent="-342900">
              <a:buAutoNum type="arabicPeriod"/>
            </a:pPr>
            <a:r>
              <a:rPr lang="en-US" altLang="zh-CN" dirty="0">
                <a:latin typeface="Times New Roman" panose="02020603050405020304" pitchFamily="18" charset="0"/>
                <a:cs typeface="Times New Roman" panose="02020603050405020304" pitchFamily="18" charset="0"/>
              </a:rPr>
              <a:t>What is the nature of the war with Nazi Regime according to Churchill?</a:t>
            </a:r>
          </a:p>
          <a:p>
            <a:pPr marL="342900" indent="-342900">
              <a:buAutoNum type="arabicPeriod"/>
            </a:pPr>
            <a:r>
              <a:rPr lang="en-US" altLang="zh-CN" dirty="0">
                <a:latin typeface="Times New Roman" panose="02020603050405020304" pitchFamily="18" charset="0"/>
                <a:cs typeface="Times New Roman" panose="02020603050405020304" pitchFamily="18" charset="0"/>
              </a:rPr>
              <a:t>What is Britain’s ultimate purpose in fighting Nazi Germany?</a:t>
            </a:r>
          </a:p>
          <a:p>
            <a:pPr marL="0" indent="0">
              <a:buNone/>
            </a:pPr>
            <a:endParaRPr lang="en-US" altLang="zh-CN" sz="1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1254961"/>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508E9C21-873A-4537-844B-E2D26812DAC1}"/>
              </a:ext>
            </a:extLst>
          </p:cNvPr>
          <p:cNvSpPr>
            <a:spLocks noGrp="1"/>
          </p:cNvSpPr>
          <p:nvPr>
            <p:ph idx="1"/>
          </p:nvPr>
        </p:nvSpPr>
        <p:spPr>
          <a:xfrm>
            <a:off x="146958" y="205740"/>
            <a:ext cx="8997043" cy="6652260"/>
          </a:xfrm>
        </p:spPr>
        <p:txBody>
          <a:bodyPr>
            <a:normAutofit/>
          </a:bodyPr>
          <a:lstStyle/>
          <a:p>
            <a:pPr marL="342900" indent="-342900">
              <a:buAutoNum type="arabicPeriod"/>
            </a:pPr>
            <a:r>
              <a:rPr lang="en-US" altLang="zh-CN" sz="3000" dirty="0">
                <a:latin typeface="Times New Roman" panose="02020603050405020304" pitchFamily="18" charset="0"/>
                <a:cs typeface="Times New Roman" panose="02020603050405020304" pitchFamily="18" charset="0"/>
              </a:rPr>
              <a:t>This is no class war, but a war in which the whole British Empire and Commonwealth of Nations is engaged, without distinction of race, creed, or party. </a:t>
            </a:r>
          </a:p>
          <a:p>
            <a:pPr marL="0" indent="0">
              <a:buNone/>
            </a:pPr>
            <a:endParaRPr lang="en-US" altLang="zh-CN" sz="3000" dirty="0">
              <a:latin typeface="Times New Roman" panose="02020603050405020304" pitchFamily="18" charset="0"/>
              <a:cs typeface="Times New Roman" panose="02020603050405020304" pitchFamily="18" charset="0"/>
            </a:endParaRPr>
          </a:p>
          <a:p>
            <a:pPr marL="0" indent="0">
              <a:buNone/>
            </a:pPr>
            <a:r>
              <a:rPr lang="en-US" altLang="zh-CN" sz="3000" dirty="0">
                <a:latin typeface="Times New Roman" panose="02020603050405020304" pitchFamily="18" charset="0"/>
                <a:cs typeface="Times New Roman" panose="02020603050405020304" pitchFamily="18" charset="0"/>
              </a:rPr>
              <a:t>Question: According to Churchill, what is the nature of the war? </a:t>
            </a:r>
          </a:p>
          <a:p>
            <a:pPr marL="0" indent="0">
              <a:buNone/>
            </a:pPr>
            <a:r>
              <a:rPr lang="en-US" altLang="zh-CN" sz="3000" dirty="0">
                <a:solidFill>
                  <a:srgbClr val="C00000"/>
                </a:solidFill>
                <a:latin typeface="Times New Roman" panose="02020603050405020304" pitchFamily="18" charset="0"/>
                <a:cs typeface="Times New Roman" panose="02020603050405020304" pitchFamily="18" charset="0"/>
              </a:rPr>
              <a:t>      1) British Empire: </a:t>
            </a:r>
            <a:r>
              <a:rPr lang="en-US" altLang="zh-CN" sz="3000" dirty="0">
                <a:latin typeface="Times New Roman" panose="02020603050405020304" pitchFamily="18" charset="0"/>
                <a:cs typeface="Times New Roman" panose="02020603050405020304" pitchFamily="18" charset="0"/>
              </a:rPr>
              <a:t>The United Kingdom plus her colonies and protectorates(</a:t>
            </a:r>
            <a:r>
              <a:rPr lang="zh-CN" altLang="en-US" sz="3000" dirty="0">
                <a:latin typeface="Times New Roman" panose="02020603050405020304" pitchFamily="18" charset="0"/>
                <a:cs typeface="Times New Roman" panose="02020603050405020304" pitchFamily="18" charset="0"/>
              </a:rPr>
              <a:t>保护领地</a:t>
            </a:r>
            <a:r>
              <a:rPr lang="en-US" altLang="zh-CN" sz="3000" dirty="0">
                <a:latin typeface="Times New Roman" panose="02020603050405020304" pitchFamily="18" charset="0"/>
                <a:cs typeface="Times New Roman" panose="02020603050405020304" pitchFamily="18" charset="0"/>
              </a:rPr>
              <a:t>).</a:t>
            </a:r>
          </a:p>
          <a:p>
            <a:pPr marL="0" indent="0">
              <a:buNone/>
            </a:pPr>
            <a:r>
              <a:rPr lang="en-US" altLang="zh-CN" sz="3000" dirty="0">
                <a:latin typeface="Times New Roman" panose="02020603050405020304" pitchFamily="18" charset="0"/>
                <a:cs typeface="Times New Roman" panose="02020603050405020304" pitchFamily="18" charset="0"/>
              </a:rPr>
              <a:t>      </a:t>
            </a:r>
            <a:r>
              <a:rPr lang="en-US" altLang="zh-CN" sz="3000" dirty="0">
                <a:solidFill>
                  <a:srgbClr val="C00000"/>
                </a:solidFill>
                <a:latin typeface="Times New Roman" panose="02020603050405020304" pitchFamily="18" charset="0"/>
                <a:cs typeface="Times New Roman" panose="02020603050405020304" pitchFamily="18" charset="0"/>
              </a:rPr>
              <a:t>2) creed: </a:t>
            </a:r>
            <a:r>
              <a:rPr lang="en-US" altLang="zh-CN" sz="3000" dirty="0">
                <a:latin typeface="Times New Roman" panose="02020603050405020304" pitchFamily="18" charset="0"/>
                <a:cs typeface="Times New Roman" panose="02020603050405020304" pitchFamily="18" charset="0"/>
              </a:rPr>
              <a:t>religious belief </a:t>
            </a:r>
          </a:p>
          <a:p>
            <a:pPr marL="0" indent="0">
              <a:buNone/>
            </a:pPr>
            <a:r>
              <a:rPr lang="en-US" altLang="zh-CN" sz="3000" dirty="0">
                <a:latin typeface="Times New Roman" panose="02020603050405020304" pitchFamily="18" charset="0"/>
                <a:cs typeface="Times New Roman" panose="02020603050405020304" pitchFamily="18" charset="0"/>
              </a:rPr>
              <a:t>      e.g. People of all colors and creeds have come here to celebrate the holiday.</a:t>
            </a:r>
          </a:p>
          <a:p>
            <a:pPr marL="0" indent="0">
              <a:buNone/>
            </a:pPr>
            <a:r>
              <a:rPr lang="en-US" altLang="zh-CN" sz="3000" dirty="0">
                <a:latin typeface="Times New Roman" panose="02020603050405020304" pitchFamily="18" charset="0"/>
                <a:cs typeface="Times New Roman" panose="02020603050405020304" pitchFamily="18" charset="0"/>
              </a:rPr>
              <a:t>             The laws apply to everyone irrespective of race, creed or </a:t>
            </a:r>
            <a:r>
              <a:rPr lang="en-US" altLang="zh-CN" sz="3000" dirty="0" err="1">
                <a:latin typeface="Times New Roman" panose="02020603050405020304" pitchFamily="18" charset="0"/>
                <a:cs typeface="Times New Roman" panose="02020603050405020304" pitchFamily="18" charset="0"/>
              </a:rPr>
              <a:t>colour</a:t>
            </a:r>
            <a:r>
              <a:rPr lang="en-US" altLang="zh-CN" sz="3000" dirty="0">
                <a:latin typeface="Times New Roman" panose="02020603050405020304" pitchFamily="18" charset="0"/>
                <a:cs typeface="Times New Roman" panose="02020603050405020304" pitchFamily="18" charset="0"/>
              </a:rPr>
              <a:t>.</a:t>
            </a:r>
          </a:p>
          <a:p>
            <a:pPr marL="342900" indent="-342900">
              <a:buAutoNum type="arabicPeriod"/>
            </a:pPr>
            <a:endParaRPr lang="en-US" altLang="zh-CN" sz="1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50750986"/>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508E9C21-873A-4537-844B-E2D26812DAC1}"/>
              </a:ext>
            </a:extLst>
          </p:cNvPr>
          <p:cNvSpPr>
            <a:spLocks noGrp="1"/>
          </p:cNvSpPr>
          <p:nvPr>
            <p:ph idx="1"/>
          </p:nvPr>
        </p:nvSpPr>
        <p:spPr>
          <a:xfrm>
            <a:off x="146958" y="205740"/>
            <a:ext cx="8997043" cy="6652260"/>
          </a:xfrm>
        </p:spPr>
        <p:txBody>
          <a:bodyPr>
            <a:normAutofit/>
          </a:bodyPr>
          <a:lstStyle/>
          <a:p>
            <a:pPr marL="342900" indent="-342900">
              <a:buAutoNum type="arabicPeriod"/>
            </a:pPr>
            <a:r>
              <a:rPr lang="en-US" altLang="zh-CN" sz="3000" dirty="0">
                <a:latin typeface="Times New Roman" panose="02020603050405020304" pitchFamily="18" charset="0"/>
                <a:cs typeface="Times New Roman" panose="02020603050405020304" pitchFamily="18" charset="0"/>
              </a:rPr>
              <a:t>This is no class war, but a war in which the whole British Empire and Commonwealth of Nations is engaged, without distinction of race, creed, or party. </a:t>
            </a:r>
          </a:p>
          <a:p>
            <a:pPr marL="0" indent="0">
              <a:buNone/>
            </a:pPr>
            <a:endParaRPr lang="en-US" altLang="zh-CN" sz="3000" dirty="0">
              <a:latin typeface="Times New Roman" panose="02020603050405020304" pitchFamily="18" charset="0"/>
              <a:cs typeface="Times New Roman" panose="02020603050405020304" pitchFamily="18" charset="0"/>
            </a:endParaRPr>
          </a:p>
          <a:p>
            <a:pPr marL="0" indent="0">
              <a:buNone/>
            </a:pPr>
            <a:r>
              <a:rPr lang="en-US" altLang="zh-CN" sz="3000" dirty="0">
                <a:solidFill>
                  <a:srgbClr val="C00000"/>
                </a:solidFill>
                <a:latin typeface="Times New Roman" panose="02020603050405020304" pitchFamily="18" charset="0"/>
                <a:cs typeface="Times New Roman" panose="02020603050405020304" pitchFamily="18" charset="0"/>
              </a:rPr>
              <a:t>3) distinction: </a:t>
            </a:r>
            <a:r>
              <a:rPr lang="en-US" altLang="zh-CN" sz="3000" dirty="0">
                <a:latin typeface="Times New Roman" panose="02020603050405020304" pitchFamily="18" charset="0"/>
                <a:cs typeface="Times New Roman" panose="02020603050405020304" pitchFamily="18" charset="0"/>
              </a:rPr>
              <a:t>a discrimination between things as different and distinct;</a:t>
            </a:r>
          </a:p>
          <a:p>
            <a:pPr marL="0" indent="0">
              <a:buNone/>
            </a:pPr>
            <a:r>
              <a:rPr lang="en-US" altLang="zh-CN" sz="3000" dirty="0">
                <a:latin typeface="Times New Roman" panose="02020603050405020304" pitchFamily="18" charset="0"/>
                <a:cs typeface="Times New Roman" panose="02020603050405020304" pitchFamily="18" charset="0"/>
              </a:rPr>
              <a:t>          e.g. It is necessary to make a distinction between love and infatuation </a:t>
            </a:r>
            <a:r>
              <a:rPr lang="zh-CN" altLang="en-US" sz="3000" dirty="0">
                <a:latin typeface="Times New Roman" panose="02020603050405020304" pitchFamily="18" charset="0"/>
                <a:cs typeface="Times New Roman" panose="02020603050405020304" pitchFamily="18" charset="0"/>
              </a:rPr>
              <a:t>迷恋</a:t>
            </a:r>
            <a:r>
              <a:rPr lang="en-US" altLang="zh-CN" sz="3000" dirty="0">
                <a:latin typeface="Times New Roman" panose="02020603050405020304" pitchFamily="18" charset="0"/>
                <a:cs typeface="Times New Roman" panose="02020603050405020304" pitchFamily="18" charset="0"/>
              </a:rPr>
              <a:t>. </a:t>
            </a:r>
          </a:p>
          <a:p>
            <a:pPr marL="0" indent="0">
              <a:buNone/>
            </a:pPr>
            <a:r>
              <a:rPr lang="en-US" altLang="zh-CN" sz="3000" dirty="0">
                <a:latin typeface="Times New Roman" panose="02020603050405020304" pitchFamily="18" charset="0"/>
                <a:cs typeface="Times New Roman" panose="02020603050405020304" pitchFamily="18" charset="0"/>
              </a:rPr>
              <a:t>                 There is a distinction between what he says and what he does.</a:t>
            </a:r>
          </a:p>
          <a:p>
            <a:pPr marL="0" indent="0">
              <a:buNone/>
            </a:pPr>
            <a:r>
              <a:rPr lang="en-US" altLang="zh-CN" sz="3000" dirty="0">
                <a:latin typeface="Times New Roman" panose="02020603050405020304" pitchFamily="18" charset="0"/>
                <a:cs typeface="Times New Roman" panose="02020603050405020304" pitchFamily="18" charset="0"/>
              </a:rPr>
              <a:t>4) </a:t>
            </a:r>
            <a:r>
              <a:rPr lang="en-US" altLang="zh-CN" sz="3000" dirty="0">
                <a:solidFill>
                  <a:srgbClr val="C00000"/>
                </a:solidFill>
                <a:latin typeface="Times New Roman" panose="02020603050405020304" pitchFamily="18" charset="0"/>
                <a:cs typeface="Times New Roman" panose="02020603050405020304" pitchFamily="18" charset="0"/>
              </a:rPr>
              <a:t>no matter what your nationality is, what religious belief you have or what political party you belong to. </a:t>
            </a:r>
          </a:p>
          <a:p>
            <a:pPr marL="342900" indent="-342900">
              <a:buAutoNum type="arabicPeriod"/>
            </a:pPr>
            <a:endParaRPr lang="en-US" altLang="zh-CN" sz="1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50852624"/>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508E9C21-873A-4537-844B-E2D26812DAC1}"/>
              </a:ext>
            </a:extLst>
          </p:cNvPr>
          <p:cNvSpPr>
            <a:spLocks noGrp="1"/>
          </p:cNvSpPr>
          <p:nvPr>
            <p:ph idx="1"/>
          </p:nvPr>
        </p:nvSpPr>
        <p:spPr>
          <a:xfrm>
            <a:off x="175532" y="173085"/>
            <a:ext cx="8792936" cy="4890407"/>
          </a:xfrm>
        </p:spPr>
        <p:txBody>
          <a:bodyPr>
            <a:noAutofit/>
          </a:bodyPr>
          <a:lstStyle/>
          <a:p>
            <a:pPr marL="342900" indent="-342900">
              <a:buAutoNum type="arabicPeriod"/>
            </a:pPr>
            <a:r>
              <a:rPr lang="en-US" altLang="zh-CN" dirty="0">
                <a:latin typeface="Times New Roman" panose="02020603050405020304" pitchFamily="18" charset="0"/>
                <a:cs typeface="Times New Roman" panose="02020603050405020304" pitchFamily="18" charset="0"/>
              </a:rPr>
              <a:t>It is not for me to speak of the action of the United States, but this I will say: </a:t>
            </a:r>
          </a:p>
          <a:p>
            <a:pPr marL="0" indent="0">
              <a:buNone/>
            </a:pPr>
            <a:r>
              <a:rPr lang="en-US" altLang="zh-CN" dirty="0">
                <a:solidFill>
                  <a:srgbClr val="C00000"/>
                </a:solidFill>
                <a:latin typeface="Times New Roman" panose="02020603050405020304" pitchFamily="18" charset="0"/>
                <a:cs typeface="Times New Roman" panose="02020603050405020304" pitchFamily="18" charset="0"/>
              </a:rPr>
              <a:t>      Paraphrase: </a:t>
            </a:r>
            <a:r>
              <a:rPr lang="en-US" altLang="zh-CN" dirty="0">
                <a:latin typeface="Times New Roman" panose="02020603050405020304" pitchFamily="18" charset="0"/>
                <a:cs typeface="Times New Roman" panose="02020603050405020304" pitchFamily="18" charset="0"/>
              </a:rPr>
              <a:t>I am not in a position to say what action the United States should take. </a:t>
            </a:r>
          </a:p>
          <a:p>
            <a:pPr marL="0" indent="0">
              <a:buNone/>
            </a:pPr>
            <a:endParaRPr lang="en-US" altLang="zh-CN" dirty="0">
              <a:latin typeface="Times New Roman" panose="02020603050405020304" pitchFamily="18" charset="0"/>
              <a:cs typeface="Times New Roman" panose="02020603050405020304" pitchFamily="18" charset="0"/>
            </a:endParaRPr>
          </a:p>
          <a:p>
            <a:pPr marL="342900" indent="-342900">
              <a:buAutoNum type="arabicPeriod" startAt="2"/>
            </a:pPr>
            <a:r>
              <a:rPr lang="en-US" altLang="zh-CN" dirty="0">
                <a:latin typeface="Times New Roman" panose="02020603050405020304" pitchFamily="18" charset="0"/>
                <a:cs typeface="Times New Roman" panose="02020603050405020304" pitchFamily="18" charset="0"/>
              </a:rPr>
              <a:t>If Hitler imagines that his attack on Soviet Russia will cause the slightest divergence of aims or slackening of effort in the great democracies who are resolved upon his doom, he is woefully mistaken. </a:t>
            </a:r>
          </a:p>
          <a:p>
            <a:pPr marL="0" indent="0">
              <a:buNone/>
            </a:pPr>
            <a:r>
              <a:rPr lang="en-US" altLang="zh-CN" dirty="0">
                <a:solidFill>
                  <a:srgbClr val="C00000"/>
                </a:solidFill>
                <a:latin typeface="Times New Roman" panose="02020603050405020304" pitchFamily="18" charset="0"/>
                <a:cs typeface="Times New Roman" panose="02020603050405020304" pitchFamily="18" charset="0"/>
              </a:rPr>
              <a:t>      1) divergence: </a:t>
            </a:r>
            <a:r>
              <a:rPr lang="en-US" altLang="zh-CN" dirty="0">
                <a:latin typeface="Times New Roman" panose="02020603050405020304" pitchFamily="18" charset="0"/>
                <a:cs typeface="Times New Roman" panose="02020603050405020304" pitchFamily="18" charset="0"/>
              </a:rPr>
              <a:t>the action of going out in different directions</a:t>
            </a:r>
          </a:p>
          <a:p>
            <a:pPr marL="0" indent="0">
              <a:buNone/>
            </a:pPr>
            <a:r>
              <a:rPr lang="en-US" altLang="zh-CN" dirty="0">
                <a:latin typeface="Times New Roman" panose="02020603050405020304" pitchFamily="18" charset="0"/>
                <a:cs typeface="Times New Roman" panose="02020603050405020304" pitchFamily="18" charset="0"/>
              </a:rPr>
              <a:t>          e.g. In short, it was an age full of conflicts and divergence of values. </a:t>
            </a:r>
          </a:p>
          <a:p>
            <a:pPr marL="0" indent="0">
              <a:buNone/>
            </a:pPr>
            <a:r>
              <a:rPr lang="zh-CN" altLang="en-US" dirty="0">
                <a:latin typeface="宋体" panose="02010600030101010101" pitchFamily="2" charset="-122"/>
                <a:ea typeface="宋体" panose="02010600030101010101" pitchFamily="2" charset="-122"/>
                <a:cs typeface="Times New Roman" panose="02020603050405020304" pitchFamily="18" charset="0"/>
              </a:rPr>
              <a:t> 总之</a:t>
            </a:r>
            <a:r>
              <a:rPr lang="en-US" altLang="zh-CN" dirty="0">
                <a:latin typeface="宋体" panose="02010600030101010101" pitchFamily="2" charset="-122"/>
                <a:ea typeface="宋体" panose="02010600030101010101" pitchFamily="2" charset="-122"/>
                <a:cs typeface="Times New Roman" panose="02020603050405020304" pitchFamily="18" charset="0"/>
              </a:rPr>
              <a:t>,</a:t>
            </a:r>
            <a:r>
              <a:rPr lang="zh-CN" altLang="en-US" dirty="0">
                <a:latin typeface="宋体" panose="02010600030101010101" pitchFamily="2" charset="-122"/>
                <a:ea typeface="宋体" panose="02010600030101010101" pitchFamily="2" charset="-122"/>
                <a:cs typeface="Times New Roman" panose="02020603050405020304" pitchFamily="18" charset="0"/>
              </a:rPr>
              <a:t>这一时期是矛盾与价值观分歧的时期。</a:t>
            </a:r>
            <a:r>
              <a:rPr lang="en-US" altLang="zh-CN" dirty="0">
                <a:latin typeface="宋体" panose="02010600030101010101" pitchFamily="2" charset="-122"/>
                <a:ea typeface="宋体" panose="02010600030101010101" pitchFamily="2" charset="-122"/>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2686528337"/>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508E9C21-873A-4537-844B-E2D26812DAC1}"/>
              </a:ext>
            </a:extLst>
          </p:cNvPr>
          <p:cNvSpPr>
            <a:spLocks noGrp="1"/>
          </p:cNvSpPr>
          <p:nvPr>
            <p:ph idx="1"/>
          </p:nvPr>
        </p:nvSpPr>
        <p:spPr>
          <a:xfrm>
            <a:off x="175532" y="173085"/>
            <a:ext cx="8792936" cy="4890407"/>
          </a:xfrm>
        </p:spPr>
        <p:txBody>
          <a:bodyPr>
            <a:noAutofit/>
          </a:bodyPr>
          <a:lstStyle/>
          <a:p>
            <a:pPr marL="342900" indent="-342900">
              <a:buAutoNum type="arabicPeriod" startAt="2"/>
            </a:pPr>
            <a:r>
              <a:rPr lang="en-US" altLang="zh-CN" dirty="0">
                <a:latin typeface="Times New Roman" panose="02020603050405020304" pitchFamily="18" charset="0"/>
                <a:cs typeface="Times New Roman" panose="02020603050405020304" pitchFamily="18" charset="0"/>
              </a:rPr>
              <a:t>If Hitler imagines that his attack on Soviet Russia will cause the slightest divergence of aims or slackening of effort in the great democracies who are resolved upon his doom, he is woefully mistaken. </a:t>
            </a:r>
          </a:p>
          <a:p>
            <a:pPr marL="0" indent="0">
              <a:buNone/>
            </a:pPr>
            <a:r>
              <a:rPr lang="en-US" altLang="zh-CN" dirty="0">
                <a:solidFill>
                  <a:srgbClr val="C00000"/>
                </a:solidFill>
                <a:latin typeface="Times New Roman" panose="02020603050405020304" pitchFamily="18" charset="0"/>
                <a:cs typeface="Times New Roman" panose="02020603050405020304" pitchFamily="18" charset="0"/>
              </a:rPr>
              <a:t>2) slacken: </a:t>
            </a:r>
            <a:r>
              <a:rPr lang="en-US" altLang="zh-CN" dirty="0">
                <a:latin typeface="Times New Roman" panose="02020603050405020304" pitchFamily="18" charset="0"/>
                <a:cs typeface="Times New Roman" panose="02020603050405020304" pitchFamily="18" charset="0"/>
              </a:rPr>
              <a:t>reduce in activity, force, etc. </a:t>
            </a:r>
          </a:p>
          <a:p>
            <a:pPr marL="0" indent="0">
              <a:buNone/>
            </a:pPr>
            <a:r>
              <a:rPr lang="en-US" altLang="zh-CN" dirty="0">
                <a:latin typeface="Times New Roman" panose="02020603050405020304" pitchFamily="18" charset="0"/>
                <a:cs typeface="Times New Roman" panose="02020603050405020304" pitchFamily="18" charset="0"/>
              </a:rPr>
              <a:t>         e.g. We‘re on the last lap, so don’t slacken! </a:t>
            </a:r>
            <a:r>
              <a:rPr lang="zh-CN" altLang="en-US" dirty="0">
                <a:latin typeface="宋体" panose="02010600030101010101" pitchFamily="2" charset="-122"/>
                <a:ea typeface="宋体" panose="02010600030101010101" pitchFamily="2" charset="-122"/>
                <a:cs typeface="Times New Roman" panose="02020603050405020304" pitchFamily="18" charset="0"/>
              </a:rPr>
              <a:t>我们已处最后阶段，可不要松劲啊！ </a:t>
            </a:r>
            <a:endParaRPr lang="en-US" altLang="zh-CN" dirty="0">
              <a:latin typeface="宋体" panose="02010600030101010101" pitchFamily="2" charset="-122"/>
              <a:ea typeface="宋体" panose="02010600030101010101" pitchFamily="2" charset="-122"/>
              <a:cs typeface="Times New Roman" panose="02020603050405020304" pitchFamily="18" charset="0"/>
            </a:endParaRPr>
          </a:p>
          <a:p>
            <a:pPr marL="0" indent="0">
              <a:buNone/>
            </a:pPr>
            <a:r>
              <a:rPr lang="en-US" altLang="zh-CN" dirty="0">
                <a:latin typeface="宋体" panose="02010600030101010101" pitchFamily="2" charset="-122"/>
                <a:ea typeface="宋体" panose="02010600030101010101" pitchFamily="2" charset="-122"/>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 The bonds of traditional family life began to slacken. </a:t>
            </a:r>
            <a:r>
              <a:rPr lang="zh-CN" altLang="en-US" dirty="0">
                <a:latin typeface="宋体" panose="02010600030101010101" pitchFamily="2" charset="-122"/>
                <a:ea typeface="宋体" panose="02010600030101010101" pitchFamily="2" charset="-122"/>
                <a:cs typeface="Times New Roman" panose="02020603050405020304" pitchFamily="18" charset="0"/>
              </a:rPr>
              <a:t>传统的家庭生活的纽带开始松弛。</a:t>
            </a:r>
            <a:endParaRPr lang="en-US" altLang="zh-CN" dirty="0">
              <a:latin typeface="宋体" panose="02010600030101010101" pitchFamily="2" charset="-122"/>
              <a:ea typeface="宋体" panose="02010600030101010101" pitchFamily="2" charset="-122"/>
              <a:cs typeface="Times New Roman" panose="02020603050405020304" pitchFamily="18" charset="0"/>
            </a:endParaRPr>
          </a:p>
          <a:p>
            <a:pPr marL="0" indent="0">
              <a:buNone/>
            </a:pPr>
            <a:r>
              <a:rPr lang="en-US" altLang="zh-CN" dirty="0">
                <a:latin typeface="Times New Roman" panose="02020603050405020304" pitchFamily="18" charset="0"/>
                <a:cs typeface="Times New Roman" panose="02020603050405020304" pitchFamily="18" charset="0"/>
              </a:rPr>
              <a:t>3) Churchill used ‘</a:t>
            </a:r>
            <a:r>
              <a:rPr lang="en-US" altLang="zh-CN" dirty="0">
                <a:solidFill>
                  <a:srgbClr val="C00000"/>
                </a:solidFill>
                <a:latin typeface="Times New Roman" panose="02020603050405020304" pitchFamily="18" charset="0"/>
                <a:cs typeface="Times New Roman" panose="02020603050405020304" pitchFamily="18" charset="0"/>
              </a:rPr>
              <a:t>the great democracies’ </a:t>
            </a:r>
            <a:r>
              <a:rPr lang="en-US" altLang="zh-CN" dirty="0">
                <a:latin typeface="Times New Roman" panose="02020603050405020304" pitchFamily="18" charset="0"/>
                <a:cs typeface="Times New Roman" panose="02020603050405020304" pitchFamily="18" charset="0"/>
              </a:rPr>
              <a:t>to refer to the western countries </a:t>
            </a:r>
          </a:p>
          <a:p>
            <a:pPr marL="0" indent="0">
              <a:buNone/>
            </a:pPr>
            <a:r>
              <a:rPr lang="en-US" altLang="zh-CN" dirty="0">
                <a:latin typeface="Times New Roman" panose="02020603050405020304" pitchFamily="18" charset="0"/>
                <a:cs typeface="Times New Roman" panose="02020603050405020304" pitchFamily="18" charset="0"/>
              </a:rPr>
              <a:t>4) </a:t>
            </a:r>
            <a:r>
              <a:rPr lang="en-US" altLang="zh-CN" dirty="0">
                <a:solidFill>
                  <a:srgbClr val="C00000"/>
                </a:solidFill>
                <a:latin typeface="Times New Roman" panose="02020603050405020304" pitchFamily="18" charset="0"/>
                <a:cs typeface="Times New Roman" panose="02020603050405020304" pitchFamily="18" charset="0"/>
              </a:rPr>
              <a:t>doom: </a:t>
            </a:r>
            <a:r>
              <a:rPr lang="en-US" altLang="zh-CN" dirty="0">
                <a:latin typeface="Times New Roman" panose="02020603050405020304" pitchFamily="18" charset="0"/>
                <a:cs typeface="Times New Roman" panose="02020603050405020304" pitchFamily="18" charset="0"/>
              </a:rPr>
              <a:t>unavoidable destruction or death.</a:t>
            </a:r>
          </a:p>
          <a:p>
            <a:pPr marL="0" indent="0">
              <a:buNone/>
            </a:pPr>
            <a:r>
              <a:rPr lang="en-US" altLang="zh-CN" dirty="0">
                <a:latin typeface="Times New Roman" panose="02020603050405020304" pitchFamily="18" charset="0"/>
                <a:cs typeface="Times New Roman" panose="02020603050405020304" pitchFamily="18" charset="0"/>
              </a:rPr>
              <a:t>  e.g. The dictator met his doom after ten years of rule. </a:t>
            </a:r>
            <a:r>
              <a:rPr lang="zh-CN" altLang="en-US" dirty="0">
                <a:latin typeface="宋体" panose="02010600030101010101" pitchFamily="2" charset="-122"/>
                <a:ea typeface="宋体" panose="02010600030101010101" pitchFamily="2" charset="-122"/>
                <a:cs typeface="Times New Roman" panose="02020603050405020304" pitchFamily="18" charset="0"/>
              </a:rPr>
              <a:t>独裁者统治了十年终于灭亡了。</a:t>
            </a:r>
            <a:r>
              <a:rPr lang="en-US" altLang="zh-CN" dirty="0">
                <a:latin typeface="宋体" panose="02010600030101010101" pitchFamily="2" charset="-122"/>
                <a:ea typeface="宋体" panose="02010600030101010101" pitchFamily="2" charset="-122"/>
                <a:cs typeface="Times New Roman" panose="02020603050405020304" pitchFamily="18" charset="0"/>
              </a:rPr>
              <a:t> </a:t>
            </a:r>
          </a:p>
          <a:p>
            <a:pPr marL="0" indent="0">
              <a:buNone/>
            </a:pPr>
            <a:endParaRPr lang="en-US" altLang="zh-CN" dirty="0">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924843989"/>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508E9C21-873A-4537-844B-E2D26812DAC1}"/>
              </a:ext>
            </a:extLst>
          </p:cNvPr>
          <p:cNvSpPr>
            <a:spLocks noGrp="1"/>
          </p:cNvSpPr>
          <p:nvPr>
            <p:ph idx="1"/>
          </p:nvPr>
        </p:nvSpPr>
        <p:spPr>
          <a:xfrm>
            <a:off x="628650" y="617220"/>
            <a:ext cx="8149590" cy="6035040"/>
          </a:xfrm>
        </p:spPr>
        <p:txBody>
          <a:bodyPr>
            <a:normAutofit fontScale="92500" lnSpcReduction="10000"/>
          </a:bodyPr>
          <a:lstStyle/>
          <a:p>
            <a:pPr marL="0" indent="0">
              <a:buNone/>
            </a:pPr>
            <a:r>
              <a:rPr lang="en-US" altLang="zh-CN"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5) woefully: </a:t>
            </a:r>
            <a:r>
              <a:rPr lang="en-US" altLang="zh-CN" dirty="0">
                <a:latin typeface="Times New Roman" panose="02020603050405020304" pitchFamily="18" charset="0"/>
                <a:ea typeface="宋体" panose="02010600030101010101" pitchFamily="2" charset="-122"/>
                <a:cs typeface="Times New Roman" panose="02020603050405020304" pitchFamily="18" charset="0"/>
              </a:rPr>
              <a:t>deplorably </a:t>
            </a:r>
            <a:r>
              <a:rPr lang="zh-CN" altLang="en-US" dirty="0">
                <a:latin typeface="Times New Roman" panose="02020603050405020304" pitchFamily="18" charset="0"/>
                <a:ea typeface="宋体" panose="02010600030101010101" pitchFamily="2" charset="-122"/>
                <a:cs typeface="Times New Roman" panose="02020603050405020304" pitchFamily="18" charset="0"/>
              </a:rPr>
              <a:t>不幸地，悲哀地</a:t>
            </a:r>
            <a:endParaRPr lang="en-US" altLang="zh-CN" dirty="0">
              <a:latin typeface="Times New Roman" panose="02020603050405020304" pitchFamily="18" charset="0"/>
              <a:ea typeface="宋体" panose="02010600030101010101" pitchFamily="2" charset="-122"/>
              <a:cs typeface="Times New Roman" panose="02020603050405020304" pitchFamily="18" charset="0"/>
            </a:endParaRPr>
          </a:p>
          <a:p>
            <a:pPr marL="0" indent="0">
              <a:buNone/>
            </a:pPr>
            <a:r>
              <a:rPr lang="en-US" altLang="zh-CN" dirty="0">
                <a:latin typeface="Times New Roman" panose="02020603050405020304" pitchFamily="18" charset="0"/>
                <a:ea typeface="宋体" panose="02010600030101010101" pitchFamily="2" charset="-122"/>
                <a:cs typeface="Times New Roman" panose="02020603050405020304" pitchFamily="18" charset="0"/>
              </a:rPr>
              <a:t>E.g. They were woefully ignorant of the turbulent history and tangled sociology of</a:t>
            </a:r>
            <a:r>
              <a:rPr lang="zh-CN" altLang="en-US"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dirty="0">
                <a:latin typeface="Times New Roman" panose="02020603050405020304" pitchFamily="18" charset="0"/>
                <a:ea typeface="宋体" panose="02010600030101010101" pitchFamily="2" charset="-122"/>
                <a:cs typeface="Times New Roman" panose="02020603050405020304" pitchFamily="18" charset="0"/>
              </a:rPr>
              <a:t>the</a:t>
            </a:r>
            <a:r>
              <a:rPr lang="zh-CN" altLang="en-US"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dirty="0">
                <a:latin typeface="Times New Roman" panose="02020603050405020304" pitchFamily="18" charset="0"/>
                <a:ea typeface="宋体" panose="02010600030101010101" pitchFamily="2" charset="-122"/>
                <a:cs typeface="Times New Roman" panose="02020603050405020304" pitchFamily="18" charset="0"/>
              </a:rPr>
              <a:t>region. </a:t>
            </a:r>
          </a:p>
          <a:p>
            <a:pPr marL="0" indent="0">
              <a:buNone/>
            </a:pPr>
            <a:r>
              <a:rPr lang="zh-CN" altLang="en-US" dirty="0">
                <a:latin typeface="Times New Roman" panose="02020603050405020304" pitchFamily="18" charset="0"/>
                <a:ea typeface="宋体" panose="02010600030101010101" pitchFamily="2" charset="-122"/>
                <a:cs typeface="Times New Roman" panose="02020603050405020304" pitchFamily="18" charset="0"/>
              </a:rPr>
              <a:t>他们不幸地忽略了该地区动荡的历史和混乱的社会状态。</a:t>
            </a:r>
            <a:endParaRPr lang="en-US" altLang="zh-CN" dirty="0">
              <a:latin typeface="Times New Roman" panose="02020603050405020304" pitchFamily="18" charset="0"/>
              <a:ea typeface="宋体" panose="02010600030101010101" pitchFamily="2" charset="-122"/>
              <a:cs typeface="Times New Roman" panose="02020603050405020304" pitchFamily="18" charset="0"/>
            </a:endParaRPr>
          </a:p>
          <a:p>
            <a:pPr marL="0" indent="0">
              <a:buNone/>
            </a:pPr>
            <a:endParaRPr lang="en-US" altLang="zh-CN" dirty="0">
              <a:solidFill>
                <a:srgbClr val="C00000"/>
              </a:solidFill>
              <a:latin typeface="Times New Roman" panose="02020603050405020304" pitchFamily="18" charset="0"/>
              <a:ea typeface="宋体" panose="02010600030101010101" pitchFamily="2" charset="-122"/>
              <a:cs typeface="Times New Roman" panose="02020603050405020304" pitchFamily="18" charset="0"/>
            </a:endParaRPr>
          </a:p>
          <a:p>
            <a:pPr marL="0" indent="0">
              <a:buNone/>
            </a:pPr>
            <a:r>
              <a:rPr lang="en-US" altLang="zh-CN"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6) paraphrase: </a:t>
            </a:r>
            <a:r>
              <a:rPr lang="en-US" altLang="zh-CN" dirty="0">
                <a:latin typeface="Times New Roman" panose="02020603050405020304" pitchFamily="18" charset="0"/>
                <a:ea typeface="宋体" panose="02010600030101010101" pitchFamily="2" charset="-122"/>
                <a:cs typeface="Times New Roman" panose="02020603050405020304" pitchFamily="18" charset="0"/>
              </a:rPr>
              <a:t>Hitler will realize that he is deplorably wrong in thinking that since he is fighting Communism, the West will stand by and let him destroy the Soviet Union and will not fight him as hard as they are now doing. </a:t>
            </a:r>
          </a:p>
          <a:p>
            <a:pPr marL="0" indent="0">
              <a:buNone/>
            </a:pPr>
            <a:endParaRPr lang="en-US" altLang="zh-CN" dirty="0">
              <a:latin typeface="Times New Roman" panose="02020603050405020304" pitchFamily="18" charset="0"/>
              <a:ea typeface="宋体" panose="02010600030101010101" pitchFamily="2" charset="-122"/>
              <a:cs typeface="Times New Roman" panose="02020603050405020304" pitchFamily="18" charset="0"/>
            </a:endParaRPr>
          </a:p>
          <a:p>
            <a:pPr marL="0" indent="0">
              <a:buNone/>
            </a:pPr>
            <a:r>
              <a:rPr lang="en-US" altLang="zh-CN" dirty="0">
                <a:latin typeface="Times New Roman" panose="02020603050405020304" pitchFamily="18" charset="0"/>
                <a:ea typeface="宋体" panose="02010600030101010101" pitchFamily="2" charset="-122"/>
                <a:cs typeface="Times New Roman" panose="02020603050405020304" pitchFamily="18" charset="0"/>
              </a:rPr>
              <a:t>Hitler may think that since he is fighting the Soviet Union which the West opposed in the past, the West will not be so determined in fighting and destroying Nazi Germany. If he had that assumption in mind when he attacked Soviet Union, he would find that he was deplorably wrong and would have to pay for it. </a:t>
            </a:r>
          </a:p>
          <a:p>
            <a:pPr marL="0" indent="0">
              <a:buNone/>
            </a:pPr>
            <a:endParaRPr lang="en-US" altLang="zh-CN" sz="1800" dirty="0">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48103674"/>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508E9C21-873A-4537-844B-E2D26812DAC1}"/>
              </a:ext>
            </a:extLst>
          </p:cNvPr>
          <p:cNvSpPr>
            <a:spLocks noGrp="1"/>
          </p:cNvSpPr>
          <p:nvPr>
            <p:ph idx="1"/>
          </p:nvPr>
        </p:nvSpPr>
        <p:spPr>
          <a:xfrm>
            <a:off x="422910" y="764179"/>
            <a:ext cx="8618220" cy="4857749"/>
          </a:xfrm>
        </p:spPr>
        <p:txBody>
          <a:bodyPr>
            <a:noAutofit/>
          </a:bodyPr>
          <a:lstStyle/>
          <a:p>
            <a:pPr marL="0" indent="0">
              <a:buNone/>
            </a:pPr>
            <a:r>
              <a:rPr lang="en-US" altLang="zh-CN" dirty="0">
                <a:latin typeface="Times New Roman" panose="02020603050405020304" pitchFamily="18" charset="0"/>
                <a:ea typeface="宋体" panose="02010600030101010101" pitchFamily="2" charset="-122"/>
                <a:cs typeface="Times New Roman" panose="02020603050405020304" pitchFamily="18" charset="0"/>
              </a:rPr>
              <a:t>3. </a:t>
            </a:r>
            <a:r>
              <a:rPr lang="en-US" altLang="zh-CN"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On the contrary, we shall be fortified and encouraged in our efforts to rescue mankind from his tyranny. </a:t>
            </a:r>
          </a:p>
          <a:p>
            <a:pPr marL="342900" indent="-342900">
              <a:buAutoNum type="arabicParenR"/>
            </a:pPr>
            <a:r>
              <a:rPr lang="en-US" altLang="zh-CN"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fortify: </a:t>
            </a:r>
            <a:r>
              <a:rPr lang="en-US" altLang="zh-CN" dirty="0">
                <a:solidFill>
                  <a:srgbClr val="C00000"/>
                </a:solidFill>
                <a:latin typeface="宋体" panose="02010600030101010101" pitchFamily="2" charset="-122"/>
                <a:ea typeface="宋体" panose="02010600030101010101" pitchFamily="2" charset="-122"/>
                <a:cs typeface="Times New Roman" panose="02020603050405020304" pitchFamily="18" charset="0"/>
              </a:rPr>
              <a:t>①</a:t>
            </a:r>
            <a:r>
              <a:rPr lang="en-US" altLang="zh-CN" dirty="0">
                <a:latin typeface="Times New Roman" panose="02020603050405020304" pitchFamily="18" charset="0"/>
                <a:ea typeface="宋体" panose="02010600030101010101" pitchFamily="2" charset="-122"/>
                <a:cs typeface="Times New Roman" panose="02020603050405020304" pitchFamily="18" charset="0"/>
              </a:rPr>
              <a:t>strengthen mentally and morally </a:t>
            </a:r>
            <a:r>
              <a:rPr lang="zh-CN" altLang="en-US" dirty="0">
                <a:latin typeface="Times New Roman" panose="02020603050405020304" pitchFamily="18" charset="0"/>
                <a:ea typeface="宋体" panose="02010600030101010101" pitchFamily="2" charset="-122"/>
                <a:cs typeface="Times New Roman" panose="02020603050405020304" pitchFamily="18" charset="0"/>
              </a:rPr>
              <a:t>（物质或精神上）的支持和鼓励</a:t>
            </a:r>
            <a:endParaRPr lang="en-US" altLang="zh-CN" dirty="0">
              <a:latin typeface="Times New Roman" panose="02020603050405020304" pitchFamily="18" charset="0"/>
              <a:ea typeface="宋体" panose="02010600030101010101" pitchFamily="2" charset="-122"/>
              <a:cs typeface="Times New Roman" panose="02020603050405020304" pitchFamily="18" charset="0"/>
            </a:endParaRPr>
          </a:p>
          <a:p>
            <a:pPr marL="0" indent="0">
              <a:buNone/>
            </a:pPr>
            <a:r>
              <a:rPr lang="en-US" altLang="zh-CN" dirty="0">
                <a:latin typeface="Times New Roman" panose="02020603050405020304" pitchFamily="18" charset="0"/>
                <a:ea typeface="宋体" panose="02010600030101010101" pitchFamily="2" charset="-122"/>
                <a:cs typeface="Times New Roman" panose="02020603050405020304" pitchFamily="18" charset="0"/>
              </a:rPr>
              <a:t>      e.g. The argument fortified her resolve to prove she was right.</a:t>
            </a:r>
            <a:r>
              <a:rPr lang="zh-CN" altLang="en-US" dirty="0">
                <a:latin typeface="Times New Roman" panose="02020603050405020304" pitchFamily="18" charset="0"/>
                <a:ea typeface="宋体" panose="02010600030101010101" pitchFamily="2" charset="-122"/>
                <a:cs typeface="Times New Roman" panose="02020603050405020304" pitchFamily="18" charset="0"/>
              </a:rPr>
              <a:t>那理由增强了她的决心，去证明自己是正确的。 </a:t>
            </a:r>
            <a:endParaRPr lang="en-US" altLang="zh-CN" dirty="0">
              <a:latin typeface="Times New Roman" panose="02020603050405020304" pitchFamily="18" charset="0"/>
              <a:ea typeface="宋体" panose="02010600030101010101" pitchFamily="2" charset="-122"/>
              <a:cs typeface="Times New Roman" panose="02020603050405020304" pitchFamily="18" charset="0"/>
            </a:endParaRPr>
          </a:p>
          <a:p>
            <a:pPr marL="0" indent="0">
              <a:buNone/>
            </a:pPr>
            <a:r>
              <a:rPr lang="en-US" altLang="zh-CN"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dirty="0">
                <a:latin typeface="Times New Roman" panose="02020603050405020304" pitchFamily="18" charset="0"/>
                <a:ea typeface="宋体" panose="02010600030101010101" pitchFamily="2" charset="-122"/>
                <a:cs typeface="Times New Roman" panose="02020603050405020304" pitchFamily="18" charset="0"/>
              </a:rPr>
              <a:t>②</a:t>
            </a:r>
            <a:r>
              <a:rPr lang="en-US" altLang="zh-CN" dirty="0">
                <a:latin typeface="Times New Roman" panose="02020603050405020304" pitchFamily="18" charset="0"/>
                <a:ea typeface="宋体" panose="02010600030101010101" pitchFamily="2" charset="-122"/>
                <a:cs typeface="Times New Roman" panose="02020603050405020304" pitchFamily="18" charset="0"/>
              </a:rPr>
              <a:t> build forts on; strengthen against possible attack</a:t>
            </a:r>
            <a:r>
              <a:rPr lang="zh-CN" altLang="en-US" dirty="0">
                <a:latin typeface="Times New Roman" panose="02020603050405020304" pitchFamily="18" charset="0"/>
                <a:ea typeface="宋体" panose="02010600030101010101" pitchFamily="2" charset="-122"/>
                <a:cs typeface="Times New Roman" panose="02020603050405020304" pitchFamily="18" charset="0"/>
              </a:rPr>
              <a:t>筑防御工事于；筑堡于</a:t>
            </a:r>
            <a:endParaRPr lang="en-US" altLang="zh-CN" dirty="0">
              <a:latin typeface="Times New Roman" panose="02020603050405020304" pitchFamily="18" charset="0"/>
              <a:ea typeface="宋体" panose="02010600030101010101" pitchFamily="2" charset="-122"/>
              <a:cs typeface="Times New Roman" panose="02020603050405020304" pitchFamily="18" charset="0"/>
            </a:endParaRPr>
          </a:p>
          <a:p>
            <a:pPr marL="0" indent="0">
              <a:buNone/>
            </a:pPr>
            <a:r>
              <a:rPr lang="en-US" altLang="zh-CN" dirty="0">
                <a:latin typeface="Times New Roman" panose="02020603050405020304" pitchFamily="18" charset="0"/>
                <a:ea typeface="宋体" panose="02010600030101010101" pitchFamily="2" charset="-122"/>
                <a:cs typeface="Times New Roman" panose="02020603050405020304" pitchFamily="18" charset="0"/>
              </a:rPr>
              <a:t>      e.g. They fortified the coastal area. </a:t>
            </a:r>
            <a:r>
              <a:rPr lang="zh-CN" altLang="en-US" dirty="0">
                <a:latin typeface="Times New Roman" panose="02020603050405020304" pitchFamily="18" charset="0"/>
                <a:ea typeface="宋体" panose="02010600030101010101" pitchFamily="2" charset="-122"/>
                <a:cs typeface="Times New Roman" panose="02020603050405020304" pitchFamily="18" charset="0"/>
              </a:rPr>
              <a:t>他们加强沿海地区的防御。</a:t>
            </a:r>
            <a:endParaRPr lang="en-US" altLang="zh-CN" dirty="0">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64007732"/>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508E9C21-873A-4537-844B-E2D26812DAC1}"/>
              </a:ext>
            </a:extLst>
          </p:cNvPr>
          <p:cNvSpPr>
            <a:spLocks noGrp="1"/>
          </p:cNvSpPr>
          <p:nvPr>
            <p:ph idx="1"/>
          </p:nvPr>
        </p:nvSpPr>
        <p:spPr>
          <a:xfrm>
            <a:off x="708660" y="695599"/>
            <a:ext cx="7886700" cy="4857749"/>
          </a:xfrm>
        </p:spPr>
        <p:txBody>
          <a:bodyPr>
            <a:noAutofit/>
          </a:bodyPr>
          <a:lstStyle/>
          <a:p>
            <a:pPr marL="0" indent="0">
              <a:buNone/>
            </a:pPr>
            <a:r>
              <a:rPr lang="en-US" altLang="zh-CN" dirty="0">
                <a:latin typeface="Times New Roman" panose="02020603050405020304" pitchFamily="18" charset="0"/>
                <a:ea typeface="宋体" panose="02010600030101010101" pitchFamily="2" charset="-122"/>
                <a:cs typeface="Times New Roman" panose="02020603050405020304" pitchFamily="18" charset="0"/>
              </a:rPr>
              <a:t>3. </a:t>
            </a:r>
            <a:r>
              <a:rPr lang="en-US" altLang="zh-CN"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On the contrary, we shall be fortified and encouraged in our efforts to rescue mankind from his tyranny. </a:t>
            </a:r>
          </a:p>
          <a:p>
            <a:pPr marL="0" indent="0">
              <a:buNone/>
            </a:pPr>
            <a:endParaRPr lang="en-US" altLang="zh-CN" dirty="0">
              <a:solidFill>
                <a:srgbClr val="C00000"/>
              </a:solidFill>
              <a:latin typeface="Times New Roman" panose="02020603050405020304" pitchFamily="18" charset="0"/>
              <a:ea typeface="宋体" panose="02010600030101010101" pitchFamily="2" charset="-122"/>
              <a:cs typeface="Times New Roman" panose="02020603050405020304" pitchFamily="18" charset="0"/>
            </a:endParaRPr>
          </a:p>
          <a:p>
            <a:pPr marL="0" indent="0">
              <a:buNone/>
            </a:pPr>
            <a:r>
              <a:rPr lang="en-US" altLang="zh-CN"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en-US"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tyranny: </a:t>
            </a:r>
            <a:r>
              <a:rPr lang="en-US" altLang="zh-CN" dirty="0">
                <a:latin typeface="Times New Roman" panose="02020603050405020304" pitchFamily="18" charset="0"/>
                <a:ea typeface="宋体" panose="02010600030101010101" pitchFamily="2" charset="-122"/>
                <a:cs typeface="Times New Roman" panose="02020603050405020304" pitchFamily="18" charset="0"/>
              </a:rPr>
              <a:t>government in which the ruler is an absolute dictator; dominance through threat and punishment; </a:t>
            </a:r>
            <a:r>
              <a:rPr lang="zh-CN" altLang="en-US" dirty="0">
                <a:latin typeface="Times New Roman" panose="02020603050405020304" pitchFamily="18" charset="0"/>
                <a:ea typeface="宋体" panose="02010600030101010101" pitchFamily="2" charset="-122"/>
                <a:cs typeface="Times New Roman" panose="02020603050405020304" pitchFamily="18" charset="0"/>
              </a:rPr>
              <a:t>暴政</a:t>
            </a:r>
            <a:endParaRPr lang="en-US" altLang="zh-CN" dirty="0">
              <a:latin typeface="Times New Roman" panose="02020603050405020304" pitchFamily="18" charset="0"/>
              <a:ea typeface="宋体" panose="02010600030101010101" pitchFamily="2" charset="-122"/>
              <a:cs typeface="Times New Roman" panose="02020603050405020304" pitchFamily="18" charset="0"/>
            </a:endParaRPr>
          </a:p>
          <a:p>
            <a:pPr marL="0" indent="0">
              <a:buNone/>
            </a:pPr>
            <a:r>
              <a:rPr lang="en-US" altLang="zh-CN" dirty="0">
                <a:latin typeface="Times New Roman" panose="02020603050405020304" pitchFamily="18" charset="0"/>
                <a:ea typeface="宋体" panose="02010600030101010101" pitchFamily="2" charset="-122"/>
                <a:cs typeface="Times New Roman" panose="02020603050405020304" pitchFamily="18" charset="0"/>
              </a:rPr>
              <a:t>       e.g. Revolution is a frequent outgrowth of tyranny. </a:t>
            </a:r>
            <a:r>
              <a:rPr lang="zh-CN" altLang="en-US" dirty="0">
                <a:latin typeface="Times New Roman" panose="02020603050405020304" pitchFamily="18" charset="0"/>
                <a:ea typeface="宋体" panose="02010600030101010101" pitchFamily="2" charset="-122"/>
                <a:cs typeface="Times New Roman" panose="02020603050405020304" pitchFamily="18" charset="0"/>
              </a:rPr>
              <a:t>革命是暴政促成的常有结果。</a:t>
            </a:r>
            <a:endParaRPr lang="en-US" altLang="zh-CN" dirty="0">
              <a:latin typeface="Times New Roman" panose="02020603050405020304" pitchFamily="18" charset="0"/>
              <a:ea typeface="宋体" panose="02010600030101010101" pitchFamily="2" charset="-122"/>
              <a:cs typeface="Times New Roman" panose="02020603050405020304" pitchFamily="18" charset="0"/>
            </a:endParaRPr>
          </a:p>
          <a:p>
            <a:pPr marL="0" indent="0">
              <a:buNone/>
            </a:pPr>
            <a:endParaRPr lang="en-US" altLang="zh-CN" dirty="0">
              <a:latin typeface="Times New Roman" panose="02020603050405020304" pitchFamily="18" charset="0"/>
              <a:ea typeface="宋体" panose="02010600030101010101" pitchFamily="2" charset="-122"/>
              <a:cs typeface="Times New Roman" panose="02020603050405020304" pitchFamily="18" charset="0"/>
            </a:endParaRPr>
          </a:p>
          <a:p>
            <a:pPr marL="0" indent="0">
              <a:buNone/>
            </a:pPr>
            <a:r>
              <a:rPr lang="en-US" altLang="zh-CN" dirty="0">
                <a:latin typeface="Times New Roman" panose="02020603050405020304" pitchFamily="18" charset="0"/>
                <a:ea typeface="宋体" panose="02010600030101010101" pitchFamily="2" charset="-122"/>
                <a:cs typeface="Times New Roman" panose="02020603050405020304" pitchFamily="18" charset="0"/>
              </a:rPr>
              <a:t>Cf. rescue &amp; save</a:t>
            </a:r>
          </a:p>
        </p:txBody>
      </p:sp>
    </p:spTree>
    <p:extLst>
      <p:ext uri="{BB962C8B-B14F-4D97-AF65-F5344CB8AC3E}">
        <p14:creationId xmlns:p14="http://schemas.microsoft.com/office/powerpoint/2010/main" val="465902634"/>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508E9C21-873A-4537-844B-E2D26812DAC1}"/>
              </a:ext>
            </a:extLst>
          </p:cNvPr>
          <p:cNvSpPr>
            <a:spLocks noGrp="1"/>
          </p:cNvSpPr>
          <p:nvPr>
            <p:ph idx="1"/>
          </p:nvPr>
        </p:nvSpPr>
        <p:spPr>
          <a:xfrm>
            <a:off x="628650" y="269424"/>
            <a:ext cx="7886700" cy="4857749"/>
          </a:xfrm>
        </p:spPr>
        <p:txBody>
          <a:bodyPr>
            <a:noAutofit/>
          </a:bodyPr>
          <a:lstStyle/>
          <a:p>
            <a:pPr marL="0" indent="0">
              <a:buNone/>
            </a:pPr>
            <a:r>
              <a:rPr lang="en-US" altLang="zh-CN"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en-US"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save and rescue:</a:t>
            </a:r>
          </a:p>
          <a:p>
            <a:pPr marL="0" indent="0">
              <a:buNone/>
            </a:pPr>
            <a:r>
              <a:rPr lang="en-US" altLang="zh-CN"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dirty="0">
                <a:latin typeface="Times New Roman" panose="02020603050405020304" pitchFamily="18" charset="0"/>
                <a:ea typeface="宋体" panose="02010600030101010101" pitchFamily="2" charset="-122"/>
                <a:cs typeface="Times New Roman" panose="02020603050405020304" pitchFamily="18" charset="0"/>
              </a:rPr>
              <a:t>这两个词都有“挽救”的意思。其区别是：</a:t>
            </a:r>
            <a:r>
              <a:rPr lang="en-US" altLang="zh-CN" dirty="0">
                <a:latin typeface="Times New Roman" panose="02020603050405020304" pitchFamily="18" charset="0"/>
                <a:ea typeface="宋体" panose="02010600030101010101" pitchFamily="2" charset="-122"/>
                <a:cs typeface="Times New Roman" panose="02020603050405020304" pitchFamily="18" charset="0"/>
              </a:rPr>
              <a:t>(1)save</a:t>
            </a:r>
            <a:r>
              <a:rPr lang="zh-CN" altLang="en-US" dirty="0">
                <a:latin typeface="Times New Roman" panose="02020603050405020304" pitchFamily="18" charset="0"/>
                <a:ea typeface="宋体" panose="02010600030101010101" pitchFamily="2" charset="-122"/>
                <a:cs typeface="Times New Roman" panose="02020603050405020304" pitchFamily="18" charset="0"/>
              </a:rPr>
              <a:t>是普通用语</a:t>
            </a:r>
            <a:r>
              <a:rPr lang="en-US" altLang="zh-CN" dirty="0">
                <a:latin typeface="Times New Roman" panose="02020603050405020304" pitchFamily="18" charset="0"/>
                <a:ea typeface="宋体" panose="02010600030101010101" pitchFamily="2" charset="-122"/>
                <a:cs typeface="Times New Roman" panose="02020603050405020304" pitchFamily="18" charset="0"/>
              </a:rPr>
              <a:t>,</a:t>
            </a:r>
            <a:r>
              <a:rPr lang="zh-CN" altLang="en-US" dirty="0">
                <a:latin typeface="Times New Roman" panose="02020603050405020304" pitchFamily="18" charset="0"/>
                <a:ea typeface="宋体" panose="02010600030101010101" pitchFamily="2" charset="-122"/>
                <a:cs typeface="Times New Roman" panose="02020603050405020304" pitchFamily="18" charset="0"/>
              </a:rPr>
              <a:t>可指从危险、伤害中拯救出来</a:t>
            </a:r>
            <a:r>
              <a:rPr lang="en-US" altLang="zh-CN" dirty="0">
                <a:latin typeface="Times New Roman" panose="02020603050405020304" pitchFamily="18" charset="0"/>
                <a:ea typeface="宋体" panose="02010600030101010101" pitchFamily="2" charset="-122"/>
                <a:cs typeface="Times New Roman" panose="02020603050405020304" pitchFamily="18" charset="0"/>
              </a:rPr>
              <a:t>,</a:t>
            </a:r>
            <a:r>
              <a:rPr lang="zh-CN" altLang="en-US" dirty="0">
                <a:latin typeface="Times New Roman" panose="02020603050405020304" pitchFamily="18" charset="0"/>
                <a:ea typeface="宋体" panose="02010600030101010101" pitchFamily="2" charset="-122"/>
                <a:cs typeface="Times New Roman" panose="02020603050405020304" pitchFamily="18" charset="0"/>
              </a:rPr>
              <a:t>也可指从不良的精神状态中拯救出来</a:t>
            </a:r>
            <a:r>
              <a:rPr lang="en-US" altLang="zh-CN" dirty="0">
                <a:latin typeface="Times New Roman" panose="02020603050405020304" pitchFamily="18" charset="0"/>
                <a:ea typeface="宋体" panose="02010600030101010101" pitchFamily="2" charset="-122"/>
                <a:cs typeface="Times New Roman" panose="02020603050405020304" pitchFamily="18" charset="0"/>
              </a:rPr>
              <a:t>; rescue</a:t>
            </a:r>
            <a:r>
              <a:rPr lang="zh-CN" altLang="en-US" dirty="0">
                <a:latin typeface="Times New Roman" panose="02020603050405020304" pitchFamily="18" charset="0"/>
                <a:ea typeface="宋体" panose="02010600030101010101" pitchFamily="2" charset="-122"/>
                <a:cs typeface="Times New Roman" panose="02020603050405020304" pitchFamily="18" charset="0"/>
              </a:rPr>
              <a:t>一般只指从危险和伤害</a:t>
            </a:r>
            <a:r>
              <a:rPr lang="en-US" altLang="zh-CN" dirty="0">
                <a:latin typeface="Times New Roman" panose="02020603050405020304" pitchFamily="18" charset="0"/>
                <a:ea typeface="宋体" panose="02010600030101010101" pitchFamily="2" charset="-122"/>
                <a:cs typeface="Times New Roman" panose="02020603050405020304" pitchFamily="18" charset="0"/>
              </a:rPr>
              <a:t>(</a:t>
            </a:r>
            <a:r>
              <a:rPr lang="zh-CN" altLang="en-US" dirty="0">
                <a:latin typeface="Times New Roman" panose="02020603050405020304" pitchFamily="18" charset="0"/>
                <a:ea typeface="宋体" panose="02010600030101010101" pitchFamily="2" charset="-122"/>
                <a:cs typeface="Times New Roman" panose="02020603050405020304" pitchFamily="18" charset="0"/>
              </a:rPr>
              <a:t>如水、火灾</a:t>
            </a:r>
            <a:r>
              <a:rPr lang="en-US" altLang="zh-CN" dirty="0">
                <a:latin typeface="Times New Roman" panose="02020603050405020304" pitchFamily="18" charset="0"/>
                <a:ea typeface="宋体" panose="02010600030101010101" pitchFamily="2" charset="-122"/>
                <a:cs typeface="Times New Roman" panose="02020603050405020304" pitchFamily="18" charset="0"/>
              </a:rPr>
              <a:t>)</a:t>
            </a:r>
            <a:r>
              <a:rPr lang="zh-CN" altLang="en-US" dirty="0">
                <a:latin typeface="Times New Roman" panose="02020603050405020304" pitchFamily="18" charset="0"/>
                <a:ea typeface="宋体" panose="02010600030101010101" pitchFamily="2" charset="-122"/>
                <a:cs typeface="Times New Roman" panose="02020603050405020304" pitchFamily="18" charset="0"/>
              </a:rPr>
              <a:t>中救出来。 </a:t>
            </a:r>
            <a:r>
              <a:rPr lang="en-US" altLang="zh-CN" dirty="0">
                <a:latin typeface="Times New Roman" panose="02020603050405020304" pitchFamily="18" charset="0"/>
                <a:ea typeface="宋体" panose="02010600030101010101" pitchFamily="2" charset="-122"/>
                <a:cs typeface="Times New Roman" panose="02020603050405020304" pitchFamily="18" charset="0"/>
              </a:rPr>
              <a:t>(2) </a:t>
            </a:r>
            <a:r>
              <a:rPr lang="zh-CN" altLang="en-US" dirty="0">
                <a:latin typeface="Times New Roman" panose="02020603050405020304" pitchFamily="18" charset="0"/>
                <a:ea typeface="宋体" panose="02010600030101010101" pitchFamily="2" charset="-122"/>
                <a:cs typeface="Times New Roman" panose="02020603050405020304" pitchFamily="18" charset="0"/>
              </a:rPr>
              <a:t>与</a:t>
            </a:r>
            <a:r>
              <a:rPr lang="en-US" altLang="zh-CN" dirty="0">
                <a:latin typeface="Times New Roman" panose="02020603050405020304" pitchFamily="18" charset="0"/>
                <a:ea typeface="宋体" panose="02010600030101010101" pitchFamily="2" charset="-122"/>
                <a:cs typeface="Times New Roman" panose="02020603050405020304" pitchFamily="18" charset="0"/>
              </a:rPr>
              <a:t>save</a:t>
            </a:r>
            <a:r>
              <a:rPr lang="zh-CN" altLang="en-US" dirty="0">
                <a:latin typeface="Times New Roman" panose="02020603050405020304" pitchFamily="18" charset="0"/>
                <a:ea typeface="宋体" panose="02010600030101010101" pitchFamily="2" charset="-122"/>
                <a:cs typeface="Times New Roman" panose="02020603050405020304" pitchFamily="18" charset="0"/>
              </a:rPr>
              <a:t>相比</a:t>
            </a:r>
            <a:r>
              <a:rPr lang="en-US" altLang="zh-CN" dirty="0">
                <a:latin typeface="Times New Roman" panose="02020603050405020304" pitchFamily="18" charset="0"/>
                <a:ea typeface="宋体" panose="02010600030101010101" pitchFamily="2" charset="-122"/>
                <a:cs typeface="Times New Roman" panose="02020603050405020304" pitchFamily="18" charset="0"/>
              </a:rPr>
              <a:t>, rescue</a:t>
            </a:r>
            <a:r>
              <a:rPr lang="zh-CN" altLang="en-US" dirty="0">
                <a:latin typeface="Times New Roman" panose="02020603050405020304" pitchFamily="18" charset="0"/>
                <a:ea typeface="宋体" panose="02010600030101010101" pitchFamily="2" charset="-122"/>
                <a:cs typeface="Times New Roman" panose="02020603050405020304" pitchFamily="18" charset="0"/>
              </a:rPr>
              <a:t>更强调时间上的紧迫性</a:t>
            </a:r>
            <a:r>
              <a:rPr lang="en-US" altLang="zh-CN" dirty="0">
                <a:latin typeface="Times New Roman" panose="02020603050405020304" pitchFamily="18" charset="0"/>
                <a:ea typeface="宋体" panose="02010600030101010101" pitchFamily="2" charset="-122"/>
                <a:cs typeface="Times New Roman" panose="02020603050405020304" pitchFamily="18" charset="0"/>
              </a:rPr>
              <a:t>,</a:t>
            </a:r>
            <a:r>
              <a:rPr lang="zh-CN" altLang="en-US" dirty="0">
                <a:latin typeface="Times New Roman" panose="02020603050405020304" pitchFamily="18" charset="0"/>
                <a:ea typeface="宋体" panose="02010600030101010101" pitchFamily="2" charset="-122"/>
                <a:cs typeface="Times New Roman" panose="02020603050405020304" pitchFamily="18" charset="0"/>
              </a:rPr>
              <a:t>即“抢救”。例如</a:t>
            </a:r>
            <a:r>
              <a:rPr lang="en-US" altLang="zh-CN" dirty="0">
                <a:latin typeface="Times New Roman" panose="02020603050405020304" pitchFamily="18" charset="0"/>
                <a:ea typeface="宋体" panose="02010600030101010101" pitchFamily="2" charset="-122"/>
                <a:cs typeface="Times New Roman" panose="02020603050405020304" pitchFamily="18" charset="0"/>
              </a:rPr>
              <a:t>: All the villagers should be rallied to rescue the crops.</a:t>
            </a:r>
            <a:r>
              <a:rPr lang="zh-CN" altLang="en-US" dirty="0">
                <a:latin typeface="Times New Roman" panose="02020603050405020304" pitchFamily="18" charset="0"/>
                <a:ea typeface="宋体" panose="02010600030101010101" pitchFamily="2" charset="-122"/>
                <a:cs typeface="Times New Roman" panose="02020603050405020304" pitchFamily="18" charset="0"/>
              </a:rPr>
              <a:t>应该把全体村民动员起来抢救庄稼。 </a:t>
            </a:r>
            <a:r>
              <a:rPr lang="en-US" altLang="zh-CN" dirty="0">
                <a:latin typeface="Times New Roman" panose="02020603050405020304" pitchFamily="18" charset="0"/>
                <a:ea typeface="宋体" panose="02010600030101010101" pitchFamily="2" charset="-122"/>
                <a:cs typeface="Times New Roman" panose="02020603050405020304" pitchFamily="18" charset="0"/>
              </a:rPr>
              <a:t>He rescued the drowning child.</a:t>
            </a:r>
            <a:r>
              <a:rPr lang="zh-CN" altLang="en-US" dirty="0">
                <a:latin typeface="Times New Roman" panose="02020603050405020304" pitchFamily="18" charset="0"/>
                <a:ea typeface="宋体" panose="02010600030101010101" pitchFamily="2" charset="-122"/>
                <a:cs typeface="Times New Roman" panose="02020603050405020304" pitchFamily="18" charset="0"/>
              </a:rPr>
              <a:t>他把那个快要淹死的孩子救了起来。</a:t>
            </a:r>
            <a:endParaRPr lang="en-US" altLang="zh-CN" dirty="0">
              <a:latin typeface="Times New Roman" panose="02020603050405020304" pitchFamily="18" charset="0"/>
              <a:ea typeface="宋体" panose="02010600030101010101" pitchFamily="2" charset="-122"/>
              <a:cs typeface="Times New Roman" panose="02020603050405020304" pitchFamily="18" charset="0"/>
            </a:endParaRPr>
          </a:p>
          <a:p>
            <a:pPr marL="0" indent="0">
              <a:buNone/>
            </a:pPr>
            <a:r>
              <a:rPr lang="en-US" altLang="zh-CN"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en-US"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Paraphrase: </a:t>
            </a:r>
            <a:r>
              <a:rPr lang="en-US" altLang="zh-CN" dirty="0">
                <a:latin typeface="Times New Roman" panose="02020603050405020304" pitchFamily="18" charset="0"/>
                <a:ea typeface="宋体" panose="02010600030101010101" pitchFamily="2" charset="-122"/>
                <a:cs typeface="Times New Roman" panose="02020603050405020304" pitchFamily="18" charset="0"/>
              </a:rPr>
              <a:t>No, we will not do that (diverge in our aims or slacken our efforts). Instead, we will fight with greater courage and redouble our efforts in the struggle to end fascism. </a:t>
            </a:r>
          </a:p>
        </p:txBody>
      </p:sp>
    </p:spTree>
    <p:extLst>
      <p:ext uri="{BB962C8B-B14F-4D97-AF65-F5344CB8AC3E}">
        <p14:creationId xmlns:p14="http://schemas.microsoft.com/office/powerpoint/2010/main" val="22241812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63952" y="516080"/>
            <a:ext cx="8795208" cy="535864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srgbClr val="C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Churchill in World War Ⅱ</a:t>
            </a:r>
          </a:p>
          <a:p>
            <a:pPr marL="0" marR="0" lvl="0" indent="0" algn="l" defTabSz="914400" rtl="0" eaLnBrk="1" fontAlgn="auto" latinLnBrk="0" hangingPunct="1">
              <a:lnSpc>
                <a:spcPts val="3800"/>
              </a:lnSpc>
              <a:spcBef>
                <a:spcPts val="0"/>
              </a:spcBef>
              <a:spcAft>
                <a:spcPts val="0"/>
              </a:spcAft>
              <a:buClrTx/>
              <a:buSzTx/>
              <a:buFontTx/>
              <a:buNone/>
              <a:defRPr/>
            </a:pPr>
            <a:r>
              <a:rPr kumimoji="0" lang="en-US" altLang="zh-CN" sz="28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1.After the outbreak of the Second World War, </a:t>
            </a:r>
            <a:r>
              <a:rPr kumimoji="0" lang="en-US" altLang="zh-CN" sz="2800" b="0" i="1"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Churchill</a:t>
            </a:r>
            <a:r>
              <a:rPr kumimoji="0" lang="en-US" altLang="zh-CN" sz="28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 was again appointed as First Lord of the Admiralty</a:t>
            </a:r>
            <a:r>
              <a:rPr kumimoji="0" lang="zh-CN" altLang="en-US" sz="2800" b="1"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（英国海军大臣）</a:t>
            </a:r>
            <a:r>
              <a:rPr kumimoji="0" lang="en-US" altLang="zh-CN" sz="28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 </a:t>
            </a:r>
          </a:p>
          <a:p>
            <a:pPr marL="0" marR="0" lvl="0" indent="0" algn="l" defTabSz="914400" rtl="0" eaLnBrk="1" fontAlgn="auto" latinLnBrk="0" hangingPunct="1">
              <a:lnSpc>
                <a:spcPts val="3800"/>
              </a:lnSpc>
              <a:spcBef>
                <a:spcPts val="0"/>
              </a:spcBef>
              <a:spcAft>
                <a:spcPts val="0"/>
              </a:spcAft>
              <a:buClrTx/>
              <a:buSzTx/>
              <a:buFontTx/>
              <a:buNone/>
              <a:defRPr/>
            </a:pPr>
            <a:r>
              <a:rPr kumimoji="0" lang="en-US" altLang="zh-CN" sz="28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2.Following the resignation of Neville Chamberlain</a:t>
            </a:r>
            <a:r>
              <a:rPr kumimoji="0" lang="zh-CN" altLang="en-US" sz="2800" b="1"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（英首相张伯伦）</a:t>
            </a:r>
            <a:r>
              <a:rPr kumimoji="0" lang="en-US" altLang="zh-CN" sz="28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on 10 May 1940, he became Prime Minister of </a:t>
            </a:r>
          </a:p>
          <a:p>
            <a:pPr marL="0" marR="0" lvl="0" indent="0" algn="l" defTabSz="914400" rtl="0" eaLnBrk="1" fontAlgn="auto" latinLnBrk="0" hangingPunct="1">
              <a:lnSpc>
                <a:spcPts val="3800"/>
              </a:lnSpc>
              <a:spcBef>
                <a:spcPts val="0"/>
              </a:spcBef>
              <a:spcAft>
                <a:spcPts val="0"/>
              </a:spcAft>
              <a:buClrTx/>
              <a:buSzTx/>
              <a:buFontTx/>
              <a:buNone/>
              <a:defRPr/>
            </a:pPr>
            <a:r>
              <a:rPr kumimoji="0" lang="en-US" altLang="zh-CN" sz="28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the United Kingdom and led Britain to victory against </a:t>
            </a:r>
          </a:p>
          <a:p>
            <a:pPr marL="0" marR="0" lvl="0" indent="0" algn="l" defTabSz="914400" rtl="0" eaLnBrk="1" fontAlgn="auto" latinLnBrk="0" hangingPunct="1">
              <a:lnSpc>
                <a:spcPts val="3800"/>
              </a:lnSpc>
              <a:spcBef>
                <a:spcPts val="0"/>
              </a:spcBef>
              <a:spcAft>
                <a:spcPts val="0"/>
              </a:spcAft>
              <a:buClrTx/>
              <a:buSzTx/>
              <a:buFontTx/>
              <a:buNone/>
              <a:defRPr/>
            </a:pPr>
            <a:r>
              <a:rPr kumimoji="0" lang="en-US" altLang="zh-CN" sz="28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the </a:t>
            </a:r>
            <a:r>
              <a:rPr kumimoji="0" lang="en-US" altLang="zh-CN" sz="2800" b="0" i="0" u="none" strike="noStrike" kern="1200" cap="none" spc="0" normalizeH="0" baseline="0" noProof="0" dirty="0">
                <a:ln>
                  <a:noFill/>
                </a:ln>
                <a:solidFill>
                  <a:srgbClr val="002060"/>
                </a:solidFill>
                <a:effectLst/>
                <a:uLnTx/>
                <a:uFillTx/>
                <a:latin typeface="Times New Roman" panose="02020603050405020304" pitchFamily="18" charset="0"/>
                <a:ea typeface="宋体" panose="02010600030101010101" pitchFamily="2" charset="-122"/>
                <a:cs typeface="Times New Roman" panose="02020603050405020304" pitchFamily="18" charset="0"/>
              </a:rPr>
              <a:t>Axis powers</a:t>
            </a:r>
            <a:r>
              <a:rPr kumimoji="0" lang="en-US" altLang="zh-CN" sz="28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 </a:t>
            </a:r>
          </a:p>
          <a:p>
            <a:pPr marL="0" marR="0" lvl="0" indent="0" algn="l" defTabSz="914400" rtl="0" eaLnBrk="1" fontAlgn="auto" latinLnBrk="0" hangingPunct="1">
              <a:lnSpc>
                <a:spcPts val="3800"/>
              </a:lnSpc>
              <a:spcBef>
                <a:spcPts val="0"/>
              </a:spcBef>
              <a:spcAft>
                <a:spcPts val="0"/>
              </a:spcAft>
              <a:buClrTx/>
              <a:buSzTx/>
              <a:buFontTx/>
              <a:buNone/>
              <a:defRPr/>
            </a:pPr>
            <a:r>
              <a:rPr kumimoji="0" lang="en-US" altLang="zh-CN" sz="2800" b="0" i="1"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3.Churchill</a:t>
            </a:r>
            <a:r>
              <a:rPr kumimoji="0" lang="en-US" altLang="zh-CN" sz="28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 was always noted for his speeches, </a:t>
            </a:r>
          </a:p>
          <a:p>
            <a:pPr marL="0" marR="0" lvl="0" indent="0" algn="l" defTabSz="914400" rtl="0" eaLnBrk="1" fontAlgn="auto" latinLnBrk="0" hangingPunct="1">
              <a:lnSpc>
                <a:spcPts val="3800"/>
              </a:lnSpc>
              <a:spcBef>
                <a:spcPts val="0"/>
              </a:spcBef>
              <a:spcAft>
                <a:spcPts val="0"/>
              </a:spcAft>
              <a:buClrTx/>
              <a:buSzTx/>
              <a:buFontTx/>
              <a:buNone/>
              <a:defRPr/>
            </a:pPr>
            <a:r>
              <a:rPr kumimoji="0" lang="en-US" altLang="zh-CN" sz="28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which became a great inspiration to the British people and embattled </a:t>
            </a:r>
            <a:r>
              <a:rPr kumimoji="0" lang="en-US" altLang="zh-CN" sz="2800" b="0" i="0" u="none" strike="noStrike" kern="1200" cap="none" spc="0" normalizeH="0" baseline="0" noProof="0" dirty="0">
                <a:ln>
                  <a:noFill/>
                </a:ln>
                <a:solidFill>
                  <a:srgbClr val="002060"/>
                </a:solidFill>
                <a:effectLst/>
                <a:uLnTx/>
                <a:uFillTx/>
                <a:latin typeface="Times New Roman" panose="02020603050405020304" pitchFamily="18" charset="0"/>
                <a:ea typeface="宋体" panose="02010600030101010101" pitchFamily="2" charset="-122"/>
                <a:cs typeface="Times New Roman" panose="02020603050405020304" pitchFamily="18" charset="0"/>
              </a:rPr>
              <a:t>Allied forces</a:t>
            </a:r>
            <a:r>
              <a:rPr kumimoji="0" lang="en-US" altLang="zh-CN" sz="28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508E9C21-873A-4537-844B-E2D26812DAC1}"/>
              </a:ext>
            </a:extLst>
          </p:cNvPr>
          <p:cNvSpPr>
            <a:spLocks noGrp="1"/>
          </p:cNvSpPr>
          <p:nvPr>
            <p:ph idx="1"/>
          </p:nvPr>
        </p:nvSpPr>
        <p:spPr>
          <a:xfrm>
            <a:off x="628650" y="320040"/>
            <a:ext cx="7886700" cy="6320790"/>
          </a:xfrm>
        </p:spPr>
        <p:txBody>
          <a:bodyPr>
            <a:normAutofit/>
          </a:bodyPr>
          <a:lstStyle/>
          <a:p>
            <a:pPr marL="0" indent="0">
              <a:buNone/>
            </a:pPr>
            <a:r>
              <a:rPr lang="en-US" altLang="zh-CN" dirty="0">
                <a:solidFill>
                  <a:srgbClr val="C00000"/>
                </a:solidFill>
                <a:latin typeface="Times New Roman" panose="02020603050405020304" pitchFamily="18" charset="0"/>
                <a:cs typeface="Times New Roman" panose="02020603050405020304" pitchFamily="18" charset="0"/>
              </a:rPr>
              <a:t>4. We shall be strengthened and not weakened in determination and in resources</a:t>
            </a:r>
            <a:r>
              <a:rPr lang="en-US" altLang="zh-CN" dirty="0">
                <a:latin typeface="宋体" panose="02010600030101010101" pitchFamily="2" charset="-122"/>
                <a:ea typeface="宋体" panose="02010600030101010101" pitchFamily="2" charset="-122"/>
                <a:cs typeface="Times New Roman" panose="02020603050405020304" pitchFamily="18" charset="0"/>
              </a:rPr>
              <a:t>. </a:t>
            </a:r>
            <a:r>
              <a:rPr lang="zh-CN" altLang="en-US" dirty="0">
                <a:latin typeface="宋体" panose="02010600030101010101" pitchFamily="2" charset="-122"/>
                <a:ea typeface="宋体" panose="02010600030101010101" pitchFamily="2" charset="-122"/>
                <a:cs typeface="Times New Roman" panose="02020603050405020304" pitchFamily="18" charset="0"/>
              </a:rPr>
              <a:t>我们将加强而不是削弱自己的决心和力量</a:t>
            </a:r>
            <a:endParaRPr lang="en-US" altLang="zh-CN" dirty="0">
              <a:latin typeface="宋体" panose="02010600030101010101" pitchFamily="2" charset="-122"/>
              <a:ea typeface="宋体" panose="02010600030101010101" pitchFamily="2" charset="-122"/>
              <a:cs typeface="Times New Roman" panose="02020603050405020304" pitchFamily="18" charset="0"/>
            </a:endParaRPr>
          </a:p>
          <a:p>
            <a:pPr marL="0" indent="0">
              <a:buNone/>
            </a:pPr>
            <a:r>
              <a:rPr lang="en-US" altLang="zh-CN" dirty="0">
                <a:solidFill>
                  <a:srgbClr val="C00000"/>
                </a:solidFill>
                <a:latin typeface="Times New Roman" panose="02020603050405020304" pitchFamily="18" charset="0"/>
                <a:cs typeface="Times New Roman" panose="02020603050405020304" pitchFamily="18" charset="0"/>
              </a:rPr>
              <a:t>   </a:t>
            </a:r>
          </a:p>
          <a:p>
            <a:pPr marL="0" indent="0">
              <a:buNone/>
            </a:pPr>
            <a:r>
              <a:rPr lang="en-US" altLang="zh-CN" dirty="0">
                <a:solidFill>
                  <a:srgbClr val="C00000"/>
                </a:solidFill>
                <a:latin typeface="Times New Roman" panose="02020603050405020304" pitchFamily="18" charset="0"/>
                <a:cs typeface="Times New Roman" panose="02020603050405020304" pitchFamily="18" charset="0"/>
              </a:rPr>
              <a:t>    1) resources (pl.) </a:t>
            </a:r>
            <a:r>
              <a:rPr lang="en-US" altLang="zh-CN" dirty="0">
                <a:latin typeface="Times New Roman" panose="02020603050405020304" pitchFamily="18" charset="0"/>
                <a:cs typeface="Times New Roman" panose="02020603050405020304" pitchFamily="18" charset="0"/>
              </a:rPr>
              <a:t>available money or property; wealth; </a:t>
            </a:r>
            <a:r>
              <a:rPr lang="en-US" altLang="zh-CN" dirty="0" err="1">
                <a:latin typeface="Times New Roman" panose="02020603050405020304" pitchFamily="18" charset="0"/>
                <a:cs typeface="Times New Roman" panose="02020603050405020304" pitchFamily="18" charset="0"/>
              </a:rPr>
              <a:t>sth</a:t>
            </a:r>
            <a:r>
              <a:rPr lang="en-US" altLang="zh-CN" dirty="0">
                <a:latin typeface="Times New Roman" panose="02020603050405020304" pitchFamily="18" charset="0"/>
                <a:cs typeface="Times New Roman" panose="02020603050405020304" pitchFamily="18" charset="0"/>
              </a:rPr>
              <a:t>. that a country, state,  etc. has and can use to its advantage. </a:t>
            </a:r>
          </a:p>
          <a:p>
            <a:pPr marL="0" indent="0">
              <a:buNone/>
            </a:pPr>
            <a:r>
              <a:rPr lang="en-US" altLang="zh-CN" dirty="0">
                <a:latin typeface="Times New Roman" panose="02020603050405020304" pitchFamily="18" charset="0"/>
                <a:cs typeface="Times New Roman" panose="02020603050405020304" pitchFamily="18" charset="0"/>
              </a:rPr>
              <a:t>      e.g. They threw all their resources into the new endeavor. </a:t>
            </a:r>
            <a:r>
              <a:rPr lang="zh-CN" altLang="en-US" dirty="0">
                <a:latin typeface="宋体" panose="02010600030101010101" pitchFamily="2" charset="-122"/>
                <a:ea typeface="宋体" panose="02010600030101010101" pitchFamily="2" charset="-122"/>
                <a:cs typeface="Times New Roman" panose="02020603050405020304" pitchFamily="18" charset="0"/>
              </a:rPr>
              <a:t>他们集中全部力量进行新的尝试。</a:t>
            </a:r>
            <a:endParaRPr lang="en-US" altLang="zh-CN" dirty="0">
              <a:latin typeface="宋体" panose="02010600030101010101" pitchFamily="2" charset="-122"/>
              <a:ea typeface="宋体" panose="02010600030101010101" pitchFamily="2" charset="-122"/>
              <a:cs typeface="Times New Roman" panose="02020603050405020304" pitchFamily="18" charset="0"/>
            </a:endParaRPr>
          </a:p>
          <a:p>
            <a:pPr marL="0" indent="0">
              <a:buNone/>
            </a:pPr>
            <a:r>
              <a:rPr lang="en-US" altLang="zh-CN" dirty="0">
                <a:latin typeface="Times New Roman" panose="02020603050405020304" pitchFamily="18" charset="0"/>
                <a:cs typeface="Times New Roman" panose="02020603050405020304" pitchFamily="18" charset="0"/>
              </a:rPr>
              <a:t>    </a:t>
            </a:r>
          </a:p>
          <a:p>
            <a:pPr marL="0" indent="0">
              <a:buNone/>
            </a:pPr>
            <a:r>
              <a:rPr lang="en-US" altLang="zh-CN" dirty="0">
                <a:solidFill>
                  <a:srgbClr val="C00000"/>
                </a:solidFill>
                <a:latin typeface="Times New Roman" panose="02020603050405020304" pitchFamily="18" charset="0"/>
                <a:cs typeface="Times New Roman" panose="02020603050405020304" pitchFamily="18" charset="0"/>
              </a:rPr>
              <a:t>2) Paraphrase</a:t>
            </a:r>
            <a:r>
              <a:rPr lang="zh-CN" altLang="en-US" dirty="0">
                <a:solidFill>
                  <a:srgbClr val="C00000"/>
                </a:solidFill>
                <a:latin typeface="Times New Roman" panose="02020603050405020304" pitchFamily="18" charset="0"/>
                <a:cs typeface="Times New Roman" panose="02020603050405020304" pitchFamily="18" charset="0"/>
              </a:rPr>
              <a:t>：</a:t>
            </a:r>
            <a:r>
              <a:rPr lang="en-US" altLang="zh-CN" dirty="0">
                <a:latin typeface="Times New Roman" panose="02020603050405020304" pitchFamily="18" charset="0"/>
                <a:cs typeface="Times New Roman" panose="02020603050405020304" pitchFamily="18" charset="0"/>
              </a:rPr>
              <a:t>We shall be more determined and shall make better and fuller use of our  resources. We shall not relax our efforts; we shall bring our resources into fuller play. </a:t>
            </a:r>
          </a:p>
          <a:p>
            <a:pPr marL="0" indent="0">
              <a:buNone/>
            </a:pPr>
            <a:endParaRPr lang="en-US" altLang="zh-CN" sz="1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17803906"/>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r>
              <a:rPr lang="en-US" altLang="zh-CN" sz="3600" dirty="0">
                <a:latin typeface="Times New Roman" pitchFamily="18" charset="0"/>
                <a:cs typeface="Times New Roman" pitchFamily="18" charset="0"/>
              </a:rPr>
              <a:t>Speech on Hitler’s Invasion of U.S.S.R</a:t>
            </a:r>
            <a:endParaRPr lang="zh-CN" altLang="en-US" sz="3600" dirty="0">
              <a:latin typeface="Times New Roman" pitchFamily="18" charset="0"/>
              <a:cs typeface="Times New Roman" pitchFamily="18" charset="0"/>
            </a:endParaRPr>
          </a:p>
        </p:txBody>
      </p:sp>
      <p:sp>
        <p:nvSpPr>
          <p:cNvPr id="3" name="副标题 2"/>
          <p:cNvSpPr>
            <a:spLocks noGrp="1"/>
          </p:cNvSpPr>
          <p:nvPr>
            <p:ph type="subTitle" idx="1"/>
          </p:nvPr>
        </p:nvSpPr>
        <p:spPr/>
        <p:txBody>
          <a:bodyPr>
            <a:normAutofit/>
          </a:bodyPr>
          <a:lstStyle/>
          <a:p>
            <a:r>
              <a:rPr lang="en-US" altLang="zh-CN" dirty="0">
                <a:solidFill>
                  <a:schemeClr val="tx1"/>
                </a:solidFill>
                <a:latin typeface="Times New Roman" pitchFamily="18" charset="0"/>
                <a:cs typeface="Times New Roman" pitchFamily="18" charset="0"/>
              </a:rPr>
              <a:t>(Para. 12-13)</a:t>
            </a:r>
            <a:endParaRPr lang="zh-CN" altLang="en-US" dirty="0">
              <a:solidFill>
                <a:schemeClr val="tx1"/>
              </a:solidFill>
              <a:latin typeface="Times New Roman" pitchFamily="18" charset="0"/>
              <a:cs typeface="Times New Roman" pitchFamily="18" charset="0"/>
            </a:endParaRP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idx="4294967295"/>
          </p:nvPr>
        </p:nvSpPr>
        <p:spPr/>
        <p:txBody>
          <a:bodyPr/>
          <a:lstStyle/>
          <a:p>
            <a:pPr eaLnBrk="1" hangingPunct="1"/>
            <a:endParaRPr lang="zh-CN" altLang="zh-CN"/>
          </a:p>
        </p:txBody>
      </p:sp>
      <p:sp>
        <p:nvSpPr>
          <p:cNvPr id="84995" name="Text Box 4"/>
          <p:cNvSpPr>
            <a:spLocks noGrp="1" noChangeArrowheads="1"/>
          </p:cNvSpPr>
          <p:nvPr>
            <p:ph type="body" idx="4294967295"/>
          </p:nvPr>
        </p:nvSpPr>
        <p:spPr>
          <a:xfrm>
            <a:off x="642910" y="1357298"/>
            <a:ext cx="7772400" cy="4114800"/>
          </a:xfrm>
          <a:noFill/>
        </p:spPr>
        <p:txBody>
          <a:bodyPr/>
          <a:lstStyle/>
          <a:p>
            <a:pPr eaLnBrk="1" hangingPunct="1">
              <a:lnSpc>
                <a:spcPct val="115000"/>
              </a:lnSpc>
              <a:spcBef>
                <a:spcPct val="55000"/>
              </a:spcBef>
              <a:buClrTx/>
              <a:buSzTx/>
              <a:buNone/>
            </a:pPr>
            <a:r>
              <a:rPr lang="en-US" dirty="0">
                <a:solidFill>
                  <a:srgbClr val="CC3300"/>
                </a:solidFill>
                <a:latin typeface="Times New Roman" pitchFamily="18" charset="0"/>
                <a:cs typeface="Times New Roman" pitchFamily="18" charset="0"/>
              </a:rPr>
              <a:t>Paragraph 12:</a:t>
            </a:r>
            <a:r>
              <a:rPr lang="en-US" dirty="0">
                <a:latin typeface="Times New Roman" pitchFamily="18" charset="0"/>
                <a:cs typeface="Times New Roman" pitchFamily="18" charset="0"/>
              </a:rPr>
              <a:t> </a:t>
            </a:r>
          </a:p>
          <a:p>
            <a:pPr eaLnBrk="1" hangingPunct="1">
              <a:lnSpc>
                <a:spcPct val="115000"/>
              </a:lnSpc>
              <a:spcBef>
                <a:spcPct val="55000"/>
              </a:spcBef>
              <a:buClrTx/>
              <a:buSzTx/>
              <a:buNone/>
            </a:pPr>
            <a:r>
              <a:rPr lang="en-US" dirty="0">
                <a:latin typeface="Times New Roman" pitchFamily="18" charset="0"/>
                <a:cs typeface="Times New Roman" pitchFamily="18" charset="0"/>
              </a:rPr>
              <a:t>   Churchill analyzed that behind Hitler’s invasion of U.S.S.R. , there was one deeper motiv</a:t>
            </a:r>
            <a:r>
              <a:rPr lang="en-US" altLang="zh-CN" dirty="0">
                <a:latin typeface="Times New Roman" pitchFamily="18" charset="0"/>
                <a:cs typeface="Times New Roman" pitchFamily="18" charset="0"/>
              </a:rPr>
              <a:t>e. His invasion of Russia was</a:t>
            </a:r>
            <a:r>
              <a:rPr lang="en-US" dirty="0">
                <a:latin typeface="Times New Roman" pitchFamily="18" charset="0"/>
                <a:cs typeface="Times New Roman" pitchFamily="18" charset="0"/>
              </a:rPr>
              <a:t> no more than a prelude to an attempted invasion of British Isles.</a:t>
            </a: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9512" y="188640"/>
            <a:ext cx="8640960" cy="6241326"/>
          </a:xfrm>
        </p:spPr>
        <p:txBody>
          <a:bodyPr>
            <a:normAutofit fontScale="92500" lnSpcReduction="10000"/>
          </a:bodyPr>
          <a:lstStyle/>
          <a:p>
            <a:pPr marL="457200" indent="-457200" algn="just">
              <a:buAutoNum type="arabicPeriod"/>
            </a:pPr>
            <a:r>
              <a:rPr lang="en-US" altLang="zh-CN" sz="2800" dirty="0">
                <a:latin typeface="Times New Roman" pitchFamily="18" charset="0"/>
                <a:cs typeface="Times New Roman" pitchFamily="18" charset="0"/>
              </a:rPr>
              <a:t>This is no time to </a:t>
            </a:r>
            <a:r>
              <a:rPr lang="en-US" altLang="zh-CN" sz="2800" dirty="0" err="1">
                <a:latin typeface="Times New Roman" pitchFamily="18" charset="0"/>
                <a:cs typeface="Times New Roman" pitchFamily="18" charset="0"/>
              </a:rPr>
              <a:t>moralise</a:t>
            </a:r>
            <a:r>
              <a:rPr lang="en-US" altLang="zh-CN" sz="2800" dirty="0">
                <a:latin typeface="Times New Roman" pitchFamily="18" charset="0"/>
                <a:cs typeface="Times New Roman" pitchFamily="18" charset="0"/>
              </a:rPr>
              <a:t> on the follies of countries and Governments which have allowed themselves to be struck down one by one, when by united action they could have saved themselves and saved the world from this catastrophe. </a:t>
            </a:r>
          </a:p>
          <a:p>
            <a:pPr marL="0" indent="0" algn="just">
              <a:buNone/>
            </a:pPr>
            <a:endParaRPr lang="en-US" altLang="zh-CN" sz="2800" dirty="0">
              <a:latin typeface="Times New Roman" pitchFamily="18" charset="0"/>
              <a:cs typeface="Times New Roman" pitchFamily="18" charset="0"/>
            </a:endParaRPr>
          </a:p>
          <a:p>
            <a:pPr marL="457200" indent="-457200">
              <a:buAutoNum type="arabicParenR"/>
            </a:pPr>
            <a:r>
              <a:rPr lang="en-US" sz="3400" dirty="0">
                <a:solidFill>
                  <a:srgbClr val="C00000"/>
                </a:solidFill>
                <a:latin typeface="Times New Roman" pitchFamily="18" charset="0"/>
                <a:cs typeface="Times New Roman" pitchFamily="18" charset="0"/>
              </a:rPr>
              <a:t>moralize: </a:t>
            </a:r>
            <a:r>
              <a:rPr lang="en-US" sz="3400" dirty="0">
                <a:latin typeface="Times New Roman" pitchFamily="18" charset="0"/>
                <a:cs typeface="Times New Roman" pitchFamily="18" charset="0"/>
              </a:rPr>
              <a:t>(usu. </a:t>
            </a:r>
            <a:r>
              <a:rPr lang="en-US" sz="3400" dirty="0" err="1">
                <a:latin typeface="Times New Roman" pitchFamily="18" charset="0"/>
                <a:cs typeface="Times New Roman" pitchFamily="18" charset="0"/>
              </a:rPr>
              <a:t>derog</a:t>
            </a:r>
            <a:r>
              <a:rPr lang="en-US" sz="3400" dirty="0">
                <a:latin typeface="Times New Roman" pitchFamily="18" charset="0"/>
                <a:cs typeface="Times New Roman" pitchFamily="18" charset="0"/>
              </a:rPr>
              <a:t>.) express one’s thoughts on the wrongness of; indulge in moral reflection or talk on a subject. </a:t>
            </a:r>
            <a:r>
              <a:rPr lang="zh-CN" altLang="en-US" sz="3400" dirty="0">
                <a:latin typeface="Times New Roman" pitchFamily="18" charset="0"/>
                <a:cs typeface="Times New Roman" pitchFamily="18" charset="0"/>
              </a:rPr>
              <a:t>教化</a:t>
            </a:r>
            <a:r>
              <a:rPr lang="en-US" altLang="zh-CN" sz="3400" dirty="0">
                <a:latin typeface="Times New Roman" pitchFamily="18" charset="0"/>
                <a:cs typeface="Times New Roman" pitchFamily="18" charset="0"/>
              </a:rPr>
              <a:t>, </a:t>
            </a:r>
            <a:r>
              <a:rPr lang="zh-CN" altLang="en-US" sz="3400" dirty="0">
                <a:latin typeface="Times New Roman" pitchFamily="18" charset="0"/>
                <a:cs typeface="Times New Roman" pitchFamily="18" charset="0"/>
              </a:rPr>
              <a:t>用道德意义解释</a:t>
            </a:r>
            <a:endParaRPr lang="en-US" altLang="zh-CN" sz="3400" dirty="0">
              <a:latin typeface="Times New Roman" pitchFamily="18" charset="0"/>
              <a:cs typeface="Times New Roman" pitchFamily="18" charset="0"/>
            </a:endParaRPr>
          </a:p>
          <a:p>
            <a:pPr marL="457200" indent="-457200">
              <a:buNone/>
            </a:pPr>
            <a:r>
              <a:rPr lang="en-US" sz="3400" dirty="0">
                <a:latin typeface="Times New Roman" pitchFamily="18" charset="0"/>
                <a:cs typeface="Times New Roman" pitchFamily="18" charset="0"/>
              </a:rPr>
              <a:t>        e.g. He's always moralizing about the </a:t>
            </a:r>
            <a:r>
              <a:rPr lang="en-US" sz="3400" dirty="0" err="1">
                <a:latin typeface="Times New Roman" pitchFamily="18" charset="0"/>
                <a:cs typeface="Times New Roman" pitchFamily="18" charset="0"/>
              </a:rPr>
              <a:t>behaviour</a:t>
            </a:r>
            <a:r>
              <a:rPr lang="en-US" sz="3400" dirty="0">
                <a:latin typeface="Times New Roman" pitchFamily="18" charset="0"/>
                <a:cs typeface="Times New Roman" pitchFamily="18" charset="0"/>
              </a:rPr>
              <a:t> of young people. </a:t>
            </a:r>
            <a:r>
              <a:rPr lang="zh-CN" altLang="en-US" sz="3400" dirty="0">
                <a:latin typeface="Times New Roman" pitchFamily="18" charset="0"/>
                <a:cs typeface="Times New Roman" pitchFamily="18" charset="0"/>
              </a:rPr>
              <a:t>他总是就年轻人的行为进行说教。</a:t>
            </a:r>
            <a:endParaRPr lang="en-US" sz="3400" dirty="0">
              <a:latin typeface="Times New Roman" pitchFamily="18" charset="0"/>
              <a:cs typeface="Times New Roman" pitchFamily="18" charset="0"/>
            </a:endParaRPr>
          </a:p>
          <a:p>
            <a:pPr marL="457200" indent="-457200">
              <a:buNone/>
            </a:pPr>
            <a:r>
              <a:rPr lang="en-US" sz="3400" dirty="0">
                <a:solidFill>
                  <a:srgbClr val="C00000"/>
                </a:solidFill>
                <a:latin typeface="Times New Roman" pitchFamily="18" charset="0"/>
                <a:cs typeface="Times New Roman" pitchFamily="18" charset="0"/>
              </a:rPr>
              <a:t>2)  catastrophe: </a:t>
            </a:r>
            <a:r>
              <a:rPr lang="en-US" sz="3400" dirty="0">
                <a:latin typeface="Times New Roman" pitchFamily="18" charset="0"/>
                <a:cs typeface="Times New Roman" pitchFamily="18" charset="0"/>
              </a:rPr>
              <a:t>a sudden unexpected and terrible event that causes great suffering, misfortune or ruin</a:t>
            </a:r>
            <a:br>
              <a:rPr lang="en-US" sz="3400" dirty="0"/>
            </a:br>
            <a:endParaRPr lang="en-US" sz="3400" dirty="0">
              <a:latin typeface="Times New Roman" pitchFamily="18" charset="0"/>
              <a:cs typeface="Times New Roman" pitchFamily="18" charset="0"/>
            </a:endParaRPr>
          </a:p>
          <a:p>
            <a:pPr marL="457200" indent="-457200">
              <a:buNone/>
            </a:pPr>
            <a:endParaRPr lang="en-US" sz="2400" dirty="0">
              <a:solidFill>
                <a:srgbClr val="CC3300"/>
              </a:solidFill>
              <a:latin typeface="Times New Roman" pitchFamily="18" charset="0"/>
              <a:cs typeface="Times New Roman" pitchFamily="18" charset="0"/>
            </a:endParaRPr>
          </a:p>
          <a:p>
            <a:pPr marL="457200" indent="-457200">
              <a:buNone/>
            </a:pPr>
            <a:endParaRPr lang="zh-CN" altLang="en-US" sz="2400" dirty="0">
              <a:latin typeface="Times New Roman" pitchFamily="18" charset="0"/>
              <a:cs typeface="Times New Roman" pitchFamily="18" charset="0"/>
            </a:endParaRPr>
          </a:p>
        </p:txBody>
      </p:sp>
      <p:sp>
        <p:nvSpPr>
          <p:cNvPr id="2" name="矩形: 圆角 1">
            <a:extLst>
              <a:ext uri="{FF2B5EF4-FFF2-40B4-BE49-F238E27FC236}">
                <a16:creationId xmlns:a16="http://schemas.microsoft.com/office/drawing/2014/main" id="{2063AB79-9200-4856-84D7-18F304979FFE}"/>
              </a:ext>
            </a:extLst>
          </p:cNvPr>
          <p:cNvSpPr/>
          <p:nvPr/>
        </p:nvSpPr>
        <p:spPr>
          <a:xfrm>
            <a:off x="467544" y="1772816"/>
            <a:ext cx="8208912" cy="43204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None/>
            </a:pPr>
            <a:r>
              <a:rPr lang="en-US" altLang="zh-CN" sz="2800" dirty="0">
                <a:solidFill>
                  <a:srgbClr val="C00000"/>
                </a:solidFill>
                <a:latin typeface="Times New Roman" pitchFamily="18" charset="0"/>
                <a:cs typeface="Times New Roman" pitchFamily="18" charset="0"/>
              </a:rPr>
              <a:t>3) Paraphrase</a:t>
            </a:r>
            <a:r>
              <a:rPr lang="zh-CN" altLang="en-US" sz="2800" dirty="0">
                <a:latin typeface="Times New Roman" pitchFamily="18" charset="0"/>
                <a:cs typeface="Times New Roman" pitchFamily="18" charset="0"/>
              </a:rPr>
              <a:t>：</a:t>
            </a:r>
            <a:r>
              <a:rPr lang="en-US" altLang="zh-CN" sz="2800" dirty="0">
                <a:latin typeface="Times New Roman" pitchFamily="18" charset="0"/>
                <a:cs typeface="Times New Roman" pitchFamily="18" charset="0"/>
              </a:rPr>
              <a:t>What we need now is not tedious </a:t>
            </a:r>
          </a:p>
          <a:p>
            <a:pPr marL="457200" indent="-457200">
              <a:buNone/>
            </a:pPr>
            <a:r>
              <a:rPr lang="en-US" altLang="zh-CN" sz="2800" dirty="0">
                <a:latin typeface="Times New Roman" pitchFamily="18" charset="0"/>
                <a:cs typeface="Times New Roman" pitchFamily="18" charset="0"/>
              </a:rPr>
              <a:t>explanation of how foolish those countries and </a:t>
            </a:r>
          </a:p>
          <a:p>
            <a:pPr marL="457200" indent="-457200">
              <a:buNone/>
            </a:pPr>
            <a:r>
              <a:rPr lang="en-US" altLang="zh-CN" sz="2800" dirty="0">
                <a:latin typeface="Times New Roman" pitchFamily="18" charset="0"/>
                <a:cs typeface="Times New Roman" pitchFamily="18" charset="0"/>
              </a:rPr>
              <a:t>governments were in letting themselves </a:t>
            </a:r>
          </a:p>
          <a:p>
            <a:pPr marL="457200" indent="-457200">
              <a:buNone/>
            </a:pPr>
            <a:r>
              <a:rPr lang="en-US" altLang="zh-CN" sz="2800" dirty="0">
                <a:latin typeface="Times New Roman" pitchFamily="18" charset="0"/>
                <a:cs typeface="Times New Roman" pitchFamily="18" charset="0"/>
              </a:rPr>
              <a:t>be overrun by Germany one by one without forming </a:t>
            </a:r>
          </a:p>
          <a:p>
            <a:pPr marL="457200" indent="-457200">
              <a:buNone/>
            </a:pPr>
            <a:r>
              <a:rPr lang="en-US" altLang="zh-CN" sz="2800" dirty="0">
                <a:latin typeface="Times New Roman" pitchFamily="18" charset="0"/>
                <a:cs typeface="Times New Roman" pitchFamily="18" charset="0"/>
              </a:rPr>
              <a:t>a united front to fight Germany. If they had fought in </a:t>
            </a:r>
          </a:p>
          <a:p>
            <a:pPr marL="457200" indent="-457200">
              <a:buNone/>
            </a:pPr>
            <a:r>
              <a:rPr lang="en-US" altLang="zh-CN" sz="2800" dirty="0">
                <a:latin typeface="Times New Roman" pitchFamily="18" charset="0"/>
                <a:cs typeface="Times New Roman" pitchFamily="18" charset="0"/>
              </a:rPr>
              <a:t>a unified way, they might have saved themselves and </a:t>
            </a:r>
          </a:p>
          <a:p>
            <a:pPr marL="457200" indent="-457200">
              <a:buNone/>
            </a:pPr>
            <a:r>
              <a:rPr lang="en-US" altLang="zh-CN" sz="2800" dirty="0">
                <a:latin typeface="Times New Roman" pitchFamily="18" charset="0"/>
                <a:cs typeface="Times New Roman" pitchFamily="18" charset="0"/>
              </a:rPr>
              <a:t>therefore saved the world.</a:t>
            </a:r>
          </a:p>
          <a:p>
            <a:pPr algn="ct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animBg="1"/>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00043"/>
            <a:ext cx="8229600" cy="5643602"/>
          </a:xfrm>
        </p:spPr>
        <p:txBody>
          <a:bodyPr>
            <a:noAutofit/>
          </a:bodyPr>
          <a:lstStyle/>
          <a:p>
            <a:pPr marL="457200" indent="-457200">
              <a:buNone/>
            </a:pPr>
            <a:r>
              <a:rPr lang="en-US" sz="2000" dirty="0">
                <a:latin typeface="Times New Roman" pitchFamily="18" charset="0"/>
                <a:cs typeface="Times New Roman" pitchFamily="18" charset="0"/>
              </a:rPr>
              <a:t>3) </a:t>
            </a:r>
            <a:r>
              <a:rPr lang="en-US" sz="2000" dirty="0">
                <a:solidFill>
                  <a:srgbClr val="C00000"/>
                </a:solidFill>
                <a:latin typeface="Times New Roman" pitchFamily="18" charset="0"/>
                <a:cs typeface="Times New Roman" pitchFamily="18" charset="0"/>
              </a:rPr>
              <a:t> Catastrophe, Cataclysm, Disaster, and Calamity </a:t>
            </a:r>
            <a:r>
              <a:rPr lang="en-US" sz="2000" dirty="0">
                <a:latin typeface="Times New Roman" pitchFamily="18" charset="0"/>
                <a:cs typeface="Times New Roman" pitchFamily="18" charset="0"/>
              </a:rPr>
              <a:t>are comparable whey they denote an event or situation that is regarded as a terrible misfortune</a:t>
            </a:r>
          </a:p>
          <a:p>
            <a:pPr marL="457200" indent="-457200">
              <a:buNone/>
            </a:pPr>
            <a:r>
              <a:rPr lang="en-US" sz="2000" dirty="0">
                <a:solidFill>
                  <a:srgbClr val="C00000"/>
                </a:solidFill>
                <a:latin typeface="Times New Roman" pitchFamily="18" charset="0"/>
                <a:cs typeface="Times New Roman" pitchFamily="18" charset="0"/>
              </a:rPr>
              <a:t>Disaster</a:t>
            </a:r>
            <a:r>
              <a:rPr lang="en-US" sz="2000" dirty="0">
                <a:latin typeface="Times New Roman" pitchFamily="18" charset="0"/>
                <a:cs typeface="Times New Roman" pitchFamily="18" charset="0"/>
              </a:rPr>
              <a:t> is a piece of unforeseen bad luck (as a shipwreck, a serious railway accident, or the failure of a great enterprise) which happens either through lack of far sight or through external agency and brings with it destruction (as of life and property) or ruin (as of projects, careers or great hopes).</a:t>
            </a:r>
            <a:br>
              <a:rPr lang="en-US" sz="2000" dirty="0">
                <a:latin typeface="Times New Roman" pitchFamily="18" charset="0"/>
                <a:cs typeface="Times New Roman" pitchFamily="18" charset="0"/>
              </a:rPr>
            </a:br>
            <a:r>
              <a:rPr lang="en-US" altLang="zh-CN" sz="2000" dirty="0">
                <a:latin typeface="Times New Roman" pitchFamily="18" charset="0"/>
                <a:cs typeface="Times New Roman" pitchFamily="18" charset="0"/>
              </a:rPr>
              <a:t>E.g. </a:t>
            </a:r>
            <a:r>
              <a:rPr lang="en-US" sz="2000" dirty="0">
                <a:latin typeface="Times New Roman" pitchFamily="18" charset="0"/>
                <a:cs typeface="Times New Roman" pitchFamily="18" charset="0"/>
              </a:rPr>
              <a:t>Such a war would be the final and supreme disaster to the world. </a:t>
            </a:r>
            <a:r>
              <a:rPr lang="zh-CN" altLang="en-US" sz="2000" dirty="0">
                <a:latin typeface="Times New Roman" pitchFamily="18" charset="0"/>
                <a:cs typeface="Times New Roman" pitchFamily="18" charset="0"/>
              </a:rPr>
              <a:t>大破坏，灾难</a:t>
            </a:r>
            <a:endParaRPr lang="en-US" altLang="zh-CN" sz="2000" dirty="0">
              <a:latin typeface="Times New Roman" pitchFamily="18" charset="0"/>
              <a:cs typeface="Times New Roman" pitchFamily="18" charset="0"/>
            </a:endParaRPr>
          </a:p>
          <a:p>
            <a:pPr marL="457200" indent="-457200">
              <a:buNone/>
            </a:pPr>
            <a:r>
              <a:rPr lang="en-US" sz="2000" dirty="0">
                <a:solidFill>
                  <a:srgbClr val="C00000"/>
                </a:solidFill>
                <a:latin typeface="Times New Roman" pitchFamily="18" charset="0"/>
                <a:cs typeface="Times New Roman" pitchFamily="18" charset="0"/>
              </a:rPr>
              <a:t>Calamity </a:t>
            </a:r>
            <a:r>
              <a:rPr lang="en-US" sz="2000" dirty="0">
                <a:latin typeface="Times New Roman" pitchFamily="18" charset="0"/>
                <a:cs typeface="Times New Roman" pitchFamily="18" charset="0"/>
              </a:rPr>
              <a:t>is a grievous misfortune, particularly one which involves a great or far-reaching personal or public loss. thus the wreck of the ship was a disaster and as involving the loss of Shelley, it was a calamity. </a:t>
            </a:r>
            <a:r>
              <a:rPr lang="zh-CN" altLang="en-US" sz="2000" dirty="0">
                <a:latin typeface="Times New Roman" pitchFamily="18" charset="0"/>
                <a:cs typeface="Times New Roman" pitchFamily="18" charset="0"/>
              </a:rPr>
              <a:t>多指个人的不幸，</a:t>
            </a:r>
            <a:r>
              <a:rPr lang="zh-CN" altLang="en-US" sz="2000" dirty="0">
                <a:solidFill>
                  <a:srgbClr val="C00000"/>
                </a:solidFill>
                <a:latin typeface="Times New Roman" pitchFamily="18" charset="0"/>
                <a:cs typeface="Times New Roman" pitchFamily="18" charset="0"/>
              </a:rPr>
              <a:t>强调灾难引起的悲痛及对于损失的感觉</a:t>
            </a:r>
            <a:r>
              <a:rPr lang="zh-CN" altLang="en-US" sz="2000" dirty="0">
                <a:latin typeface="Times New Roman" pitchFamily="18" charset="0"/>
                <a:cs typeface="Times New Roman" pitchFamily="18" charset="0"/>
              </a:rPr>
              <a:t>；造成的灾祸比</a:t>
            </a:r>
            <a:r>
              <a:rPr lang="en-US" altLang="zh-CN" sz="2000" dirty="0">
                <a:latin typeface="Times New Roman" pitchFamily="18" charset="0"/>
                <a:cs typeface="Times New Roman" pitchFamily="18" charset="0"/>
              </a:rPr>
              <a:t>disaster </a:t>
            </a:r>
            <a:r>
              <a:rPr lang="zh-CN" altLang="en-US" sz="2000" dirty="0">
                <a:latin typeface="Times New Roman" pitchFamily="18" charset="0"/>
                <a:cs typeface="Times New Roman" pitchFamily="18" charset="0"/>
              </a:rPr>
              <a:t>更大。</a:t>
            </a:r>
            <a:endParaRPr lang="en-US" sz="2000" dirty="0">
              <a:latin typeface="Times New Roman" pitchFamily="18" charset="0"/>
              <a:cs typeface="Times New Roman" pitchFamily="18" charset="0"/>
            </a:endParaRPr>
          </a:p>
          <a:p>
            <a:pPr marL="457200" indent="-457200">
              <a:buNone/>
            </a:pPr>
            <a:r>
              <a:rPr lang="en-US" sz="2000" dirty="0">
                <a:solidFill>
                  <a:srgbClr val="C00000"/>
                </a:solidFill>
                <a:latin typeface="Times New Roman" pitchFamily="18" charset="0"/>
                <a:cs typeface="Times New Roman" pitchFamily="18" charset="0"/>
              </a:rPr>
              <a:t>Cataclysm</a:t>
            </a:r>
            <a:r>
              <a:rPr lang="en-US" sz="2000" dirty="0">
                <a:latin typeface="Times New Roman" pitchFamily="18" charset="0"/>
                <a:cs typeface="Times New Roman" pitchFamily="18" charset="0"/>
              </a:rPr>
              <a:t> is often used of an event or situation that brings with it a violent social change. </a:t>
            </a:r>
            <a:r>
              <a:rPr lang="zh-CN" altLang="en-US" sz="2000" dirty="0">
                <a:latin typeface="Times New Roman" pitchFamily="18" charset="0"/>
                <a:cs typeface="Times New Roman" pitchFamily="18" charset="0"/>
              </a:rPr>
              <a:t>引发社会改变</a:t>
            </a:r>
            <a:endParaRPr lang="en-US" altLang="zh-CN" sz="2000" dirty="0">
              <a:latin typeface="Times New Roman" pitchFamily="18" charset="0"/>
              <a:cs typeface="Times New Roman" pitchFamily="18" charset="0"/>
            </a:endParaRPr>
          </a:p>
          <a:p>
            <a:pPr marL="457200" indent="-457200">
              <a:buNone/>
            </a:pPr>
            <a:r>
              <a:rPr lang="en-US" sz="2000" dirty="0">
                <a:solidFill>
                  <a:srgbClr val="C00000"/>
                </a:solidFill>
                <a:latin typeface="Times New Roman" pitchFamily="18" charset="0"/>
                <a:cs typeface="Times New Roman" pitchFamily="18" charset="0"/>
              </a:rPr>
              <a:t>Catastrophe</a:t>
            </a:r>
            <a:r>
              <a:rPr lang="en-US" sz="2000" dirty="0">
                <a:latin typeface="Times New Roman" pitchFamily="18" charset="0"/>
                <a:cs typeface="Times New Roman" pitchFamily="18" charset="0"/>
              </a:rPr>
              <a:t> is used of a disastrous conclusion. It often emphasizes the idea of finality. </a:t>
            </a:r>
            <a:r>
              <a:rPr lang="zh-CN" altLang="en-US" sz="2000" dirty="0">
                <a:latin typeface="Times New Roman" pitchFamily="18" charset="0"/>
                <a:cs typeface="Times New Roman" pitchFamily="18" charset="0"/>
              </a:rPr>
              <a:t>语气最强，强调可怕的结局</a:t>
            </a:r>
            <a:br>
              <a:rPr lang="en-US" sz="2000" dirty="0">
                <a:latin typeface="Times New Roman" pitchFamily="18" charset="0"/>
                <a:cs typeface="Times New Roman" pitchFamily="18" charset="0"/>
              </a:rPr>
            </a:br>
            <a:endParaRPr lang="en-US" sz="2000" dirty="0">
              <a:solidFill>
                <a:srgbClr val="CC3300"/>
              </a:solidFill>
              <a:latin typeface="Times New Roman" pitchFamily="18" charset="0"/>
              <a:cs typeface="Times New Roman" pitchFamily="18" charset="0"/>
            </a:endParaRP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60648"/>
            <a:ext cx="8543956" cy="6336704"/>
          </a:xfrm>
        </p:spPr>
        <p:txBody>
          <a:bodyPr>
            <a:normAutofit lnSpcReduction="10000"/>
          </a:bodyPr>
          <a:lstStyle/>
          <a:p>
            <a:pPr marL="457200" indent="-457200">
              <a:buNone/>
            </a:pPr>
            <a:r>
              <a:rPr lang="en-US" sz="2600" dirty="0">
                <a:latin typeface="Times New Roman" pitchFamily="18" charset="0"/>
                <a:cs typeface="Times New Roman" pitchFamily="18" charset="0"/>
              </a:rPr>
              <a:t>2. </a:t>
            </a:r>
            <a:r>
              <a:rPr lang="en-US" altLang="zh-CN" sz="2600" dirty="0">
                <a:latin typeface="Times New Roman" pitchFamily="18" charset="0"/>
                <a:cs typeface="Times New Roman" pitchFamily="18" charset="0"/>
              </a:rPr>
              <a:t>But when I spoke a few minutes ago of Hitler’s blood-lust and the hateful appetites which have impelled or lured him on his Russian adventure I said there was one deeper motive behind his outrage. </a:t>
            </a:r>
          </a:p>
          <a:p>
            <a:pPr marL="457200" indent="-457200">
              <a:buNone/>
            </a:pPr>
            <a:endParaRPr lang="en-US" altLang="zh-CN" sz="2800" dirty="0">
              <a:latin typeface="Times New Roman" pitchFamily="18" charset="0"/>
              <a:cs typeface="Times New Roman" pitchFamily="18" charset="0"/>
            </a:endParaRPr>
          </a:p>
          <a:p>
            <a:pPr>
              <a:lnSpc>
                <a:spcPct val="90000"/>
              </a:lnSpc>
              <a:buNone/>
            </a:pPr>
            <a:r>
              <a:rPr lang="en-US" sz="2800" dirty="0">
                <a:solidFill>
                  <a:srgbClr val="CC3300"/>
                </a:solidFill>
                <a:latin typeface="Times New Roman" pitchFamily="18" charset="0"/>
                <a:cs typeface="Times New Roman" pitchFamily="18" charset="0"/>
              </a:rPr>
              <a:t>1) </a:t>
            </a:r>
            <a:r>
              <a:rPr lang="en-US" sz="2800" b="1" i="1" u="sng" dirty="0">
                <a:latin typeface="Times New Roman" pitchFamily="18" charset="0"/>
                <a:cs typeface="Times New Roman" pitchFamily="18" charset="0"/>
              </a:rPr>
              <a:t>Pay attention to the following words:</a:t>
            </a:r>
          </a:p>
          <a:p>
            <a:pPr>
              <a:lnSpc>
                <a:spcPct val="90000"/>
              </a:lnSpc>
            </a:pPr>
            <a:r>
              <a:rPr lang="en-US" sz="2800" dirty="0">
                <a:solidFill>
                  <a:srgbClr val="CC3300"/>
                </a:solidFill>
                <a:latin typeface="Times New Roman" pitchFamily="18" charset="0"/>
                <a:cs typeface="Times New Roman" pitchFamily="18" charset="0"/>
              </a:rPr>
              <a:t>blood-lust</a:t>
            </a:r>
            <a:r>
              <a:rPr lang="en-US" sz="2800" dirty="0">
                <a:latin typeface="Times New Roman" pitchFamily="18" charset="0"/>
                <a:cs typeface="Times New Roman" pitchFamily="18" charset="0"/>
              </a:rPr>
              <a:t>: strong usu. evil desire for </a:t>
            </a:r>
            <a:r>
              <a:rPr lang="zh-CN" altLang="en-US" sz="2800" dirty="0">
                <a:latin typeface="Times New Roman" pitchFamily="18" charset="0"/>
                <a:cs typeface="Times New Roman" pitchFamily="18" charset="0"/>
              </a:rPr>
              <a:t>嗜血成性、邪恶贪婪</a:t>
            </a:r>
            <a:endParaRPr lang="en-US" sz="2800" dirty="0">
              <a:latin typeface="Times New Roman" pitchFamily="18" charset="0"/>
              <a:cs typeface="Times New Roman" pitchFamily="18" charset="0"/>
            </a:endParaRPr>
          </a:p>
          <a:p>
            <a:pPr>
              <a:lnSpc>
                <a:spcPct val="90000"/>
              </a:lnSpc>
            </a:pPr>
            <a:r>
              <a:rPr lang="en-US" sz="2800" dirty="0">
                <a:solidFill>
                  <a:srgbClr val="CC3300"/>
                </a:solidFill>
                <a:latin typeface="Times New Roman" pitchFamily="18" charset="0"/>
                <a:cs typeface="Times New Roman" pitchFamily="18" charset="0"/>
              </a:rPr>
              <a:t>hateful</a:t>
            </a:r>
            <a:r>
              <a:rPr lang="en-US" sz="2800" dirty="0">
                <a:latin typeface="Times New Roman" pitchFamily="18" charset="0"/>
                <a:cs typeface="Times New Roman" pitchFamily="18" charset="0"/>
              </a:rPr>
              <a:t>: detestable</a:t>
            </a:r>
            <a:r>
              <a:rPr lang="zh-CN" altLang="en-US" sz="2800" dirty="0">
                <a:latin typeface="Times New Roman" pitchFamily="18" charset="0"/>
                <a:cs typeface="Times New Roman" pitchFamily="18" charset="0"/>
              </a:rPr>
              <a:t>（可恨的，可憎的）</a:t>
            </a:r>
            <a:r>
              <a:rPr lang="en-US" sz="2800" dirty="0">
                <a:latin typeface="Times New Roman" pitchFamily="18" charset="0"/>
                <a:cs typeface="Times New Roman" pitchFamily="18" charset="0"/>
              </a:rPr>
              <a:t>; loathsome</a:t>
            </a:r>
          </a:p>
          <a:p>
            <a:pPr>
              <a:lnSpc>
                <a:spcPct val="90000"/>
              </a:lnSpc>
            </a:pPr>
            <a:r>
              <a:rPr lang="en-US" sz="2800" dirty="0">
                <a:solidFill>
                  <a:srgbClr val="CC3300"/>
                </a:solidFill>
                <a:latin typeface="Times New Roman" pitchFamily="18" charset="0"/>
                <a:cs typeface="Times New Roman" pitchFamily="18" charset="0"/>
              </a:rPr>
              <a:t>impel</a:t>
            </a:r>
            <a:r>
              <a:rPr lang="en-US" sz="2800" dirty="0">
                <a:latin typeface="Times New Roman" pitchFamily="18" charset="0"/>
                <a:cs typeface="Times New Roman" pitchFamily="18" charset="0"/>
              </a:rPr>
              <a:t>: (idea, feeling) push sb. forward</a:t>
            </a:r>
          </a:p>
          <a:p>
            <a:pPr marL="0" indent="0">
              <a:lnSpc>
                <a:spcPct val="90000"/>
              </a:lnSpc>
              <a:buNone/>
            </a:pPr>
            <a:r>
              <a:rPr lang="en-US" altLang="zh-CN" sz="2800" dirty="0">
                <a:latin typeface="Times New Roman" pitchFamily="18" charset="0"/>
                <a:cs typeface="Times New Roman" pitchFamily="18" charset="0"/>
              </a:rPr>
              <a:t>     e.g. The President‘s speech impelled the nation to greater efforts. </a:t>
            </a:r>
            <a:r>
              <a:rPr lang="zh-CN" altLang="en-US" sz="2800" dirty="0">
                <a:latin typeface="Times New Roman" pitchFamily="18" charset="0"/>
                <a:cs typeface="Times New Roman" pitchFamily="18" charset="0"/>
              </a:rPr>
              <a:t>总统的讲话激励国民更加努力。 </a:t>
            </a:r>
            <a:endParaRPr lang="en-US" altLang="zh-CN" sz="2800" dirty="0">
              <a:latin typeface="Times New Roman" pitchFamily="18" charset="0"/>
              <a:cs typeface="Times New Roman" pitchFamily="18" charset="0"/>
            </a:endParaRPr>
          </a:p>
          <a:p>
            <a:pPr marL="0" indent="0">
              <a:lnSpc>
                <a:spcPct val="90000"/>
              </a:lnSpc>
              <a:buNone/>
            </a:pPr>
            <a:r>
              <a:rPr lang="en-US" altLang="zh-CN" sz="2800" dirty="0">
                <a:latin typeface="Times New Roman" pitchFamily="18" charset="0"/>
                <a:cs typeface="Times New Roman" pitchFamily="18" charset="0"/>
              </a:rPr>
              <a:t>             Impelled by feelings of guilt, John wrote to apologize. </a:t>
            </a:r>
            <a:r>
              <a:rPr lang="zh-CN" altLang="en-US" sz="2800" dirty="0">
                <a:latin typeface="Times New Roman" pitchFamily="18" charset="0"/>
                <a:cs typeface="Times New Roman" pitchFamily="18" charset="0"/>
              </a:rPr>
              <a:t>约翰有感愧疚，于是写信道歉。</a:t>
            </a:r>
            <a:endParaRPr lang="en-US" sz="2800" dirty="0">
              <a:latin typeface="Times New Roman" pitchFamily="18" charset="0"/>
              <a:cs typeface="Times New Roman" pitchFamily="18" charset="0"/>
            </a:endParaRPr>
          </a:p>
          <a:p>
            <a:pPr>
              <a:lnSpc>
                <a:spcPct val="90000"/>
              </a:lnSpc>
            </a:pPr>
            <a:br>
              <a:rPr lang="en-US" sz="2400" dirty="0"/>
            </a:br>
            <a:endParaRPr lang="en-US" sz="2000" dirty="0">
              <a:solidFill>
                <a:srgbClr val="CC3300"/>
              </a:solidFill>
              <a:latin typeface="Times New Roman" pitchFamily="18" charset="0"/>
              <a:cs typeface="Times New Roman" pitchFamily="18" charset="0"/>
            </a:endParaRPr>
          </a:p>
          <a:p>
            <a:pPr marL="457200" indent="-457200">
              <a:buNone/>
            </a:pPr>
            <a:endParaRPr lang="en-US" sz="2000" dirty="0">
              <a:solidFill>
                <a:srgbClr val="CC3300"/>
              </a:solidFill>
              <a:latin typeface="Times New Roman" pitchFamily="18" charset="0"/>
              <a:cs typeface="Times New Roman" pitchFamily="18" charset="0"/>
            </a:endParaRP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260648"/>
            <a:ext cx="8749636" cy="6336704"/>
          </a:xfrm>
        </p:spPr>
        <p:txBody>
          <a:bodyPr>
            <a:normAutofit fontScale="92500" lnSpcReduction="10000"/>
          </a:bodyPr>
          <a:lstStyle/>
          <a:p>
            <a:pPr marL="457200" indent="-457200">
              <a:buNone/>
            </a:pPr>
            <a:r>
              <a:rPr lang="en-US" sz="2800" dirty="0">
                <a:latin typeface="Times New Roman" pitchFamily="18" charset="0"/>
                <a:cs typeface="Times New Roman" pitchFamily="18" charset="0"/>
              </a:rPr>
              <a:t>2. </a:t>
            </a:r>
            <a:r>
              <a:rPr lang="en-US" altLang="zh-CN" sz="2800" dirty="0">
                <a:latin typeface="Times New Roman" pitchFamily="18" charset="0"/>
                <a:cs typeface="Times New Roman" pitchFamily="18" charset="0"/>
              </a:rPr>
              <a:t>But when I spoke a few minutes ago of Hitler’s blood-lust and the hateful appetites which have impelled or lured him on his Russian adventure I said there was one deeper motive behind his outrage. </a:t>
            </a:r>
          </a:p>
          <a:p>
            <a:pPr>
              <a:lnSpc>
                <a:spcPct val="90000"/>
              </a:lnSpc>
            </a:pPr>
            <a:r>
              <a:rPr lang="en-US" sz="3000" dirty="0">
                <a:solidFill>
                  <a:srgbClr val="CC3300"/>
                </a:solidFill>
                <a:latin typeface="Times New Roman" pitchFamily="18" charset="0"/>
                <a:cs typeface="Times New Roman" pitchFamily="18" charset="0"/>
              </a:rPr>
              <a:t>outrage</a:t>
            </a:r>
            <a:r>
              <a:rPr lang="en-US" sz="3000" dirty="0">
                <a:latin typeface="Times New Roman" pitchFamily="18" charset="0"/>
                <a:cs typeface="Times New Roman" pitchFamily="18" charset="0"/>
              </a:rPr>
              <a:t>: a very wrong or cruel act which arouses great anger </a:t>
            </a:r>
            <a:r>
              <a:rPr lang="zh-CN" altLang="en-US" sz="3000" dirty="0">
                <a:latin typeface="Times New Roman" pitchFamily="18" charset="0"/>
                <a:cs typeface="Times New Roman" pitchFamily="18" charset="0"/>
              </a:rPr>
              <a:t>暴行，愤怒</a:t>
            </a:r>
            <a:endParaRPr lang="en-US" sz="3000" dirty="0">
              <a:latin typeface="Times New Roman" pitchFamily="18" charset="0"/>
              <a:cs typeface="Times New Roman" pitchFamily="18" charset="0"/>
            </a:endParaRPr>
          </a:p>
          <a:p>
            <a:pPr marL="457200" indent="-457200">
              <a:buNone/>
            </a:pPr>
            <a:r>
              <a:rPr lang="en-US" sz="3000" dirty="0">
                <a:solidFill>
                  <a:srgbClr val="CC3300"/>
                </a:solidFill>
                <a:latin typeface="Times New Roman" pitchFamily="18" charset="0"/>
                <a:cs typeface="Times New Roman" pitchFamily="18" charset="0"/>
              </a:rPr>
              <a:t>     e.g. </a:t>
            </a:r>
            <a:r>
              <a:rPr lang="en-US" sz="3000" dirty="0">
                <a:latin typeface="Times New Roman" pitchFamily="18" charset="0"/>
                <a:cs typeface="Times New Roman" pitchFamily="18" charset="0"/>
              </a:rPr>
              <a:t>The use of nuclear bombs would be an outrage against humanity. </a:t>
            </a:r>
          </a:p>
          <a:p>
            <a:pPr marL="457200" indent="-457200">
              <a:buNone/>
            </a:pPr>
            <a:r>
              <a:rPr lang="en-US" sz="3000" dirty="0">
                <a:latin typeface="Times New Roman" pitchFamily="18" charset="0"/>
                <a:cs typeface="Times New Roman" pitchFamily="18" charset="0"/>
              </a:rPr>
              <a:t>            We should never forget the outrage committed by the Japanese invaders.     </a:t>
            </a:r>
          </a:p>
          <a:p>
            <a:pPr marL="457200" indent="-457200">
              <a:buNone/>
            </a:pPr>
            <a:r>
              <a:rPr lang="en-US" altLang="zh-CN" sz="3000" dirty="0">
                <a:latin typeface="Times New Roman" pitchFamily="18" charset="0"/>
                <a:cs typeface="Times New Roman" pitchFamily="18" charset="0"/>
              </a:rPr>
              <a:t>            </a:t>
            </a:r>
            <a:r>
              <a:rPr lang="zh-CN" altLang="en-US" sz="3000" dirty="0">
                <a:latin typeface="Times New Roman" pitchFamily="18" charset="0"/>
                <a:cs typeface="Times New Roman" pitchFamily="18" charset="0"/>
              </a:rPr>
              <a:t>我们永远都不应该忘记日本侵略者犯下的暴行。</a:t>
            </a:r>
            <a:br>
              <a:rPr lang="en-US" sz="3000" dirty="0"/>
            </a:br>
            <a:endParaRPr lang="en-US" sz="3000" dirty="0">
              <a:solidFill>
                <a:srgbClr val="CC3300"/>
              </a:solidFill>
              <a:latin typeface="Times New Roman" pitchFamily="18" charset="0"/>
              <a:cs typeface="Times New Roman" pitchFamily="18" charset="0"/>
            </a:endParaRPr>
          </a:p>
          <a:p>
            <a:pPr marL="457200" indent="-457200">
              <a:buNone/>
            </a:pPr>
            <a:r>
              <a:rPr lang="en-US" sz="3000" dirty="0">
                <a:solidFill>
                  <a:srgbClr val="CC3300"/>
                </a:solidFill>
                <a:latin typeface="Times New Roman" pitchFamily="18" charset="0"/>
                <a:cs typeface="Times New Roman" pitchFamily="18" charset="0"/>
              </a:rPr>
              <a:t>2) </a:t>
            </a:r>
            <a:r>
              <a:rPr lang="en-US" sz="3000" dirty="0">
                <a:latin typeface="Times New Roman" pitchFamily="18" charset="0"/>
                <a:cs typeface="Times New Roman" pitchFamily="18" charset="0"/>
              </a:rPr>
              <a:t>When I mentioned Hitler’s insatiable</a:t>
            </a:r>
            <a:r>
              <a:rPr lang="zh-CN" altLang="en-US" sz="3000" dirty="0">
                <a:latin typeface="Times New Roman" pitchFamily="18" charset="0"/>
                <a:cs typeface="Times New Roman" pitchFamily="18" charset="0"/>
              </a:rPr>
              <a:t>（贪得无厌的）</a:t>
            </a:r>
            <a:r>
              <a:rPr lang="en-US" sz="3000" dirty="0">
                <a:latin typeface="Times New Roman" pitchFamily="18" charset="0"/>
                <a:cs typeface="Times New Roman" pitchFamily="18" charset="0"/>
              </a:rPr>
              <a:t> desire for conquest which has driven him to attack Russia, I said there was another and more </a:t>
            </a:r>
          </a:p>
          <a:p>
            <a:pPr marL="457200" indent="-457200">
              <a:buNone/>
            </a:pPr>
            <a:r>
              <a:rPr lang="en-US" sz="3000" dirty="0">
                <a:latin typeface="Times New Roman" pitchFamily="18" charset="0"/>
                <a:cs typeface="Times New Roman" pitchFamily="18" charset="0"/>
              </a:rPr>
              <a:t>     important reason for his adventure.</a:t>
            </a:r>
          </a:p>
          <a:p>
            <a:pPr marL="457200" indent="-457200">
              <a:buNone/>
            </a:pPr>
            <a:endParaRPr lang="en-US" sz="2000" dirty="0">
              <a:solidFill>
                <a:srgbClr val="CC3300"/>
              </a:solidFill>
              <a:latin typeface="Times New Roman" pitchFamily="18" charset="0"/>
              <a:cs typeface="Times New Roman" pitchFamily="18" charset="0"/>
            </a:endParaRPr>
          </a:p>
          <a:p>
            <a:pPr marL="457200" indent="-457200">
              <a:buNone/>
            </a:pPr>
            <a:endParaRPr lang="en-US" sz="2000" dirty="0">
              <a:solidFill>
                <a:srgbClr val="CC3300"/>
              </a:solidFill>
              <a:latin typeface="Times New Roman" pitchFamily="18" charset="0"/>
              <a:cs typeface="Times New Roman" pitchFamily="18" charset="0"/>
            </a:endParaRPr>
          </a:p>
        </p:txBody>
      </p:sp>
    </p:spTree>
    <p:extLst>
      <p:ext uri="{BB962C8B-B14F-4D97-AF65-F5344CB8AC3E}">
        <p14:creationId xmlns:p14="http://schemas.microsoft.com/office/powerpoint/2010/main" val="129271397"/>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00042"/>
            <a:ext cx="8229600" cy="6097309"/>
          </a:xfrm>
        </p:spPr>
        <p:txBody>
          <a:bodyPr>
            <a:normAutofit/>
          </a:bodyPr>
          <a:lstStyle/>
          <a:p>
            <a:pPr marL="457200" indent="-457200">
              <a:buNone/>
            </a:pPr>
            <a:r>
              <a:rPr lang="en-US" sz="2800" dirty="0">
                <a:latin typeface="Times New Roman" pitchFamily="18" charset="0"/>
                <a:cs typeface="Times New Roman" pitchFamily="18" charset="0"/>
              </a:rPr>
              <a:t>3. He wishes to destroy the Russian power because he hopes that if he succeeds in this he will be able to bring back the main strength of his army and Air Force from the East and hurl it upon this island, which he knows he must conquer or suffer the penalty of his crime. </a:t>
            </a:r>
          </a:p>
          <a:p>
            <a:pPr marL="457200" indent="-457200">
              <a:buNone/>
            </a:pPr>
            <a:endParaRPr lang="en-US" sz="2800" dirty="0">
              <a:latin typeface="Times New Roman" pitchFamily="18" charset="0"/>
              <a:cs typeface="Times New Roman" pitchFamily="18" charset="0"/>
            </a:endParaRPr>
          </a:p>
          <a:p>
            <a:pPr marL="457200" indent="-457200">
              <a:lnSpc>
                <a:spcPct val="110000"/>
              </a:lnSpc>
              <a:buAutoNum type="arabicParenR"/>
            </a:pPr>
            <a:r>
              <a:rPr lang="en-US" sz="2800" dirty="0">
                <a:latin typeface="Times New Roman" pitchFamily="18" charset="0"/>
                <a:cs typeface="Times New Roman" pitchFamily="18" charset="0"/>
              </a:rPr>
              <a:t>The main reason is that Hitler wants to destroy Russia so that he can crush Britain.</a:t>
            </a:r>
          </a:p>
          <a:p>
            <a:pPr marL="457200" indent="-457200">
              <a:lnSpc>
                <a:spcPct val="110000"/>
              </a:lnSpc>
              <a:buAutoNum type="arabicParenR"/>
            </a:pPr>
            <a:r>
              <a:rPr lang="en-US" sz="2800" dirty="0">
                <a:solidFill>
                  <a:srgbClr val="C00000"/>
                </a:solidFill>
                <a:latin typeface="Times New Roman" pitchFamily="18" charset="0"/>
                <a:cs typeface="Times New Roman" pitchFamily="18" charset="0"/>
              </a:rPr>
              <a:t>penalty:</a:t>
            </a:r>
            <a:r>
              <a:rPr lang="en-US" sz="2800" dirty="0">
                <a:solidFill>
                  <a:srgbClr val="C00000"/>
                </a:solidFill>
              </a:rPr>
              <a:t> </a:t>
            </a:r>
            <a:r>
              <a:rPr lang="en-US" sz="2800" dirty="0">
                <a:latin typeface="Times New Roman" pitchFamily="18" charset="0"/>
                <a:cs typeface="Times New Roman" pitchFamily="18" charset="0"/>
              </a:rPr>
              <a:t>punishment for breaking a law, rule, or agreement</a:t>
            </a:r>
            <a:br>
              <a:rPr lang="en-US" sz="2800" dirty="0">
                <a:latin typeface="Times New Roman" pitchFamily="18" charset="0"/>
                <a:cs typeface="Times New Roman" pitchFamily="18" charset="0"/>
              </a:rPr>
            </a:br>
            <a:r>
              <a:rPr lang="en-US" sz="2800" dirty="0">
                <a:latin typeface="Times New Roman" pitchFamily="18" charset="0"/>
                <a:cs typeface="Times New Roman" pitchFamily="18" charset="0"/>
              </a:rPr>
              <a:t>e.g. Fishing in this pond is forbidden, penalty $5.</a:t>
            </a:r>
          </a:p>
          <a:p>
            <a:pPr marL="457200" indent="-457200">
              <a:buNone/>
            </a:pPr>
            <a:endParaRPr lang="en-US" sz="2800" dirty="0">
              <a:latin typeface="Times New Roman" pitchFamily="18" charset="0"/>
              <a:cs typeface="Times New Roman" pitchFamily="18" charset="0"/>
            </a:endParaRPr>
          </a:p>
          <a:p>
            <a:pPr marL="457200" indent="-457200">
              <a:buNone/>
            </a:pPr>
            <a:endParaRPr lang="en-US" sz="2000" dirty="0">
              <a:latin typeface="Times New Roman" pitchFamily="18" charset="0"/>
              <a:cs typeface="Times New Roman" pitchFamily="18" charset="0"/>
            </a:endParaRPr>
          </a:p>
          <a:p>
            <a:pPr marL="457200" indent="-457200">
              <a:buNone/>
            </a:pPr>
            <a:endParaRPr lang="en-US" sz="2000" dirty="0">
              <a:latin typeface="Times New Roman" pitchFamily="18" charset="0"/>
              <a:cs typeface="Times New Roman" pitchFamily="18" charset="0"/>
            </a:endParaRPr>
          </a:p>
          <a:p>
            <a:pPr marL="457200" indent="-457200">
              <a:buNone/>
            </a:pPr>
            <a:endParaRPr lang="en-US" sz="2000" dirty="0">
              <a:latin typeface="Times New Roman" pitchFamily="18" charset="0"/>
              <a:cs typeface="Times New Roman" pitchFamily="18" charset="0"/>
            </a:endParaRPr>
          </a:p>
          <a:p>
            <a:pPr marL="457200" indent="-457200">
              <a:buNone/>
            </a:pPr>
            <a:endParaRPr lang="en-US" sz="2000" dirty="0">
              <a:latin typeface="Times New Roman" pitchFamily="18" charset="0"/>
              <a:cs typeface="Times New Roman" pitchFamily="18" charset="0"/>
            </a:endParaRPr>
          </a:p>
          <a:p>
            <a:pPr marL="457200" indent="-457200">
              <a:buNone/>
            </a:pPr>
            <a:endParaRPr lang="en-US" sz="2000" dirty="0">
              <a:latin typeface="Times New Roman" pitchFamily="18" charset="0"/>
              <a:cs typeface="Times New Roman" pitchFamily="18" charset="0"/>
            </a:endParaRP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00043"/>
            <a:ext cx="8229600" cy="5643602"/>
          </a:xfrm>
        </p:spPr>
        <p:txBody>
          <a:bodyPr>
            <a:normAutofit lnSpcReduction="10000"/>
          </a:bodyPr>
          <a:lstStyle/>
          <a:p>
            <a:pPr marL="457200" indent="-457200">
              <a:buNone/>
            </a:pPr>
            <a:r>
              <a:rPr lang="en-US" sz="2800" dirty="0">
                <a:latin typeface="Times New Roman" pitchFamily="18" charset="0"/>
                <a:cs typeface="Times New Roman" pitchFamily="18" charset="0"/>
              </a:rPr>
              <a:t>4. His invasion of Russia is no more than a </a:t>
            </a:r>
            <a:r>
              <a:rPr lang="en-US" sz="2800" dirty="0">
                <a:solidFill>
                  <a:srgbClr val="C00000"/>
                </a:solidFill>
                <a:latin typeface="Times New Roman" pitchFamily="18" charset="0"/>
                <a:cs typeface="Times New Roman" pitchFamily="18" charset="0"/>
              </a:rPr>
              <a:t>prelude</a:t>
            </a:r>
            <a:r>
              <a:rPr lang="en-US" sz="2800" dirty="0">
                <a:latin typeface="Times New Roman" pitchFamily="18" charset="0"/>
                <a:cs typeface="Times New Roman" pitchFamily="18" charset="0"/>
              </a:rPr>
              <a:t> to an </a:t>
            </a:r>
          </a:p>
          <a:p>
            <a:pPr marL="457200" indent="-457200">
              <a:buNone/>
            </a:pPr>
            <a:r>
              <a:rPr lang="en-US" sz="2800" dirty="0">
                <a:latin typeface="Times New Roman" pitchFamily="18" charset="0"/>
                <a:cs typeface="Times New Roman" pitchFamily="18" charset="0"/>
              </a:rPr>
              <a:t>attempted invasion of the British Isles. </a:t>
            </a:r>
          </a:p>
          <a:p>
            <a:pPr marL="457200" indent="-457200">
              <a:buAutoNum type="arabicParenR"/>
            </a:pPr>
            <a:r>
              <a:rPr lang="en-US" sz="2800" dirty="0">
                <a:solidFill>
                  <a:srgbClr val="C00000"/>
                </a:solidFill>
                <a:latin typeface="Times New Roman" pitchFamily="18" charset="0"/>
                <a:cs typeface="Times New Roman" pitchFamily="18" charset="0"/>
              </a:rPr>
              <a:t>prelude: </a:t>
            </a:r>
            <a:r>
              <a:rPr lang="en-US" sz="2800" dirty="0">
                <a:latin typeface="Times New Roman" pitchFamily="18" charset="0"/>
                <a:cs typeface="Times New Roman" pitchFamily="18" charset="0"/>
              </a:rPr>
              <a:t>introductory movement </a:t>
            </a:r>
            <a:br>
              <a:rPr lang="en-US" sz="2800" dirty="0">
                <a:latin typeface="Times New Roman" pitchFamily="18" charset="0"/>
                <a:cs typeface="Times New Roman" pitchFamily="18" charset="0"/>
              </a:rPr>
            </a:br>
            <a:r>
              <a:rPr lang="en-US" sz="2800" dirty="0">
                <a:solidFill>
                  <a:srgbClr val="C00000"/>
                </a:solidFill>
                <a:latin typeface="Times New Roman" pitchFamily="18" charset="0"/>
                <a:cs typeface="Times New Roman" pitchFamily="18" charset="0"/>
              </a:rPr>
              <a:t>here:</a:t>
            </a:r>
            <a:r>
              <a:rPr lang="en-US" sz="2800" dirty="0">
                <a:latin typeface="Times New Roman" pitchFamily="18" charset="0"/>
                <a:cs typeface="Times New Roman" pitchFamily="18" charset="0"/>
              </a:rPr>
              <a:t> prelude means an event that serves as an introduction, that paves the way for his planned invasion.</a:t>
            </a:r>
          </a:p>
          <a:p>
            <a:pPr marL="457200" indent="-457200">
              <a:buNone/>
            </a:pPr>
            <a:r>
              <a:rPr lang="en-US" sz="2800" dirty="0">
                <a:latin typeface="Times New Roman" pitchFamily="18" charset="0"/>
                <a:cs typeface="Times New Roman" pitchFamily="18" charset="0"/>
              </a:rPr>
              <a:t>      e.g. An intercultural dialogue should be a prelude of such cooperative undertakings. </a:t>
            </a:r>
            <a:r>
              <a:rPr lang="zh-CN" altLang="en-US" sz="2800" dirty="0">
                <a:latin typeface="Times New Roman" pitchFamily="18" charset="0"/>
                <a:cs typeface="Times New Roman" pitchFamily="18" charset="0"/>
              </a:rPr>
              <a:t>文化间的对话应该成为这些合作的前奏。 </a:t>
            </a:r>
            <a:endParaRPr lang="en-US" sz="2800" i="1" dirty="0">
              <a:latin typeface="Times New Roman" pitchFamily="18" charset="0"/>
              <a:cs typeface="Times New Roman" pitchFamily="18" charset="0"/>
            </a:endParaRPr>
          </a:p>
          <a:p>
            <a:pPr marL="457200" indent="-457200">
              <a:buNone/>
            </a:pPr>
            <a:r>
              <a:rPr lang="en-US" sz="2800" dirty="0">
                <a:latin typeface="Times New Roman" pitchFamily="18" charset="0"/>
                <a:cs typeface="Times New Roman" pitchFamily="18" charset="0"/>
              </a:rPr>
              <a:t>2)  Paraphrase: Hitler’s invasion of Russia will </a:t>
            </a:r>
            <a:r>
              <a:rPr lang="en-US" sz="2800" dirty="0">
                <a:solidFill>
                  <a:srgbClr val="CC3300"/>
                </a:solidFill>
                <a:latin typeface="Times New Roman" pitchFamily="18" charset="0"/>
                <a:cs typeface="Times New Roman" pitchFamily="18" charset="0"/>
              </a:rPr>
              <a:t>pave the way for</a:t>
            </a:r>
            <a:r>
              <a:rPr lang="en-US" sz="2800" dirty="0">
                <a:latin typeface="Times New Roman" pitchFamily="18" charset="0"/>
                <a:cs typeface="Times New Roman" pitchFamily="18" charset="0"/>
              </a:rPr>
              <a:t> his planned invasion of the British Isles.</a:t>
            </a:r>
          </a:p>
          <a:p>
            <a:pPr marL="457200" indent="-457200">
              <a:buNone/>
            </a:pPr>
            <a:r>
              <a:rPr lang="en-US" sz="2800" dirty="0">
                <a:latin typeface="Times New Roman" pitchFamily="18" charset="0"/>
                <a:cs typeface="Times New Roman" pitchFamily="18" charset="0"/>
              </a:rPr>
              <a:t>3) </a:t>
            </a:r>
            <a:r>
              <a:rPr lang="en-US" sz="2800" dirty="0">
                <a:solidFill>
                  <a:srgbClr val="C00000"/>
                </a:solidFill>
                <a:latin typeface="Times New Roman" pitchFamily="18" charset="0"/>
                <a:cs typeface="Times New Roman" pitchFamily="18" charset="0"/>
              </a:rPr>
              <a:t>attempted invasion.  </a:t>
            </a:r>
            <a:r>
              <a:rPr lang="en-US" sz="2800" dirty="0">
                <a:latin typeface="Times New Roman" pitchFamily="18" charset="0"/>
                <a:cs typeface="Times New Roman" pitchFamily="18" charset="0"/>
              </a:rPr>
              <a:t>Here the use of ‘attempted’ reveals Churchill’s attitude towards Hitler’s invasion. Would it be successful? </a:t>
            </a:r>
          </a:p>
          <a:p>
            <a:pPr marL="457200" indent="-457200">
              <a:buNone/>
            </a:pPr>
            <a:endParaRPr lang="en-US" sz="2400" dirty="0">
              <a:latin typeface="Times New Roman" pitchFamily="18" charset="0"/>
              <a:cs typeface="Times New Roman" pitchFamily="18" charset="0"/>
            </a:endParaRPr>
          </a:p>
          <a:p>
            <a:pPr marL="457200" indent="-457200">
              <a:buNone/>
            </a:pPr>
            <a:endParaRPr lang="en-US" sz="2400" dirty="0">
              <a:latin typeface="Times New Roman" pitchFamily="18" charset="0"/>
              <a:cs typeface="Times New Roman" pitchFamily="18" charset="0"/>
            </a:endParaRPr>
          </a:p>
          <a:p>
            <a:pPr marL="457200" indent="-457200">
              <a:buNone/>
            </a:pPr>
            <a:endParaRPr lang="en-US" sz="2400" dirty="0">
              <a:latin typeface="Times New Roman" pitchFamily="18" charset="0"/>
              <a:cs typeface="Times New Roman" pitchFamily="18" charset="0"/>
            </a:endParaRPr>
          </a:p>
          <a:p>
            <a:pPr marL="457200" indent="-457200">
              <a:buNone/>
            </a:pPr>
            <a:endParaRPr lang="en-US" sz="2000" dirty="0">
              <a:latin typeface="Times New Roman" pitchFamily="18" charset="0"/>
              <a:cs typeface="Times New Roman" pitchFamily="18" charset="0"/>
            </a:endParaRPr>
          </a:p>
          <a:p>
            <a:pPr marL="457200" indent="-457200">
              <a:buNone/>
            </a:pPr>
            <a:endParaRPr lang="en-US" sz="2000" dirty="0">
              <a:latin typeface="Times New Roman" pitchFamily="18" charset="0"/>
              <a:cs typeface="Times New Roman" pitchFamily="18" charset="0"/>
            </a:endParaRPr>
          </a:p>
          <a:p>
            <a:pPr marL="457200" indent="-457200">
              <a:buNone/>
            </a:pPr>
            <a:endParaRPr lang="en-US" sz="2000" dirty="0">
              <a:latin typeface="Times New Roman" pitchFamily="18" charset="0"/>
              <a:cs typeface="Times New Roman" pitchFamily="18" charset="0"/>
            </a:endParaRPr>
          </a:p>
          <a:p>
            <a:pPr marL="457200" indent="-457200">
              <a:buNone/>
            </a:pPr>
            <a:endParaRPr lang="en-US" sz="2000" dirty="0">
              <a:latin typeface="Times New Roman" pitchFamily="18" charset="0"/>
              <a:cs typeface="Times New Roman" pitchFamily="18" charset="0"/>
            </a:endParaRPr>
          </a:p>
          <a:p>
            <a:pPr marL="457200" indent="-457200">
              <a:buNone/>
            </a:pPr>
            <a:endParaRPr lang="en-US" sz="20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00043"/>
            <a:ext cx="8229600" cy="5643602"/>
          </a:xfrm>
        </p:spPr>
        <p:txBody>
          <a:bodyPr>
            <a:normAutofit fontScale="92500" lnSpcReduction="10000"/>
          </a:bodyPr>
          <a:lstStyle/>
          <a:p>
            <a:pPr marL="457200" indent="-457200">
              <a:buNone/>
            </a:pPr>
            <a:r>
              <a:rPr lang="en-US" sz="2400" dirty="0">
                <a:latin typeface="Times New Roman" pitchFamily="18" charset="0"/>
                <a:cs typeface="Times New Roman" pitchFamily="18" charset="0"/>
              </a:rPr>
              <a:t>5</a:t>
            </a:r>
            <a:r>
              <a:rPr lang="en-US" sz="2800" dirty="0">
                <a:latin typeface="Times New Roman" pitchFamily="18" charset="0"/>
                <a:cs typeface="Times New Roman" pitchFamily="18" charset="0"/>
              </a:rPr>
              <a:t>. He hopes, no doubt, that all this may be accomplished before the winter comes, </a:t>
            </a:r>
            <a:r>
              <a:rPr lang="en-US" sz="2800" dirty="0">
                <a:solidFill>
                  <a:srgbClr val="C00000"/>
                </a:solidFill>
                <a:latin typeface="Times New Roman" pitchFamily="18" charset="0"/>
                <a:cs typeface="Times New Roman" pitchFamily="18" charset="0"/>
              </a:rPr>
              <a:t>and that </a:t>
            </a:r>
            <a:r>
              <a:rPr lang="en-US" sz="2800" dirty="0">
                <a:latin typeface="Times New Roman" pitchFamily="18" charset="0"/>
                <a:cs typeface="Times New Roman" pitchFamily="18" charset="0"/>
              </a:rPr>
              <a:t>he can overwhelm Great Britain before the Fleet and airpower of the United States may intervene. </a:t>
            </a:r>
          </a:p>
          <a:p>
            <a:pPr marL="457200" indent="-457200">
              <a:buNone/>
            </a:pPr>
            <a:endParaRPr lang="en-US" sz="2800" dirty="0">
              <a:latin typeface="Times New Roman" pitchFamily="18" charset="0"/>
              <a:cs typeface="Times New Roman" pitchFamily="18" charset="0"/>
            </a:endParaRPr>
          </a:p>
          <a:p>
            <a:pPr marL="457200" indent="-457200">
              <a:buNone/>
            </a:pPr>
            <a:r>
              <a:rPr lang="en-US" sz="2800" dirty="0">
                <a:latin typeface="Times New Roman" pitchFamily="18" charset="0"/>
                <a:cs typeface="Times New Roman" pitchFamily="18" charset="0"/>
              </a:rPr>
              <a:t>1)  Pay attention to the sentence structure: two objective clauses after ‘hopes’. </a:t>
            </a:r>
          </a:p>
          <a:p>
            <a:pPr marL="457200" indent="-457200">
              <a:buAutoNum type="arabicParenR" startAt="2"/>
            </a:pPr>
            <a:r>
              <a:rPr lang="en-US" sz="2800" dirty="0">
                <a:latin typeface="Times New Roman" pitchFamily="18" charset="0"/>
                <a:cs typeface="Times New Roman" pitchFamily="18" charset="0"/>
              </a:rPr>
              <a:t>Obviously, Hitler hopes that he can bring his Russian campaign to a successful end before winter sets in and that he can crush, conquer Britain before the U.S. can come to her help. </a:t>
            </a:r>
          </a:p>
          <a:p>
            <a:pPr marL="457200" indent="-457200">
              <a:buAutoNum type="arabicParenR" startAt="2"/>
            </a:pPr>
            <a:r>
              <a:rPr lang="en-US" sz="2800" dirty="0">
                <a:latin typeface="Times New Roman" pitchFamily="18" charset="0"/>
                <a:cs typeface="Times New Roman" pitchFamily="18" charset="0"/>
              </a:rPr>
              <a:t>overwhelm:  crush, destroy </a:t>
            </a:r>
          </a:p>
          <a:p>
            <a:pPr marL="457200" indent="-457200">
              <a:buNone/>
            </a:pPr>
            <a:r>
              <a:rPr lang="en-US" sz="2800" dirty="0">
                <a:latin typeface="Times New Roman" pitchFamily="18" charset="0"/>
                <a:cs typeface="Times New Roman" pitchFamily="18" charset="0"/>
              </a:rPr>
              <a:t>       e.g. </a:t>
            </a:r>
            <a:r>
              <a:rPr lang="en-US" sz="2800" dirty="0">
                <a:solidFill>
                  <a:srgbClr val="CC3300"/>
                </a:solidFill>
                <a:latin typeface="Times New Roman" pitchFamily="18" charset="0"/>
                <a:cs typeface="Times New Roman" pitchFamily="18" charset="0"/>
              </a:rPr>
              <a:t>be</a:t>
            </a:r>
            <a:r>
              <a:rPr lang="en-US" sz="2800" dirty="0">
                <a:latin typeface="Times New Roman" pitchFamily="18" charset="0"/>
                <a:cs typeface="Times New Roman" pitchFamily="18" charset="0"/>
              </a:rPr>
              <a:t> </a:t>
            </a:r>
            <a:r>
              <a:rPr lang="en-US" sz="2800" dirty="0">
                <a:solidFill>
                  <a:srgbClr val="CC3300"/>
                </a:solidFill>
                <a:latin typeface="Times New Roman" pitchFamily="18" charset="0"/>
                <a:cs typeface="Times New Roman" pitchFamily="18" charset="0"/>
              </a:rPr>
              <a:t>overwhelmed by</a:t>
            </a:r>
            <a:r>
              <a:rPr lang="en-US" sz="2800" dirty="0">
                <a:latin typeface="Times New Roman" pitchFamily="18" charset="0"/>
                <a:cs typeface="Times New Roman" pitchFamily="18" charset="0"/>
              </a:rPr>
              <a:t> the enemy \ by superior   forces  \  by a flood;</a:t>
            </a:r>
          </a:p>
          <a:p>
            <a:pPr marL="457200" indent="-457200">
              <a:buNone/>
            </a:pPr>
            <a:endParaRPr lang="en-US" sz="2400" dirty="0">
              <a:latin typeface="Times New Roman" pitchFamily="18" charset="0"/>
              <a:cs typeface="Times New Roman" pitchFamily="18" charset="0"/>
            </a:endParaRPr>
          </a:p>
          <a:p>
            <a:pPr marL="457200" indent="-457200">
              <a:buNone/>
            </a:pPr>
            <a:endParaRPr lang="en-US" sz="2000" dirty="0">
              <a:latin typeface="Times New Roman" pitchFamily="18" charset="0"/>
              <a:cs typeface="Times New Roman" pitchFamily="18" charset="0"/>
            </a:endParaRPr>
          </a:p>
          <a:p>
            <a:pPr marL="457200" indent="-457200">
              <a:buNone/>
            </a:pPr>
            <a:endParaRPr lang="en-US" sz="2000" dirty="0">
              <a:latin typeface="Times New Roman" pitchFamily="18" charset="0"/>
              <a:cs typeface="Times New Roman" pitchFamily="18" charset="0"/>
            </a:endParaRPr>
          </a:p>
          <a:p>
            <a:pPr marL="457200" indent="-457200">
              <a:buNone/>
            </a:pPr>
            <a:endParaRPr lang="en-US" sz="2000" dirty="0">
              <a:latin typeface="Times New Roman" pitchFamily="18" charset="0"/>
              <a:cs typeface="Times New Roman" pitchFamily="18" charset="0"/>
            </a:endParaRPr>
          </a:p>
          <a:p>
            <a:pPr marL="457200" indent="-457200">
              <a:buNone/>
            </a:pPr>
            <a:endParaRPr lang="en-US" sz="2000" dirty="0">
              <a:latin typeface="Times New Roman" pitchFamily="18" charset="0"/>
              <a:cs typeface="Times New Roman" pitchFamily="18" charset="0"/>
            </a:endParaRPr>
          </a:p>
          <a:p>
            <a:pPr marL="457200" indent="-457200">
              <a:buNone/>
            </a:pPr>
            <a:endParaRPr lang="en-US" sz="2000" dirty="0">
              <a:latin typeface="Times New Roman" pitchFamily="18" charset="0"/>
              <a:cs typeface="Times New Roman" pitchFamily="18"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631991" y="857837"/>
            <a:ext cx="3940009" cy="4901351"/>
          </a:xfrm>
          <a:prstGeom prst="rect">
            <a:avLst/>
          </a:prstGeom>
        </p:spPr>
      </p:pic>
      <p:sp>
        <p:nvSpPr>
          <p:cNvPr id="5" name="TextBox 2"/>
          <p:cNvSpPr txBox="1">
            <a:spLocks noChangeArrowheads="1"/>
          </p:cNvSpPr>
          <p:nvPr/>
        </p:nvSpPr>
        <p:spPr bwMode="auto">
          <a:xfrm>
            <a:off x="5062635" y="4374193"/>
            <a:ext cx="2972417"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r>
              <a:rPr lang="en-US" altLang="zh-CN" sz="2800" dirty="0">
                <a:latin typeface="Times New Roman" panose="02020603050405020304" pitchFamily="18" charset="0"/>
                <a:cs typeface="Times New Roman" panose="02020603050405020304" pitchFamily="18" charset="0"/>
              </a:rPr>
              <a:t>Wearing  a  helmet </a:t>
            </a:r>
          </a:p>
          <a:p>
            <a:r>
              <a:rPr lang="en-US" altLang="zh-CN" sz="2800" dirty="0">
                <a:latin typeface="Times New Roman" panose="02020603050405020304" pitchFamily="18" charset="0"/>
                <a:cs typeface="Times New Roman" panose="02020603050405020304" pitchFamily="18" charset="0"/>
              </a:rPr>
              <a:t>in  the  Battle  of </a:t>
            </a:r>
          </a:p>
          <a:p>
            <a:r>
              <a:rPr lang="en-US" altLang="zh-CN" sz="2800" dirty="0">
                <a:latin typeface="Times New Roman" panose="02020603050405020304" pitchFamily="18" charset="0"/>
                <a:cs typeface="Times New Roman" panose="02020603050405020304" pitchFamily="18" charset="0"/>
              </a:rPr>
              <a:t>Britain  in  1940</a:t>
            </a:r>
            <a:endParaRPr lang="zh-CN" altLang="en-US" sz="28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7504" y="332656"/>
            <a:ext cx="8928992" cy="6336704"/>
          </a:xfrm>
        </p:spPr>
        <p:txBody>
          <a:bodyPr>
            <a:normAutofit fontScale="55000" lnSpcReduction="20000"/>
          </a:bodyPr>
          <a:lstStyle/>
          <a:p>
            <a:pPr marL="457200" indent="-457200">
              <a:buNone/>
            </a:pPr>
            <a:r>
              <a:rPr lang="en-US" sz="4500" dirty="0">
                <a:latin typeface="Times New Roman" pitchFamily="18" charset="0"/>
                <a:cs typeface="Times New Roman" pitchFamily="18" charset="0"/>
              </a:rPr>
              <a:t>5. He hopes, no doubt, that all this may be accomplished</a:t>
            </a:r>
            <a:r>
              <a:rPr lang="en-US" sz="4500" dirty="0">
                <a:solidFill>
                  <a:srgbClr val="C00000"/>
                </a:solidFill>
                <a:latin typeface="Times New Roman" pitchFamily="18" charset="0"/>
                <a:cs typeface="Times New Roman" pitchFamily="18" charset="0"/>
              </a:rPr>
              <a:t> </a:t>
            </a:r>
            <a:r>
              <a:rPr lang="en-US" sz="4500" dirty="0">
                <a:latin typeface="Times New Roman" pitchFamily="18" charset="0"/>
                <a:cs typeface="Times New Roman" pitchFamily="18" charset="0"/>
              </a:rPr>
              <a:t>before </a:t>
            </a:r>
          </a:p>
          <a:p>
            <a:pPr marL="457200" indent="-457200">
              <a:buNone/>
            </a:pPr>
            <a:r>
              <a:rPr lang="en-US" sz="4500" dirty="0">
                <a:latin typeface="Times New Roman" pitchFamily="18" charset="0"/>
                <a:cs typeface="Times New Roman" pitchFamily="18" charset="0"/>
              </a:rPr>
              <a:t>the winter comes, </a:t>
            </a:r>
            <a:r>
              <a:rPr lang="en-US" sz="4500" dirty="0">
                <a:solidFill>
                  <a:srgbClr val="C00000"/>
                </a:solidFill>
                <a:latin typeface="Times New Roman" pitchFamily="18" charset="0"/>
                <a:cs typeface="Times New Roman" pitchFamily="18" charset="0"/>
              </a:rPr>
              <a:t>and that </a:t>
            </a:r>
            <a:r>
              <a:rPr lang="en-US" sz="4500" dirty="0">
                <a:latin typeface="Times New Roman" pitchFamily="18" charset="0"/>
                <a:cs typeface="Times New Roman" pitchFamily="18" charset="0"/>
              </a:rPr>
              <a:t>he can overwhelm Great Britain before </a:t>
            </a:r>
          </a:p>
          <a:p>
            <a:pPr marL="457200" indent="-457200">
              <a:buNone/>
            </a:pPr>
            <a:r>
              <a:rPr lang="en-US" sz="4500" dirty="0">
                <a:latin typeface="Times New Roman" pitchFamily="18" charset="0"/>
                <a:cs typeface="Times New Roman" pitchFamily="18" charset="0"/>
              </a:rPr>
              <a:t>the Fleet and airpower of the United States may </a:t>
            </a:r>
            <a:r>
              <a:rPr lang="en-US" sz="4500" dirty="0">
                <a:solidFill>
                  <a:srgbClr val="C00000"/>
                </a:solidFill>
                <a:latin typeface="Times New Roman" pitchFamily="18" charset="0"/>
                <a:cs typeface="Times New Roman" pitchFamily="18" charset="0"/>
              </a:rPr>
              <a:t>intervene</a:t>
            </a:r>
            <a:r>
              <a:rPr lang="en-US" sz="4500" dirty="0">
                <a:latin typeface="Times New Roman" pitchFamily="18" charset="0"/>
                <a:cs typeface="Times New Roman" pitchFamily="18" charset="0"/>
              </a:rPr>
              <a:t>. </a:t>
            </a:r>
          </a:p>
          <a:p>
            <a:pPr marL="457200" indent="-457200">
              <a:buNone/>
            </a:pPr>
            <a:endParaRPr lang="en-US" sz="4500" dirty="0">
              <a:latin typeface="Times New Roman" pitchFamily="18" charset="0"/>
              <a:cs typeface="Times New Roman" pitchFamily="18" charset="0"/>
            </a:endParaRPr>
          </a:p>
          <a:p>
            <a:pPr marL="457200" indent="-457200">
              <a:buNone/>
            </a:pPr>
            <a:r>
              <a:rPr lang="en-US" sz="4500" dirty="0">
                <a:latin typeface="Times New Roman" pitchFamily="18" charset="0"/>
                <a:cs typeface="Times New Roman" pitchFamily="18" charset="0"/>
              </a:rPr>
              <a:t>4) </a:t>
            </a:r>
            <a:r>
              <a:rPr lang="en-US" sz="4500" dirty="0">
                <a:solidFill>
                  <a:srgbClr val="C00000"/>
                </a:solidFill>
                <a:latin typeface="Times New Roman" pitchFamily="18" charset="0"/>
                <a:cs typeface="Times New Roman" pitchFamily="18" charset="0"/>
              </a:rPr>
              <a:t>intervene:</a:t>
            </a:r>
            <a:r>
              <a:rPr lang="en-US" sz="4500" dirty="0">
                <a:latin typeface="Times New Roman" pitchFamily="18" charset="0"/>
                <a:cs typeface="Times New Roman" pitchFamily="18" charset="0"/>
              </a:rPr>
              <a:t> to come in between, to step in to halt or settle a quarrel or conflict. </a:t>
            </a:r>
          </a:p>
          <a:p>
            <a:pPr marL="457200" indent="-457200">
              <a:buNone/>
            </a:pPr>
            <a:r>
              <a:rPr lang="en-US" sz="4500" dirty="0">
                <a:latin typeface="Times New Roman" pitchFamily="18" charset="0"/>
                <a:cs typeface="Times New Roman" pitchFamily="18" charset="0"/>
              </a:rPr>
              <a:t>    e.g. The argument between the two boys became so fierce that Dad had to intervene.    // armed intervention (</a:t>
            </a:r>
            <a:r>
              <a:rPr lang="zh-CN" altLang="en-US" sz="4500" dirty="0">
                <a:latin typeface="Times New Roman" pitchFamily="18" charset="0"/>
                <a:cs typeface="Times New Roman" pitchFamily="18" charset="0"/>
              </a:rPr>
              <a:t>干预</a:t>
            </a:r>
            <a:r>
              <a:rPr lang="en-US" sz="4500" dirty="0">
                <a:latin typeface="Times New Roman" pitchFamily="18" charset="0"/>
                <a:cs typeface="Times New Roman" pitchFamily="18" charset="0"/>
              </a:rPr>
              <a:t>)</a:t>
            </a:r>
          </a:p>
          <a:p>
            <a:pPr marL="457200" indent="-457200">
              <a:buNone/>
            </a:pPr>
            <a:r>
              <a:rPr lang="en-US" sz="4500" dirty="0">
                <a:latin typeface="Times New Roman" pitchFamily="18" charset="0"/>
                <a:cs typeface="Times New Roman" pitchFamily="18" charset="0"/>
              </a:rPr>
              <a:t>  </a:t>
            </a:r>
          </a:p>
          <a:p>
            <a:pPr marL="457200" indent="-457200">
              <a:buNone/>
            </a:pPr>
            <a:r>
              <a:rPr lang="en-US" sz="4500" dirty="0">
                <a:latin typeface="Times New Roman" pitchFamily="18" charset="0"/>
                <a:cs typeface="Times New Roman" pitchFamily="18" charset="0"/>
              </a:rPr>
              <a:t>     </a:t>
            </a:r>
            <a:r>
              <a:rPr lang="en-US" sz="4500" dirty="0">
                <a:solidFill>
                  <a:srgbClr val="C00000"/>
                </a:solidFill>
                <a:latin typeface="Times New Roman" pitchFamily="18" charset="0"/>
                <a:cs typeface="Times New Roman" pitchFamily="18" charset="0"/>
              </a:rPr>
              <a:t>interfere:</a:t>
            </a:r>
            <a:r>
              <a:rPr lang="en-US" sz="4500" dirty="0">
                <a:latin typeface="Times New Roman" pitchFamily="18" charset="0"/>
                <a:cs typeface="Times New Roman" pitchFamily="18" charset="0"/>
              </a:rPr>
              <a:t> come into opposition, hinder or prevent, get in the way</a:t>
            </a:r>
            <a:br>
              <a:rPr lang="en-US" sz="4500" dirty="0">
                <a:latin typeface="Times New Roman" pitchFamily="18" charset="0"/>
                <a:cs typeface="Times New Roman" pitchFamily="18" charset="0"/>
              </a:rPr>
            </a:br>
            <a:r>
              <a:rPr lang="en-US" sz="4500" dirty="0">
                <a:latin typeface="Times New Roman" pitchFamily="18" charset="0"/>
                <a:cs typeface="Times New Roman" pitchFamily="18" charset="0"/>
              </a:rPr>
              <a:t>e.g. If you had not interfered,  I should have finished my work by now.</a:t>
            </a:r>
            <a:br>
              <a:rPr lang="en-US" sz="4500" dirty="0">
                <a:latin typeface="Times New Roman" pitchFamily="18" charset="0"/>
                <a:cs typeface="Times New Roman" pitchFamily="18" charset="0"/>
              </a:rPr>
            </a:br>
            <a:endParaRPr lang="en-US" sz="4500" dirty="0">
              <a:latin typeface="Times New Roman" pitchFamily="18" charset="0"/>
              <a:cs typeface="Times New Roman" pitchFamily="18" charset="0"/>
            </a:endParaRPr>
          </a:p>
          <a:p>
            <a:pPr marL="457200" indent="-457200">
              <a:buNone/>
            </a:pPr>
            <a:r>
              <a:rPr lang="en-US" sz="4500" dirty="0">
                <a:latin typeface="Times New Roman" pitchFamily="18" charset="0"/>
                <a:cs typeface="Times New Roman" pitchFamily="18" charset="0"/>
              </a:rPr>
              <a:t>      to interfere in other country's internal affairs</a:t>
            </a:r>
            <a:br>
              <a:rPr lang="en-US" sz="4500" dirty="0">
                <a:latin typeface="Times New Roman" pitchFamily="18" charset="0"/>
                <a:cs typeface="Times New Roman" pitchFamily="18" charset="0"/>
              </a:rPr>
            </a:br>
            <a:r>
              <a:rPr lang="en-US" sz="4500" dirty="0">
                <a:latin typeface="Times New Roman" pitchFamily="18" charset="0"/>
                <a:cs typeface="Times New Roman" pitchFamily="18" charset="0"/>
              </a:rPr>
              <a:t>armed interference (</a:t>
            </a:r>
            <a:r>
              <a:rPr lang="zh-CN" altLang="en-US" sz="4500" dirty="0">
                <a:latin typeface="Times New Roman" pitchFamily="18" charset="0"/>
                <a:cs typeface="Times New Roman" pitchFamily="18" charset="0"/>
              </a:rPr>
              <a:t>干涉</a:t>
            </a:r>
            <a:r>
              <a:rPr lang="en-US" sz="4500" dirty="0">
                <a:latin typeface="Times New Roman" pitchFamily="18" charset="0"/>
                <a:cs typeface="Times New Roman" pitchFamily="18" charset="0"/>
              </a:rPr>
              <a:t>)</a:t>
            </a:r>
            <a:br>
              <a:rPr lang="en-US" sz="2400" dirty="0"/>
            </a:br>
            <a:endParaRPr lang="zh-CN" altLang="en-US" sz="2400" dirty="0"/>
          </a:p>
          <a:p>
            <a:pPr marL="457200" indent="-457200">
              <a:buNone/>
            </a:pPr>
            <a:endParaRPr lang="en-US" sz="2400" dirty="0">
              <a:latin typeface="Times New Roman" pitchFamily="18" charset="0"/>
              <a:cs typeface="Times New Roman" pitchFamily="18" charset="0"/>
            </a:endParaRPr>
          </a:p>
          <a:p>
            <a:pPr marL="457200" indent="-457200">
              <a:buNone/>
            </a:pPr>
            <a:endParaRPr lang="en-US" sz="2000" dirty="0">
              <a:latin typeface="Times New Roman" pitchFamily="18" charset="0"/>
              <a:cs typeface="Times New Roman" pitchFamily="18" charset="0"/>
            </a:endParaRPr>
          </a:p>
          <a:p>
            <a:pPr marL="457200" indent="-457200">
              <a:buNone/>
            </a:pPr>
            <a:endParaRPr lang="en-US" sz="2000" dirty="0">
              <a:latin typeface="Times New Roman" pitchFamily="18" charset="0"/>
              <a:cs typeface="Times New Roman" pitchFamily="18" charset="0"/>
            </a:endParaRPr>
          </a:p>
          <a:p>
            <a:pPr marL="457200" indent="-457200">
              <a:buNone/>
            </a:pPr>
            <a:endParaRPr lang="en-US" sz="2000" dirty="0">
              <a:latin typeface="Times New Roman" pitchFamily="18" charset="0"/>
              <a:cs typeface="Times New Roman" pitchFamily="18" charset="0"/>
            </a:endParaRPr>
          </a:p>
          <a:p>
            <a:pPr marL="457200" indent="-457200">
              <a:buNone/>
            </a:pPr>
            <a:endParaRPr lang="en-US" sz="2000" dirty="0">
              <a:latin typeface="Times New Roman" pitchFamily="18" charset="0"/>
              <a:cs typeface="Times New Roman" pitchFamily="18" charset="0"/>
            </a:endParaRPr>
          </a:p>
          <a:p>
            <a:pPr marL="457200" indent="-457200">
              <a:buNone/>
            </a:pPr>
            <a:endParaRPr lang="en-US" sz="2000" dirty="0">
              <a:latin typeface="Times New Roman" pitchFamily="18" charset="0"/>
              <a:cs typeface="Times New Roman" pitchFamily="18" charset="0"/>
            </a:endParaRPr>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00043"/>
            <a:ext cx="8229600" cy="5643602"/>
          </a:xfrm>
        </p:spPr>
        <p:txBody>
          <a:bodyPr>
            <a:normAutofit/>
          </a:bodyPr>
          <a:lstStyle/>
          <a:p>
            <a:pPr marL="457200" indent="-457200">
              <a:buNone/>
            </a:pPr>
            <a:r>
              <a:rPr lang="en-US" sz="2400" dirty="0">
                <a:latin typeface="Times New Roman" pitchFamily="18" charset="0"/>
                <a:cs typeface="Times New Roman" pitchFamily="18" charset="0"/>
              </a:rPr>
              <a:t>6. He hopes that he may once again repeat, upon a greater scale </a:t>
            </a:r>
          </a:p>
          <a:p>
            <a:pPr marL="457200" indent="-457200">
              <a:buNone/>
            </a:pPr>
            <a:r>
              <a:rPr lang="en-US" sz="2400" dirty="0">
                <a:latin typeface="Times New Roman" pitchFamily="18" charset="0"/>
                <a:cs typeface="Times New Roman" pitchFamily="18" charset="0"/>
              </a:rPr>
              <a:t>than ever before, that process of destroying his enemies one by </a:t>
            </a:r>
          </a:p>
          <a:p>
            <a:pPr marL="457200" indent="-457200">
              <a:buNone/>
            </a:pPr>
            <a:r>
              <a:rPr lang="en-US" sz="2400" dirty="0">
                <a:latin typeface="Times New Roman" pitchFamily="18" charset="0"/>
                <a:cs typeface="Times New Roman" pitchFamily="18" charset="0"/>
              </a:rPr>
              <a:t>one by which he has so long thrived and prospered, </a:t>
            </a:r>
            <a:r>
              <a:rPr lang="en-US" sz="2400" dirty="0">
                <a:solidFill>
                  <a:srgbClr val="C00000"/>
                </a:solidFill>
                <a:latin typeface="Times New Roman" pitchFamily="18" charset="0"/>
                <a:cs typeface="Times New Roman" pitchFamily="18" charset="0"/>
              </a:rPr>
              <a:t>and that </a:t>
            </a:r>
            <a:r>
              <a:rPr lang="en-US" sz="2400" dirty="0">
                <a:latin typeface="Times New Roman" pitchFamily="18" charset="0"/>
                <a:cs typeface="Times New Roman" pitchFamily="18" charset="0"/>
              </a:rPr>
              <a:t>then </a:t>
            </a:r>
          </a:p>
          <a:p>
            <a:pPr marL="457200" indent="-457200">
              <a:buNone/>
            </a:pPr>
            <a:r>
              <a:rPr lang="en-US" sz="2400" dirty="0">
                <a:latin typeface="Times New Roman" pitchFamily="18" charset="0"/>
                <a:cs typeface="Times New Roman" pitchFamily="18" charset="0"/>
              </a:rPr>
              <a:t>the scene will be clear for the final act, without which all his </a:t>
            </a:r>
          </a:p>
          <a:p>
            <a:pPr marL="457200" indent="-457200">
              <a:buNone/>
            </a:pPr>
            <a:r>
              <a:rPr lang="en-US" sz="2400" dirty="0">
                <a:latin typeface="Times New Roman" pitchFamily="18" charset="0"/>
                <a:cs typeface="Times New Roman" pitchFamily="18" charset="0"/>
              </a:rPr>
              <a:t>conquests would be in vain—namely, the subjugation of the </a:t>
            </a:r>
          </a:p>
          <a:p>
            <a:pPr marL="457200" indent="-457200">
              <a:buNone/>
            </a:pPr>
            <a:r>
              <a:rPr lang="en-US" sz="2400" dirty="0">
                <a:latin typeface="Times New Roman" pitchFamily="18" charset="0"/>
                <a:cs typeface="Times New Roman" pitchFamily="18" charset="0"/>
              </a:rPr>
              <a:t>Western Hemisphere to his will and to his system. </a:t>
            </a:r>
          </a:p>
          <a:p>
            <a:pPr marL="457200" indent="-457200">
              <a:buNone/>
            </a:pPr>
            <a:endParaRPr lang="en-US" sz="2400" dirty="0">
              <a:latin typeface="Times New Roman" pitchFamily="18" charset="0"/>
              <a:cs typeface="Times New Roman" pitchFamily="18" charset="0"/>
            </a:endParaRPr>
          </a:p>
          <a:p>
            <a:pPr marL="457200" indent="-457200">
              <a:buAutoNum type="arabicParenR"/>
            </a:pPr>
            <a:r>
              <a:rPr lang="en-US" sz="2800" dirty="0">
                <a:latin typeface="Times New Roman" pitchFamily="18" charset="0"/>
                <a:cs typeface="Times New Roman" pitchFamily="18" charset="0"/>
              </a:rPr>
              <a:t>Analyze the sentence structure. </a:t>
            </a:r>
          </a:p>
          <a:p>
            <a:pPr marL="457200" indent="-457200">
              <a:buAutoNum type="arabicParenR"/>
            </a:pPr>
            <a:r>
              <a:rPr lang="en-US" altLang="zh-CN" sz="2800" dirty="0">
                <a:latin typeface="Times New Roman" pitchFamily="18" charset="0"/>
                <a:cs typeface="Times New Roman" pitchFamily="18" charset="0"/>
              </a:rPr>
              <a:t>What is Hitler’s tactic in fighting? ---destroying his enemies one by one. </a:t>
            </a:r>
          </a:p>
          <a:p>
            <a:pPr marL="457200" indent="-457200">
              <a:buAutoNum type="arabicParenR"/>
            </a:pPr>
            <a:r>
              <a:rPr lang="en-US" altLang="zh-CN" sz="2800" dirty="0">
                <a:latin typeface="Times New Roman" pitchFamily="18" charset="0"/>
                <a:cs typeface="Times New Roman" pitchFamily="18" charset="0"/>
              </a:rPr>
              <a:t>He has so long thrived and prospered– he has so far been very successful in employing this tactic. </a:t>
            </a:r>
          </a:p>
          <a:p>
            <a:pPr marL="457200" indent="-457200">
              <a:buNone/>
            </a:pPr>
            <a:endParaRPr lang="zh-CN" altLang="en-US" sz="2400" dirty="0"/>
          </a:p>
          <a:p>
            <a:pPr marL="457200" indent="-457200">
              <a:buNone/>
            </a:pPr>
            <a:endParaRPr lang="en-US" sz="2400" dirty="0">
              <a:latin typeface="Times New Roman" pitchFamily="18" charset="0"/>
              <a:cs typeface="Times New Roman" pitchFamily="18" charset="0"/>
            </a:endParaRPr>
          </a:p>
          <a:p>
            <a:pPr marL="457200" indent="-457200">
              <a:buNone/>
            </a:pPr>
            <a:endParaRPr lang="en-US" sz="2000" dirty="0">
              <a:latin typeface="Times New Roman" pitchFamily="18" charset="0"/>
              <a:cs typeface="Times New Roman" pitchFamily="18" charset="0"/>
            </a:endParaRPr>
          </a:p>
          <a:p>
            <a:pPr marL="457200" indent="-457200">
              <a:buNone/>
            </a:pPr>
            <a:endParaRPr lang="en-US" sz="2000" dirty="0">
              <a:latin typeface="Times New Roman" pitchFamily="18" charset="0"/>
              <a:cs typeface="Times New Roman" pitchFamily="18" charset="0"/>
            </a:endParaRPr>
          </a:p>
          <a:p>
            <a:pPr marL="457200" indent="-457200">
              <a:buNone/>
            </a:pPr>
            <a:endParaRPr lang="en-US" sz="2000" dirty="0">
              <a:latin typeface="Times New Roman" pitchFamily="18" charset="0"/>
              <a:cs typeface="Times New Roman" pitchFamily="18" charset="0"/>
            </a:endParaRPr>
          </a:p>
          <a:p>
            <a:pPr marL="457200" indent="-457200">
              <a:buNone/>
            </a:pPr>
            <a:endParaRPr lang="en-US" sz="2000" dirty="0">
              <a:latin typeface="Times New Roman" pitchFamily="18" charset="0"/>
              <a:cs typeface="Times New Roman" pitchFamily="18" charset="0"/>
            </a:endParaRPr>
          </a:p>
          <a:p>
            <a:pPr marL="457200" indent="-457200">
              <a:buNone/>
            </a:pPr>
            <a:endParaRPr lang="en-US" sz="2000" dirty="0">
              <a:latin typeface="Times New Roman" pitchFamily="18" charset="0"/>
              <a:cs typeface="Times New Roman" pitchFamily="18" charset="0"/>
            </a:endParaRPr>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0034" y="332656"/>
            <a:ext cx="8464454" cy="6311054"/>
          </a:xfrm>
        </p:spPr>
        <p:txBody>
          <a:bodyPr>
            <a:normAutofit/>
          </a:bodyPr>
          <a:lstStyle/>
          <a:p>
            <a:pPr marL="457200" indent="-457200">
              <a:buNone/>
            </a:pPr>
            <a:r>
              <a:rPr lang="en-US" sz="2800" dirty="0">
                <a:solidFill>
                  <a:srgbClr val="C00000"/>
                </a:solidFill>
                <a:latin typeface="Times New Roman" pitchFamily="18" charset="0"/>
                <a:cs typeface="Times New Roman" pitchFamily="18" charset="0"/>
              </a:rPr>
              <a:t>   thrive and prosper:</a:t>
            </a:r>
            <a:br>
              <a:rPr lang="en-US" sz="2800" dirty="0">
                <a:latin typeface="Times New Roman" pitchFamily="18" charset="0"/>
                <a:cs typeface="Times New Roman" pitchFamily="18" charset="0"/>
              </a:rPr>
            </a:br>
            <a:r>
              <a:rPr lang="en-US" sz="2800" dirty="0">
                <a:solidFill>
                  <a:srgbClr val="C00000"/>
                </a:solidFill>
                <a:latin typeface="Times New Roman" pitchFamily="18" charset="0"/>
                <a:cs typeface="Times New Roman" pitchFamily="18" charset="0"/>
              </a:rPr>
              <a:t>thrive:</a:t>
            </a:r>
            <a:r>
              <a:rPr lang="en-US" sz="2800" dirty="0">
                <a:latin typeface="Times New Roman" pitchFamily="18" charset="0"/>
                <a:cs typeface="Times New Roman" pitchFamily="18" charset="0"/>
              </a:rPr>
              <a:t> to succeed, to grow strong and healthy, to prosper</a:t>
            </a:r>
            <a:br>
              <a:rPr lang="en-US" sz="2800" dirty="0">
                <a:latin typeface="Times New Roman" pitchFamily="18" charset="0"/>
                <a:cs typeface="Times New Roman" pitchFamily="18" charset="0"/>
              </a:rPr>
            </a:br>
            <a:r>
              <a:rPr lang="en-US" sz="2800" dirty="0">
                <a:latin typeface="Times New Roman" pitchFamily="18" charset="0"/>
                <a:cs typeface="Times New Roman" pitchFamily="18" charset="0"/>
              </a:rPr>
              <a:t>The word implicates </a:t>
            </a:r>
            <a:r>
              <a:rPr lang="en-US" sz="2800" dirty="0">
                <a:solidFill>
                  <a:srgbClr val="C00000"/>
                </a:solidFill>
                <a:latin typeface="Times New Roman" pitchFamily="18" charset="0"/>
                <a:cs typeface="Times New Roman" pitchFamily="18" charset="0"/>
              </a:rPr>
              <a:t>vigorous growth</a:t>
            </a:r>
            <a:br>
              <a:rPr lang="en-US" sz="2800" dirty="0">
                <a:latin typeface="Times New Roman" pitchFamily="18" charset="0"/>
                <a:cs typeface="Times New Roman" pitchFamily="18" charset="0"/>
              </a:rPr>
            </a:br>
            <a:r>
              <a:rPr lang="en-US" sz="2800" dirty="0">
                <a:latin typeface="Times New Roman" pitchFamily="18" charset="0"/>
                <a:cs typeface="Times New Roman" pitchFamily="18" charset="0"/>
              </a:rPr>
              <a:t>e.g. Children thrive on milk / in the country air.</a:t>
            </a:r>
            <a:br>
              <a:rPr lang="en-US" sz="2800" dirty="0">
                <a:latin typeface="Times New Roman" pitchFamily="18" charset="0"/>
                <a:cs typeface="Times New Roman" pitchFamily="18" charset="0"/>
              </a:rPr>
            </a:br>
            <a:r>
              <a:rPr lang="en-US" sz="2800" dirty="0">
                <a:latin typeface="Times New Roman" pitchFamily="18" charset="0"/>
                <a:cs typeface="Times New Roman" pitchFamily="18" charset="0"/>
              </a:rPr>
              <a:t>       His business is thriving. </a:t>
            </a:r>
            <a:br>
              <a:rPr lang="en-US" sz="2800" dirty="0">
                <a:latin typeface="Times New Roman" pitchFamily="18" charset="0"/>
                <a:cs typeface="Times New Roman" pitchFamily="18" charset="0"/>
              </a:rPr>
            </a:br>
            <a:br>
              <a:rPr lang="en-US" sz="2800" dirty="0">
                <a:latin typeface="Times New Roman" pitchFamily="18" charset="0"/>
                <a:cs typeface="Times New Roman" pitchFamily="18" charset="0"/>
              </a:rPr>
            </a:br>
            <a:r>
              <a:rPr lang="en-US" sz="2800" dirty="0">
                <a:solidFill>
                  <a:srgbClr val="C00000"/>
                </a:solidFill>
                <a:latin typeface="Times New Roman" pitchFamily="18" charset="0"/>
                <a:cs typeface="Times New Roman" pitchFamily="18" charset="0"/>
              </a:rPr>
              <a:t>prosper: </a:t>
            </a:r>
            <a:r>
              <a:rPr lang="en-US" sz="2800" dirty="0">
                <a:latin typeface="Times New Roman" pitchFamily="18" charset="0"/>
                <a:cs typeface="Times New Roman" pitchFamily="18" charset="0"/>
              </a:rPr>
              <a:t>to succeed, to do well. This word carries an implication of continued or long </a:t>
            </a:r>
            <a:r>
              <a:rPr lang="en-US" sz="2800" dirty="0">
                <a:solidFill>
                  <a:srgbClr val="C00000"/>
                </a:solidFill>
                <a:latin typeface="Times New Roman" pitchFamily="18" charset="0"/>
                <a:cs typeface="Times New Roman" pitchFamily="18" charset="0"/>
              </a:rPr>
              <a:t>continuing success</a:t>
            </a:r>
            <a:r>
              <a:rPr lang="en-US" sz="2800" dirty="0">
                <a:latin typeface="Times New Roman" pitchFamily="18" charset="0"/>
                <a:cs typeface="Times New Roman" pitchFamily="18" charset="0"/>
              </a:rPr>
              <a:t>. usu. </a:t>
            </a:r>
            <a:r>
              <a:rPr lang="en-US" sz="2800" dirty="0">
                <a:solidFill>
                  <a:srgbClr val="C00000"/>
                </a:solidFill>
                <a:latin typeface="Times New Roman" pitchFamily="18" charset="0"/>
                <a:cs typeface="Times New Roman" pitchFamily="18" charset="0"/>
              </a:rPr>
              <a:t>increasing success.</a:t>
            </a:r>
            <a:br>
              <a:rPr lang="en-US" sz="2800" dirty="0">
                <a:latin typeface="Times New Roman" pitchFamily="18" charset="0"/>
                <a:cs typeface="Times New Roman" pitchFamily="18" charset="0"/>
              </a:rPr>
            </a:br>
            <a:r>
              <a:rPr lang="en-US" sz="2800" dirty="0">
                <a:latin typeface="Times New Roman" pitchFamily="18" charset="0"/>
                <a:cs typeface="Times New Roman" pitchFamily="18" charset="0"/>
              </a:rPr>
              <a:t>e.g. The rural area in our country has been prospering ever since the adoption of the contracted responsibility system(</a:t>
            </a:r>
            <a:r>
              <a:rPr lang="zh-CN" altLang="en-US" sz="2800" dirty="0">
                <a:latin typeface="Times New Roman" pitchFamily="18" charset="0"/>
                <a:cs typeface="Times New Roman" pitchFamily="18" charset="0"/>
              </a:rPr>
              <a:t>承包责任制</a:t>
            </a:r>
            <a:r>
              <a:rPr lang="en-US" sz="2800" dirty="0">
                <a:latin typeface="Times New Roman" pitchFamily="18" charset="0"/>
                <a:cs typeface="Times New Roman" pitchFamily="18" charset="0"/>
              </a:rPr>
              <a:t>).</a:t>
            </a:r>
            <a:br>
              <a:rPr lang="en-US" sz="2400" dirty="0">
                <a:latin typeface="Times New Roman" pitchFamily="18" charset="0"/>
                <a:cs typeface="Times New Roman" pitchFamily="18" charset="0"/>
              </a:rPr>
            </a:br>
            <a:endParaRPr lang="zh-CN" altLang="en-US" sz="2400" dirty="0">
              <a:latin typeface="Times New Roman" pitchFamily="18" charset="0"/>
              <a:cs typeface="Times New Roman" pitchFamily="18" charset="0"/>
            </a:endParaRPr>
          </a:p>
          <a:p>
            <a:pPr marL="457200" indent="-457200">
              <a:buNone/>
            </a:pPr>
            <a:endParaRPr lang="zh-CN" altLang="en-US" sz="2400" dirty="0"/>
          </a:p>
          <a:p>
            <a:pPr marL="457200" indent="-457200">
              <a:buNone/>
            </a:pPr>
            <a:endParaRPr lang="en-US" sz="2400" dirty="0">
              <a:latin typeface="Times New Roman" pitchFamily="18" charset="0"/>
              <a:cs typeface="Times New Roman" pitchFamily="18" charset="0"/>
            </a:endParaRPr>
          </a:p>
          <a:p>
            <a:pPr marL="457200" indent="-457200">
              <a:buNone/>
            </a:pPr>
            <a:endParaRPr lang="en-US" sz="2000" dirty="0">
              <a:latin typeface="Times New Roman" pitchFamily="18" charset="0"/>
              <a:cs typeface="Times New Roman" pitchFamily="18" charset="0"/>
            </a:endParaRPr>
          </a:p>
          <a:p>
            <a:pPr marL="457200" indent="-457200">
              <a:buNone/>
            </a:pPr>
            <a:endParaRPr lang="en-US" sz="2000" dirty="0">
              <a:latin typeface="Times New Roman" pitchFamily="18" charset="0"/>
              <a:cs typeface="Times New Roman" pitchFamily="18" charset="0"/>
            </a:endParaRPr>
          </a:p>
          <a:p>
            <a:pPr marL="457200" indent="-457200">
              <a:buNone/>
            </a:pPr>
            <a:endParaRPr lang="en-US" sz="2000" dirty="0">
              <a:latin typeface="Times New Roman" pitchFamily="18" charset="0"/>
              <a:cs typeface="Times New Roman" pitchFamily="18" charset="0"/>
            </a:endParaRPr>
          </a:p>
          <a:p>
            <a:pPr marL="457200" indent="-457200">
              <a:buNone/>
            </a:pPr>
            <a:endParaRPr lang="en-US" sz="2000" dirty="0">
              <a:latin typeface="Times New Roman" pitchFamily="18" charset="0"/>
              <a:cs typeface="Times New Roman" pitchFamily="18" charset="0"/>
            </a:endParaRPr>
          </a:p>
          <a:p>
            <a:pPr marL="457200" indent="-457200">
              <a:buNone/>
            </a:pPr>
            <a:endParaRPr lang="en-US" sz="2000" dirty="0">
              <a:latin typeface="Times New Roman" pitchFamily="18" charset="0"/>
              <a:cs typeface="Times New Roman" pitchFamily="18" charset="0"/>
            </a:endParaRPr>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3508" y="377280"/>
            <a:ext cx="8856984" cy="6480720"/>
          </a:xfrm>
        </p:spPr>
        <p:txBody>
          <a:bodyPr>
            <a:normAutofit fontScale="47500" lnSpcReduction="20000"/>
          </a:bodyPr>
          <a:lstStyle/>
          <a:p>
            <a:pPr marL="457200" indent="-457200">
              <a:buNone/>
            </a:pPr>
            <a:r>
              <a:rPr lang="en-US" altLang="zh-CN" sz="5900" dirty="0">
                <a:solidFill>
                  <a:srgbClr val="C00000"/>
                </a:solidFill>
                <a:latin typeface="Times New Roman" pitchFamily="18" charset="0"/>
                <a:cs typeface="Times New Roman" pitchFamily="18" charset="0"/>
              </a:rPr>
              <a:t>4) the scene will be clear for the final act</a:t>
            </a:r>
          </a:p>
          <a:p>
            <a:pPr marL="457200" indent="-457200">
              <a:buNone/>
            </a:pPr>
            <a:r>
              <a:rPr lang="en-US" altLang="zh-CN" sz="5900" dirty="0">
                <a:latin typeface="Times New Roman" pitchFamily="18" charset="0"/>
                <a:cs typeface="Times New Roman" pitchFamily="18" charset="0"/>
              </a:rPr>
              <a:t>   * Metaphorical expression: the stage will be ready for the final act.  All the obstacles will be cleared away for Hitler to put on his final act on the stage. </a:t>
            </a:r>
          </a:p>
          <a:p>
            <a:pPr marL="457200" indent="-457200">
              <a:buNone/>
            </a:pPr>
            <a:r>
              <a:rPr lang="en-US" altLang="zh-CN" sz="5900" dirty="0">
                <a:latin typeface="Times New Roman" pitchFamily="18" charset="0"/>
                <a:cs typeface="Times New Roman" pitchFamily="18" charset="0"/>
              </a:rPr>
              <a:t>   * The final act refers to the defeat and conquest of all the countries in the Western Hemisphere. </a:t>
            </a:r>
          </a:p>
          <a:p>
            <a:pPr marL="457200" indent="-457200">
              <a:buNone/>
            </a:pPr>
            <a:r>
              <a:rPr lang="en-US" altLang="zh-CN" sz="5900" dirty="0">
                <a:solidFill>
                  <a:srgbClr val="C00000"/>
                </a:solidFill>
                <a:latin typeface="Times New Roman" pitchFamily="18" charset="0"/>
                <a:cs typeface="Times New Roman" pitchFamily="18" charset="0"/>
              </a:rPr>
              <a:t>5) *subjugate: </a:t>
            </a:r>
            <a:r>
              <a:rPr lang="en-US" altLang="zh-CN" sz="5900" dirty="0">
                <a:latin typeface="Times New Roman" pitchFamily="18" charset="0"/>
                <a:cs typeface="Times New Roman" pitchFamily="18" charset="0"/>
              </a:rPr>
              <a:t>to bring under control, to conquer</a:t>
            </a:r>
          </a:p>
          <a:p>
            <a:pPr marL="457200" indent="-457200">
              <a:buNone/>
            </a:pPr>
            <a:r>
              <a:rPr lang="en-US" altLang="zh-CN" sz="5900" dirty="0">
                <a:latin typeface="Times New Roman" pitchFamily="18" charset="0"/>
                <a:cs typeface="Times New Roman" pitchFamily="18" charset="0"/>
              </a:rPr>
              <a:t>      e.g. She dominated him and subjugated his will completely.</a:t>
            </a:r>
          </a:p>
          <a:p>
            <a:pPr marL="457200" indent="-457200">
              <a:buNone/>
            </a:pPr>
            <a:r>
              <a:rPr lang="en-US" altLang="zh-CN" sz="5900" dirty="0">
                <a:latin typeface="Times New Roman" pitchFamily="18" charset="0"/>
                <a:cs typeface="Times New Roman" pitchFamily="18" charset="0"/>
              </a:rPr>
              <a:t>    </a:t>
            </a:r>
            <a:r>
              <a:rPr lang="en-US" altLang="zh-CN" sz="5900" dirty="0">
                <a:solidFill>
                  <a:srgbClr val="C00000"/>
                </a:solidFill>
                <a:latin typeface="Times New Roman" pitchFamily="18" charset="0"/>
                <a:cs typeface="Times New Roman" pitchFamily="18" charset="0"/>
              </a:rPr>
              <a:t>*subjugation: </a:t>
            </a:r>
            <a:r>
              <a:rPr lang="en-US" altLang="zh-CN" sz="5900" dirty="0">
                <a:latin typeface="Times New Roman" pitchFamily="18" charset="0"/>
                <a:cs typeface="Times New Roman" pitchFamily="18" charset="0"/>
              </a:rPr>
              <a:t>the state of being conquered, the act of taking power over</a:t>
            </a:r>
          </a:p>
          <a:p>
            <a:pPr marL="457200" indent="-457200">
              <a:buNone/>
            </a:pPr>
            <a:r>
              <a:rPr lang="en-US" altLang="zh-CN" sz="5900" dirty="0">
                <a:latin typeface="Times New Roman" pitchFamily="18" charset="0"/>
                <a:cs typeface="Times New Roman" pitchFamily="18" charset="0"/>
              </a:rPr>
              <a:t>      e.g. She cowed him into subjugation.</a:t>
            </a:r>
            <a:br>
              <a:rPr lang="en-US" altLang="zh-CN" sz="5100" dirty="0">
                <a:latin typeface="Times New Roman" pitchFamily="18" charset="0"/>
                <a:cs typeface="Times New Roman" pitchFamily="18" charset="0"/>
              </a:rPr>
            </a:br>
            <a:endParaRPr lang="en-US" altLang="zh-CN" sz="5100" dirty="0">
              <a:latin typeface="Times New Roman" pitchFamily="18" charset="0"/>
              <a:cs typeface="Times New Roman" pitchFamily="18" charset="0"/>
            </a:endParaRPr>
          </a:p>
          <a:p>
            <a:pPr marL="457200" indent="-457200">
              <a:buNone/>
            </a:pPr>
            <a:r>
              <a:rPr lang="en-US" altLang="zh-CN" sz="5100" dirty="0">
                <a:latin typeface="Times New Roman" pitchFamily="18" charset="0"/>
                <a:cs typeface="Times New Roman" pitchFamily="18" charset="0"/>
              </a:rPr>
              <a:t>Then there will be nothing to prevent Hitler from conquering all </a:t>
            </a:r>
          </a:p>
          <a:p>
            <a:pPr marL="457200" indent="-457200">
              <a:buNone/>
            </a:pPr>
            <a:r>
              <a:rPr lang="en-US" altLang="zh-CN" sz="5100" dirty="0">
                <a:latin typeface="Times New Roman" pitchFamily="18" charset="0"/>
                <a:cs typeface="Times New Roman" pitchFamily="18" charset="0"/>
              </a:rPr>
              <a:t>the countries in the Western Hemisphere, which he must do if </a:t>
            </a:r>
          </a:p>
          <a:p>
            <a:pPr marL="457200" indent="-457200">
              <a:buNone/>
            </a:pPr>
            <a:r>
              <a:rPr lang="en-US" altLang="zh-CN" sz="5100" dirty="0">
                <a:latin typeface="Times New Roman" pitchFamily="18" charset="0"/>
                <a:cs typeface="Times New Roman" pitchFamily="18" charset="0"/>
              </a:rPr>
              <a:t>he wants to bring the whole world under his control. </a:t>
            </a:r>
            <a:endParaRPr lang="zh-CN" altLang="en-US" sz="5100" dirty="0"/>
          </a:p>
          <a:p>
            <a:pPr marL="457200" indent="-457200">
              <a:buNone/>
            </a:pPr>
            <a:endParaRPr lang="en-US" altLang="zh-CN" sz="2400" dirty="0">
              <a:latin typeface="Times New Roman" pitchFamily="18" charset="0"/>
              <a:cs typeface="Times New Roman" pitchFamily="18" charset="0"/>
            </a:endParaRPr>
          </a:p>
          <a:p>
            <a:pPr marL="457200" indent="-457200">
              <a:buNone/>
            </a:pPr>
            <a:endParaRPr lang="en-US" sz="2400" dirty="0">
              <a:latin typeface="Times New Roman" pitchFamily="18" charset="0"/>
              <a:cs typeface="Times New Roman" pitchFamily="18" charset="0"/>
            </a:endParaRPr>
          </a:p>
          <a:p>
            <a:pPr marL="457200" indent="-457200">
              <a:buNone/>
            </a:pPr>
            <a:endParaRPr lang="en-US" sz="2000" dirty="0">
              <a:latin typeface="Times New Roman" pitchFamily="18" charset="0"/>
              <a:cs typeface="Times New Roman" pitchFamily="18" charset="0"/>
            </a:endParaRPr>
          </a:p>
          <a:p>
            <a:pPr marL="457200" indent="-457200">
              <a:buNone/>
            </a:pPr>
            <a:endParaRPr lang="en-US" sz="2000" dirty="0">
              <a:latin typeface="Times New Roman" pitchFamily="18" charset="0"/>
              <a:cs typeface="Times New Roman" pitchFamily="18" charset="0"/>
            </a:endParaRPr>
          </a:p>
          <a:p>
            <a:pPr marL="457200" indent="-457200">
              <a:buNone/>
            </a:pPr>
            <a:endParaRPr lang="en-US" sz="2000" dirty="0">
              <a:latin typeface="Times New Roman" pitchFamily="18" charset="0"/>
              <a:cs typeface="Times New Roman" pitchFamily="18" charset="0"/>
            </a:endParaRPr>
          </a:p>
          <a:p>
            <a:pPr marL="457200" indent="-457200">
              <a:buNone/>
            </a:pPr>
            <a:endParaRPr lang="en-US" sz="2000" dirty="0">
              <a:latin typeface="Times New Roman" pitchFamily="18" charset="0"/>
              <a:cs typeface="Times New Roman" pitchFamily="18" charset="0"/>
            </a:endParaRPr>
          </a:p>
          <a:p>
            <a:pPr marL="457200" indent="-457200">
              <a:buNone/>
            </a:pPr>
            <a:endParaRPr lang="en-US" sz="2000" dirty="0">
              <a:latin typeface="Times New Roman" pitchFamily="18" charset="0"/>
              <a:cs typeface="Times New Roman" pitchFamily="18" charset="0"/>
            </a:endParaRPr>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
          </p:nvPr>
        </p:nvSpPr>
        <p:spPr>
          <a:xfrm>
            <a:off x="457200" y="714356"/>
            <a:ext cx="8229600" cy="5411807"/>
          </a:xfrm>
        </p:spPr>
        <p:txBody>
          <a:bodyPr>
            <a:normAutofit lnSpcReduction="10000"/>
          </a:bodyPr>
          <a:lstStyle/>
          <a:p>
            <a:pPr>
              <a:buNone/>
            </a:pPr>
            <a:r>
              <a:rPr lang="en-US" altLang="zh-CN" sz="2400" dirty="0">
                <a:solidFill>
                  <a:srgbClr val="C00000"/>
                </a:solidFill>
                <a:latin typeface="Times New Roman" pitchFamily="18" charset="0"/>
                <a:cs typeface="Times New Roman" pitchFamily="18" charset="0"/>
              </a:rPr>
              <a:t>Para 13. Making the conclusion</a:t>
            </a:r>
          </a:p>
          <a:p>
            <a:pPr marL="457200" indent="-457200">
              <a:buAutoNum type="arabicPeriod"/>
            </a:pPr>
            <a:r>
              <a:rPr lang="en-US" altLang="zh-CN" sz="2400" dirty="0">
                <a:latin typeface="Times New Roman" pitchFamily="18" charset="0"/>
                <a:cs typeface="Times New Roman" pitchFamily="18" charset="0"/>
              </a:rPr>
              <a:t>The Russian danger is therefore our danger, and the danger of </a:t>
            </a:r>
          </a:p>
          <a:p>
            <a:pPr marL="457200" indent="-457200">
              <a:buNone/>
            </a:pPr>
            <a:r>
              <a:rPr lang="en-US" altLang="zh-CN" sz="2400" dirty="0">
                <a:latin typeface="Times New Roman" pitchFamily="18" charset="0"/>
                <a:cs typeface="Times New Roman" pitchFamily="18" charset="0"/>
              </a:rPr>
              <a:t>the United States, just as the cause of any Russian fighting for his </a:t>
            </a:r>
          </a:p>
          <a:p>
            <a:pPr marL="457200" indent="-457200">
              <a:buNone/>
            </a:pPr>
            <a:r>
              <a:rPr lang="en-US" altLang="zh-CN" sz="2400" dirty="0">
                <a:latin typeface="Times New Roman" pitchFamily="18" charset="0"/>
                <a:cs typeface="Times New Roman" pitchFamily="18" charset="0"/>
              </a:rPr>
              <a:t>hearth and home is the cause of free men and free peoples in </a:t>
            </a:r>
          </a:p>
          <a:p>
            <a:pPr marL="457200" indent="-457200">
              <a:buNone/>
            </a:pPr>
            <a:r>
              <a:rPr lang="en-US" altLang="zh-CN" sz="2400" dirty="0">
                <a:latin typeface="Times New Roman" pitchFamily="18" charset="0"/>
                <a:cs typeface="Times New Roman" pitchFamily="18" charset="0"/>
              </a:rPr>
              <a:t>every quarter of the globe. </a:t>
            </a:r>
          </a:p>
          <a:p>
            <a:pPr marL="457200" indent="-457200">
              <a:buNone/>
            </a:pPr>
            <a:endParaRPr lang="en-US" altLang="zh-CN" sz="2400" dirty="0">
              <a:latin typeface="Times New Roman" pitchFamily="18" charset="0"/>
              <a:cs typeface="Times New Roman" pitchFamily="18" charset="0"/>
            </a:endParaRPr>
          </a:p>
          <a:p>
            <a:pPr marL="457200" indent="-457200">
              <a:buAutoNum type="arabicParenR"/>
            </a:pPr>
            <a:r>
              <a:rPr lang="en-US" sz="2400" dirty="0">
                <a:solidFill>
                  <a:srgbClr val="C00000"/>
                </a:solidFill>
                <a:latin typeface="Times New Roman" pitchFamily="18" charset="0"/>
                <a:cs typeface="Times New Roman" pitchFamily="18" charset="0"/>
              </a:rPr>
              <a:t>hearth</a:t>
            </a:r>
            <a:r>
              <a:rPr lang="en-US" sz="2400" dirty="0">
                <a:latin typeface="Times New Roman" pitchFamily="18" charset="0"/>
                <a:cs typeface="Times New Roman" pitchFamily="18" charset="0"/>
              </a:rPr>
              <a:t> means the fireside as the center of family life; family life; home;</a:t>
            </a:r>
          </a:p>
          <a:p>
            <a:pPr marL="457200" indent="-457200">
              <a:buNone/>
            </a:pPr>
            <a:r>
              <a:rPr lang="en-US" sz="2400" dirty="0">
                <a:solidFill>
                  <a:srgbClr val="CC3300"/>
                </a:solidFill>
                <a:latin typeface="Times New Roman" pitchFamily="18" charset="0"/>
                <a:cs typeface="Times New Roman" pitchFamily="18" charset="0"/>
              </a:rPr>
              <a:t>hearth and home:  Alliteration</a:t>
            </a:r>
            <a:r>
              <a:rPr lang="en-US" sz="2400" dirty="0">
                <a:latin typeface="Times New Roman" pitchFamily="18" charset="0"/>
                <a:cs typeface="Times New Roman" pitchFamily="18" charset="0"/>
              </a:rPr>
              <a:t> is used  as the writer wants to make a strong emotional response.</a:t>
            </a:r>
          </a:p>
          <a:p>
            <a:pPr marL="457200" indent="-457200">
              <a:buNone/>
            </a:pPr>
            <a:r>
              <a:rPr lang="en-US" altLang="zh-CN" sz="2400" dirty="0">
                <a:latin typeface="Times New Roman" pitchFamily="18" charset="0"/>
                <a:cs typeface="Times New Roman" pitchFamily="18" charset="0"/>
              </a:rPr>
              <a:t>2</a:t>
            </a:r>
            <a:r>
              <a:rPr lang="en-US" altLang="zh-CN" sz="2400" dirty="0">
                <a:solidFill>
                  <a:srgbClr val="C00000"/>
                </a:solidFill>
                <a:latin typeface="Times New Roman" pitchFamily="18" charset="0"/>
                <a:cs typeface="Times New Roman" pitchFamily="18" charset="0"/>
              </a:rPr>
              <a:t>) in every quarter of the globe</a:t>
            </a:r>
            <a:r>
              <a:rPr lang="en-US" altLang="zh-CN" sz="2400" dirty="0">
                <a:latin typeface="Times New Roman" pitchFamily="18" charset="0"/>
                <a:cs typeface="Times New Roman" pitchFamily="18" charset="0"/>
              </a:rPr>
              <a:t>: in every part of the world</a:t>
            </a:r>
          </a:p>
          <a:p>
            <a:pPr marL="457200" indent="-457200">
              <a:buNone/>
            </a:pPr>
            <a:r>
              <a:rPr lang="en-US" altLang="zh-CN" sz="2400" dirty="0">
                <a:latin typeface="Times New Roman" pitchFamily="18" charset="0"/>
                <a:cs typeface="Times New Roman" pitchFamily="18" charset="0"/>
              </a:rPr>
              <a:t>3) </a:t>
            </a:r>
            <a:r>
              <a:rPr lang="en-US" altLang="zh-CN" sz="2400" dirty="0">
                <a:solidFill>
                  <a:srgbClr val="C00000"/>
                </a:solidFill>
                <a:latin typeface="Times New Roman" pitchFamily="18" charset="0"/>
                <a:cs typeface="Times New Roman" pitchFamily="18" charset="0"/>
              </a:rPr>
              <a:t>peoples: </a:t>
            </a:r>
            <a:r>
              <a:rPr lang="en-US" altLang="zh-CN" sz="2400" dirty="0">
                <a:latin typeface="Times New Roman" pitchFamily="18" charset="0"/>
                <a:cs typeface="Times New Roman" pitchFamily="18" charset="0"/>
              </a:rPr>
              <a:t>(in plural form): the human beings of a particular nation or  community or ethnic group </a:t>
            </a:r>
            <a:r>
              <a:rPr lang="zh-CN" altLang="en-US" sz="2400" dirty="0">
                <a:latin typeface="Times New Roman" pitchFamily="18" charset="0"/>
                <a:cs typeface="Times New Roman" pitchFamily="18" charset="0"/>
              </a:rPr>
              <a:t>民族</a:t>
            </a:r>
            <a:endParaRPr lang="en-US" altLang="zh-CN" sz="2400" dirty="0">
              <a:latin typeface="Times New Roman" pitchFamily="18" charset="0"/>
              <a:cs typeface="Times New Roman" pitchFamily="18" charset="0"/>
            </a:endParaRPr>
          </a:p>
          <a:p>
            <a:pPr marL="457200" indent="-457200">
              <a:buNone/>
            </a:pPr>
            <a:endParaRPr lang="zh-CN" altLang="en-US" sz="2400" dirty="0">
              <a:latin typeface="Times New Roman" pitchFamily="18" charset="0"/>
              <a:cs typeface="Times New Roman" pitchFamily="18" charset="0"/>
            </a:endParaRPr>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
          </p:nvPr>
        </p:nvSpPr>
        <p:spPr>
          <a:xfrm>
            <a:off x="457200" y="714356"/>
            <a:ext cx="8507288" cy="5411807"/>
          </a:xfrm>
        </p:spPr>
        <p:txBody>
          <a:bodyPr>
            <a:normAutofit/>
          </a:bodyPr>
          <a:lstStyle/>
          <a:p>
            <a:pPr>
              <a:buNone/>
            </a:pPr>
            <a:r>
              <a:rPr lang="en-US" altLang="zh-CN" sz="2400" dirty="0">
                <a:solidFill>
                  <a:srgbClr val="C00000"/>
                </a:solidFill>
                <a:latin typeface="Times New Roman" pitchFamily="18" charset="0"/>
                <a:cs typeface="Times New Roman" pitchFamily="18" charset="0"/>
              </a:rPr>
              <a:t>Para 13. Making the conclusion</a:t>
            </a:r>
          </a:p>
          <a:p>
            <a:pPr marL="457200" indent="-457200">
              <a:buNone/>
            </a:pPr>
            <a:r>
              <a:rPr lang="en-US" altLang="zh-CN" sz="2400" dirty="0">
                <a:latin typeface="Times New Roman" pitchFamily="18" charset="0"/>
                <a:cs typeface="Times New Roman" pitchFamily="18" charset="0"/>
              </a:rPr>
              <a:t>2. Let us learn the lessons already taught by such cruel experience.</a:t>
            </a:r>
          </a:p>
          <a:p>
            <a:pPr marL="457200" indent="-457200">
              <a:buNone/>
            </a:pPr>
            <a:endParaRPr lang="en-US" altLang="zh-CN" sz="2400" dirty="0">
              <a:latin typeface="Times New Roman" pitchFamily="18" charset="0"/>
              <a:cs typeface="Times New Roman" pitchFamily="18" charset="0"/>
            </a:endParaRPr>
          </a:p>
          <a:p>
            <a:pPr marL="457200" indent="-457200">
              <a:buAutoNum type="arabicParenR"/>
            </a:pPr>
            <a:r>
              <a:rPr lang="en-US" altLang="zh-CN" sz="2400" dirty="0">
                <a:latin typeface="Times New Roman" pitchFamily="18" charset="0"/>
                <a:cs typeface="Times New Roman" pitchFamily="18" charset="0"/>
              </a:rPr>
              <a:t>We should bear in mind the fact that Hitler had been successful because many European governments had allowed themselves to be struck down one by one. This time we should all support the Soviet Union and shouldn’t let Hitler repeat the tactics. </a:t>
            </a:r>
          </a:p>
          <a:p>
            <a:pPr marL="457200" indent="-457200">
              <a:buAutoNum type="arabicParenR"/>
            </a:pPr>
            <a:r>
              <a:rPr lang="en-US" altLang="zh-CN" sz="2400" dirty="0">
                <a:latin typeface="Times New Roman" pitchFamily="18" charset="0"/>
                <a:cs typeface="Times New Roman" pitchFamily="18" charset="0"/>
              </a:rPr>
              <a:t>learn the lessons: </a:t>
            </a:r>
            <a:r>
              <a:rPr lang="en-US" altLang="zh-CN" sz="2400" dirty="0">
                <a:solidFill>
                  <a:srgbClr val="FF0000"/>
                </a:solidFill>
                <a:latin typeface="Times New Roman" pitchFamily="18" charset="0"/>
                <a:cs typeface="Times New Roman" pitchFamily="18" charset="0"/>
              </a:rPr>
              <a:t>alliteration </a:t>
            </a:r>
          </a:p>
          <a:p>
            <a:pPr marL="457200" indent="-457200">
              <a:buAutoNum type="arabicParenR"/>
            </a:pPr>
            <a:r>
              <a:rPr lang="en-US" altLang="zh-CN" sz="2400" dirty="0">
                <a:latin typeface="Times New Roman" pitchFamily="18" charset="0"/>
                <a:cs typeface="Times New Roman" pitchFamily="18" charset="0"/>
              </a:rPr>
              <a:t>‘lessons and ‘cruel experience’: United we stand, divided we fall. </a:t>
            </a:r>
            <a:endParaRPr lang="zh-CN" altLang="en-US" sz="2400" dirty="0">
              <a:latin typeface="Times New Roman" pitchFamily="18" charset="0"/>
              <a:cs typeface="Times New Roman" pitchFamily="18" charset="0"/>
            </a:endParaRPr>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
          </p:nvPr>
        </p:nvSpPr>
        <p:spPr>
          <a:xfrm>
            <a:off x="500034" y="1214422"/>
            <a:ext cx="8229600" cy="4714908"/>
          </a:xfrm>
        </p:spPr>
        <p:txBody>
          <a:bodyPr>
            <a:normAutofit fontScale="92500" lnSpcReduction="10000"/>
          </a:bodyPr>
          <a:lstStyle/>
          <a:p>
            <a:pPr>
              <a:buNone/>
            </a:pPr>
            <a:r>
              <a:rPr lang="en-US" altLang="zh-CN" sz="2400" dirty="0">
                <a:solidFill>
                  <a:srgbClr val="C00000"/>
                </a:solidFill>
                <a:latin typeface="Times New Roman" pitchFamily="18" charset="0"/>
                <a:cs typeface="Times New Roman" pitchFamily="18" charset="0"/>
              </a:rPr>
              <a:t>Para 13. Making the conclusion</a:t>
            </a:r>
          </a:p>
          <a:p>
            <a:pPr>
              <a:buNone/>
            </a:pPr>
            <a:r>
              <a:rPr lang="en-US" altLang="zh-CN" sz="2400" dirty="0">
                <a:latin typeface="Times New Roman" pitchFamily="18" charset="0"/>
                <a:cs typeface="Times New Roman" pitchFamily="18" charset="0"/>
              </a:rPr>
              <a:t>3. Let us redouble our exertions, and strike with united strength while life and power remain. </a:t>
            </a:r>
          </a:p>
          <a:p>
            <a:pPr>
              <a:buNone/>
            </a:pPr>
            <a:r>
              <a:rPr lang="en-US" altLang="zh-CN" sz="2400" dirty="0">
                <a:latin typeface="Times New Roman" pitchFamily="18" charset="0"/>
                <a:cs typeface="Times New Roman" pitchFamily="18" charset="0"/>
              </a:rPr>
              <a:t>1)  Let us strengthen our unity and our efforts in the fight against </a:t>
            </a:r>
          </a:p>
          <a:p>
            <a:pPr>
              <a:buNone/>
            </a:pPr>
            <a:r>
              <a:rPr lang="en-US" altLang="zh-CN" sz="2400" dirty="0">
                <a:latin typeface="Times New Roman" pitchFamily="18" charset="0"/>
                <a:cs typeface="Times New Roman" pitchFamily="18" charset="0"/>
              </a:rPr>
              <a:t>     Nazi Germany when we have not yet been overwhelmed and </a:t>
            </a:r>
          </a:p>
          <a:p>
            <a:pPr>
              <a:buNone/>
            </a:pPr>
            <a:r>
              <a:rPr lang="en-US" altLang="zh-CN" sz="2400" dirty="0">
                <a:latin typeface="Times New Roman" pitchFamily="18" charset="0"/>
                <a:cs typeface="Times New Roman" pitchFamily="18" charset="0"/>
              </a:rPr>
              <a:t>     when we are still powerful. </a:t>
            </a:r>
          </a:p>
          <a:p>
            <a:pPr>
              <a:buNone/>
            </a:pPr>
            <a:endParaRPr lang="en-US" altLang="zh-CN" sz="2400" dirty="0">
              <a:latin typeface="Times New Roman" pitchFamily="18" charset="0"/>
              <a:cs typeface="Times New Roman" pitchFamily="18" charset="0"/>
            </a:endParaRPr>
          </a:p>
          <a:p>
            <a:pPr>
              <a:lnSpc>
                <a:spcPct val="90000"/>
              </a:lnSpc>
              <a:buSzPct val="85000"/>
              <a:buNone/>
            </a:pPr>
            <a:r>
              <a:rPr lang="en-US" sz="2400" dirty="0">
                <a:solidFill>
                  <a:srgbClr val="CC3300"/>
                </a:solidFill>
              </a:rPr>
              <a:t> </a:t>
            </a:r>
            <a:r>
              <a:rPr lang="en-US" sz="2400" dirty="0">
                <a:solidFill>
                  <a:srgbClr val="CC3300"/>
                </a:solidFill>
                <a:latin typeface="Times New Roman" pitchFamily="18" charset="0"/>
                <a:cs typeface="Times New Roman" pitchFamily="18" charset="0"/>
              </a:rPr>
              <a:t>Exert:</a:t>
            </a:r>
            <a:r>
              <a:rPr lang="en-US" sz="2400" dirty="0">
                <a:latin typeface="Times New Roman" pitchFamily="18" charset="0"/>
                <a:cs typeface="Times New Roman" pitchFamily="18" charset="0"/>
              </a:rPr>
              <a:t> v. to put forth; bring use to; make an effort </a:t>
            </a:r>
          </a:p>
          <a:p>
            <a:pPr>
              <a:lnSpc>
                <a:spcPct val="90000"/>
              </a:lnSpc>
              <a:buNone/>
            </a:pPr>
            <a:r>
              <a:rPr lang="en-US" sz="2400" dirty="0">
                <a:latin typeface="Times New Roman" pitchFamily="18" charset="0"/>
                <a:cs typeface="Times New Roman" pitchFamily="18" charset="0"/>
              </a:rPr>
              <a:t>e.g. *</a:t>
            </a:r>
            <a:r>
              <a:rPr lang="en-US" sz="2400" dirty="0">
                <a:solidFill>
                  <a:srgbClr val="CC3300"/>
                </a:solidFill>
                <a:latin typeface="Times New Roman" pitchFamily="18" charset="0"/>
                <a:cs typeface="Times New Roman" pitchFamily="18" charset="0"/>
              </a:rPr>
              <a:t>exert</a:t>
            </a:r>
            <a:r>
              <a:rPr lang="en-US" sz="2400" dirty="0">
                <a:latin typeface="Times New Roman" pitchFamily="18" charset="0"/>
                <a:cs typeface="Times New Roman" pitchFamily="18" charset="0"/>
              </a:rPr>
              <a:t> all one’s strength (influence etc.) (to do </a:t>
            </a:r>
            <a:r>
              <a:rPr lang="en-US" sz="2400" dirty="0" err="1">
                <a:latin typeface="Times New Roman" pitchFamily="18" charset="0"/>
                <a:cs typeface="Times New Roman" pitchFamily="18" charset="0"/>
              </a:rPr>
              <a:t>sth</a:t>
            </a:r>
            <a:r>
              <a:rPr lang="en-US" sz="2400" dirty="0">
                <a:latin typeface="Times New Roman" pitchFamily="18" charset="0"/>
                <a:cs typeface="Times New Roman" pitchFamily="18" charset="0"/>
              </a:rPr>
              <a:t>.)</a:t>
            </a:r>
          </a:p>
          <a:p>
            <a:pPr>
              <a:lnSpc>
                <a:spcPct val="90000"/>
              </a:lnSpc>
              <a:buNone/>
            </a:pPr>
            <a:r>
              <a:rPr lang="en-US" sz="2400" dirty="0">
                <a:latin typeface="Times New Roman" pitchFamily="18" charset="0"/>
                <a:cs typeface="Times New Roman" pitchFamily="18" charset="0"/>
              </a:rPr>
              <a:t>       *</a:t>
            </a:r>
            <a:r>
              <a:rPr lang="en-US" sz="2400" dirty="0">
                <a:solidFill>
                  <a:srgbClr val="C00000"/>
                </a:solidFill>
                <a:latin typeface="Times New Roman" pitchFamily="18" charset="0"/>
                <a:cs typeface="Times New Roman" pitchFamily="18" charset="0"/>
              </a:rPr>
              <a:t>e</a:t>
            </a:r>
            <a:r>
              <a:rPr lang="en-US" sz="2400" dirty="0">
                <a:solidFill>
                  <a:srgbClr val="CC3300"/>
                </a:solidFill>
                <a:latin typeface="Times New Roman" pitchFamily="18" charset="0"/>
                <a:cs typeface="Times New Roman" pitchFamily="18" charset="0"/>
              </a:rPr>
              <a:t>xert</a:t>
            </a:r>
            <a:r>
              <a:rPr lang="en-US" sz="2400" dirty="0">
                <a:latin typeface="Times New Roman" pitchFamily="18" charset="0"/>
                <a:cs typeface="Times New Roman" pitchFamily="18" charset="0"/>
              </a:rPr>
              <a:t> pressure on sb. </a:t>
            </a:r>
          </a:p>
          <a:p>
            <a:pPr>
              <a:lnSpc>
                <a:spcPct val="90000"/>
              </a:lnSpc>
              <a:buNone/>
            </a:pPr>
            <a:r>
              <a:rPr lang="en-US" sz="2400" dirty="0">
                <a:latin typeface="Times New Roman" pitchFamily="18" charset="0"/>
                <a:cs typeface="Times New Roman" pitchFamily="18" charset="0"/>
              </a:rPr>
              <a:t>       *</a:t>
            </a:r>
            <a:r>
              <a:rPr lang="en-US" sz="2400" dirty="0">
                <a:solidFill>
                  <a:srgbClr val="C00000"/>
                </a:solidFill>
                <a:latin typeface="Times New Roman" pitchFamily="18" charset="0"/>
                <a:cs typeface="Times New Roman" pitchFamily="18" charset="0"/>
              </a:rPr>
              <a:t>E</a:t>
            </a:r>
            <a:r>
              <a:rPr lang="en-US" sz="2400" dirty="0">
                <a:solidFill>
                  <a:srgbClr val="CC3300"/>
                </a:solidFill>
                <a:latin typeface="Times New Roman" pitchFamily="18" charset="0"/>
                <a:cs typeface="Times New Roman" pitchFamily="18" charset="0"/>
              </a:rPr>
              <a:t>xert </a:t>
            </a:r>
            <a:r>
              <a:rPr lang="en-US" sz="2400" dirty="0">
                <a:latin typeface="Times New Roman" pitchFamily="18" charset="0"/>
                <a:cs typeface="Times New Roman" pitchFamily="18" charset="0"/>
              </a:rPr>
              <a:t>oneself to arrive early.</a:t>
            </a:r>
          </a:p>
          <a:p>
            <a:pPr>
              <a:lnSpc>
                <a:spcPct val="90000"/>
              </a:lnSpc>
              <a:buNone/>
            </a:pPr>
            <a:r>
              <a:rPr lang="en-US" sz="2400" dirty="0">
                <a:latin typeface="Times New Roman" pitchFamily="18" charset="0"/>
                <a:cs typeface="Times New Roman" pitchFamily="18" charset="0"/>
              </a:rPr>
              <a:t>       *To</a:t>
            </a:r>
            <a:r>
              <a:rPr lang="en-US" sz="2400" dirty="0">
                <a:solidFill>
                  <a:srgbClr val="CC3300"/>
                </a:solidFill>
                <a:latin typeface="Times New Roman" pitchFamily="18" charset="0"/>
                <a:cs typeface="Times New Roman" pitchFamily="18" charset="0"/>
              </a:rPr>
              <a:t> exert</a:t>
            </a:r>
            <a:r>
              <a:rPr lang="en-US" sz="2400" dirty="0">
                <a:latin typeface="Times New Roman" pitchFamily="18" charset="0"/>
                <a:cs typeface="Times New Roman" pitchFamily="18" charset="0"/>
              </a:rPr>
              <a:t> yourself on my behalf  </a:t>
            </a:r>
            <a:r>
              <a:rPr lang="zh-CN" altLang="en-US" sz="2400" dirty="0"/>
              <a:t>你尽量帮助我</a:t>
            </a:r>
            <a:endParaRPr lang="en-US" altLang="zh-CN" sz="2400" dirty="0">
              <a:latin typeface="Times New Roman" pitchFamily="18" charset="0"/>
              <a:cs typeface="Times New Roman" pitchFamily="18" charset="0"/>
            </a:endParaRPr>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idx="4294967295"/>
          </p:nvPr>
        </p:nvSpPr>
        <p:spPr>
          <a:xfrm>
            <a:off x="285720" y="285728"/>
            <a:ext cx="7772400" cy="1143000"/>
          </a:xfrm>
        </p:spPr>
        <p:txBody>
          <a:bodyPr/>
          <a:lstStyle/>
          <a:p>
            <a:pPr algn="ctr" eaLnBrk="1" hangingPunct="1"/>
            <a:r>
              <a:rPr lang="en-US" sz="3200" b="1" dirty="0">
                <a:latin typeface="Times New Roman" pitchFamily="18" charset="0"/>
                <a:cs typeface="Times New Roman" pitchFamily="18" charset="0"/>
              </a:rPr>
              <a:t>Summary of the text</a:t>
            </a:r>
          </a:p>
        </p:txBody>
      </p:sp>
      <p:sp>
        <p:nvSpPr>
          <p:cNvPr id="101379" name="Rectangle 3"/>
          <p:cNvSpPr>
            <a:spLocks noGrp="1" noChangeArrowheads="1"/>
          </p:cNvSpPr>
          <p:nvPr>
            <p:ph type="body" idx="4294967295"/>
          </p:nvPr>
        </p:nvSpPr>
        <p:spPr>
          <a:xfrm>
            <a:off x="0" y="1341438"/>
            <a:ext cx="9144000" cy="5183187"/>
          </a:xfrm>
        </p:spPr>
        <p:txBody>
          <a:bodyPr/>
          <a:lstStyle/>
          <a:p>
            <a:pPr eaLnBrk="1" hangingPunct="1">
              <a:lnSpc>
                <a:spcPts val="2600"/>
              </a:lnSpc>
            </a:pPr>
            <a:r>
              <a:rPr lang="en-US" sz="2000" dirty="0">
                <a:latin typeface="Times New Roman" pitchFamily="18" charset="0"/>
                <a:cs typeface="Times New Roman" pitchFamily="18" charset="0"/>
              </a:rPr>
              <a:t>On June 22,1941, Germany attacked the U.S.S.R. on an enormous front. However, Churchill was not too surprised at the news, for he had been </a:t>
            </a:r>
            <a:r>
              <a:rPr lang="en-US" sz="2000" dirty="0">
                <a:solidFill>
                  <a:srgbClr val="FF0000"/>
                </a:solidFill>
                <a:latin typeface="Times New Roman" pitchFamily="18" charset="0"/>
                <a:cs typeface="Times New Roman" pitchFamily="18" charset="0"/>
              </a:rPr>
              <a:t>convinced</a:t>
            </a:r>
            <a:r>
              <a:rPr lang="en-US" sz="2000" dirty="0">
                <a:latin typeface="Times New Roman" pitchFamily="18" charset="0"/>
                <a:cs typeface="Times New Roman" pitchFamily="18" charset="0"/>
              </a:rPr>
              <a:t> that this would happen sooner or later. His only comment was that he would go on the BBC to </a:t>
            </a:r>
            <a:r>
              <a:rPr lang="en-US" sz="2000" dirty="0">
                <a:solidFill>
                  <a:srgbClr val="FF0000"/>
                </a:solidFill>
                <a:latin typeface="Times New Roman" pitchFamily="18" charset="0"/>
                <a:cs typeface="Times New Roman" pitchFamily="18" charset="0"/>
              </a:rPr>
              <a:t>deliver</a:t>
            </a:r>
            <a:r>
              <a:rPr lang="en-US" sz="2000" dirty="0">
                <a:latin typeface="Times New Roman" pitchFamily="18" charset="0"/>
                <a:cs typeface="Times New Roman" pitchFamily="18" charset="0"/>
              </a:rPr>
              <a:t> a speech that night. In this speech, the British Prime Minister </a:t>
            </a:r>
            <a:r>
              <a:rPr lang="en-US" sz="2000" dirty="0">
                <a:solidFill>
                  <a:srgbClr val="FF0000"/>
                </a:solidFill>
                <a:latin typeface="Times New Roman" pitchFamily="18" charset="0"/>
                <a:cs typeface="Times New Roman" pitchFamily="18" charset="0"/>
              </a:rPr>
              <a:t>denounced</a:t>
            </a:r>
            <a:r>
              <a:rPr lang="en-US" sz="2000" dirty="0">
                <a:latin typeface="Times New Roman" pitchFamily="18" charset="0"/>
                <a:cs typeface="Times New Roman" pitchFamily="18" charset="0"/>
              </a:rPr>
              <a:t> the Nazi aggressors in the strongest terms. He </a:t>
            </a:r>
            <a:r>
              <a:rPr lang="en-US" sz="2000" dirty="0">
                <a:solidFill>
                  <a:srgbClr val="FF0000"/>
                </a:solidFill>
                <a:latin typeface="Times New Roman" pitchFamily="18" charset="0"/>
                <a:cs typeface="Times New Roman" pitchFamily="18" charset="0"/>
              </a:rPr>
              <a:t>expressed </a:t>
            </a:r>
            <a:r>
              <a:rPr lang="en-US" sz="2000" dirty="0">
                <a:latin typeface="Times New Roman" pitchFamily="18" charset="0"/>
                <a:cs typeface="Times New Roman" pitchFamily="18" charset="0"/>
              </a:rPr>
              <a:t>his sympathy with the Russian people and </a:t>
            </a:r>
            <a:r>
              <a:rPr lang="en-US" sz="2000" dirty="0">
                <a:solidFill>
                  <a:srgbClr val="FF0000"/>
                </a:solidFill>
                <a:latin typeface="Times New Roman" pitchFamily="18" charset="0"/>
                <a:cs typeface="Times New Roman" pitchFamily="18" charset="0"/>
              </a:rPr>
              <a:t>made it clear </a:t>
            </a:r>
            <a:r>
              <a:rPr lang="en-US" sz="2000" dirty="0">
                <a:latin typeface="Times New Roman" pitchFamily="18" charset="0"/>
                <a:cs typeface="Times New Roman" pitchFamily="18" charset="0"/>
              </a:rPr>
              <a:t>that he stood by the Soviet side and would </a:t>
            </a:r>
            <a:r>
              <a:rPr lang="en-US" sz="2000" dirty="0">
                <a:solidFill>
                  <a:srgbClr val="FF0000"/>
                </a:solidFill>
                <a:latin typeface="Times New Roman" pitchFamily="18" charset="0"/>
                <a:cs typeface="Times New Roman" pitchFamily="18" charset="0"/>
              </a:rPr>
              <a:t>do his utmost </a:t>
            </a:r>
            <a:r>
              <a:rPr lang="en-US" sz="2000" dirty="0">
                <a:latin typeface="Times New Roman" pitchFamily="18" charset="0"/>
                <a:cs typeface="Times New Roman" pitchFamily="18" charset="0"/>
              </a:rPr>
              <a:t>to support the Soviet people in their fight against Hitler’s Germany despite his strong anti-communist position. He also </a:t>
            </a:r>
            <a:r>
              <a:rPr lang="en-US" sz="2000" dirty="0">
                <a:solidFill>
                  <a:srgbClr val="FF0000"/>
                </a:solidFill>
                <a:latin typeface="Times New Roman" pitchFamily="18" charset="0"/>
                <a:cs typeface="Times New Roman" pitchFamily="18" charset="0"/>
              </a:rPr>
              <a:t>revealed</a:t>
            </a:r>
            <a:r>
              <a:rPr lang="en-US" sz="2000" dirty="0">
                <a:solidFill>
                  <a:srgbClr val="CC3300"/>
                </a:solidFill>
                <a:latin typeface="Times New Roman" pitchFamily="18" charset="0"/>
                <a:cs typeface="Times New Roman" pitchFamily="18" charset="0"/>
              </a:rPr>
              <a:t> </a:t>
            </a:r>
            <a:r>
              <a:rPr lang="en-US" sz="2000" dirty="0">
                <a:solidFill>
                  <a:srgbClr val="0B0A09"/>
                </a:solidFill>
                <a:latin typeface="Times New Roman" pitchFamily="18" charset="0"/>
                <a:cs typeface="Times New Roman" pitchFamily="18" charset="0"/>
              </a:rPr>
              <a:t>the deeper motive of Hitler behind his Russian adventure:</a:t>
            </a:r>
            <a:r>
              <a:rPr lang="en-US" sz="2000" dirty="0">
                <a:solidFill>
                  <a:srgbClr val="CC3300"/>
                </a:solidFill>
                <a:latin typeface="Times New Roman" pitchFamily="18" charset="0"/>
                <a:cs typeface="Times New Roman" pitchFamily="18" charset="0"/>
              </a:rPr>
              <a:t> </a:t>
            </a:r>
            <a:r>
              <a:rPr lang="en-US" sz="2000" dirty="0">
                <a:latin typeface="Times New Roman" pitchFamily="18" charset="0"/>
                <a:cs typeface="Times New Roman" pitchFamily="18" charset="0"/>
              </a:rPr>
              <a:t>invasion of the British Isles and the subjugation of the whole western hemisphere to his will and to his system. He </a:t>
            </a:r>
            <a:r>
              <a:rPr lang="en-US" sz="2000" dirty="0">
                <a:solidFill>
                  <a:srgbClr val="CC3300"/>
                </a:solidFill>
                <a:latin typeface="Times New Roman" pitchFamily="18" charset="0"/>
                <a:cs typeface="Times New Roman" pitchFamily="18" charset="0"/>
              </a:rPr>
              <a:t>called on</a:t>
            </a:r>
            <a:r>
              <a:rPr lang="en-US" sz="2000" dirty="0">
                <a:latin typeface="Times New Roman" pitchFamily="18" charset="0"/>
                <a:cs typeface="Times New Roman" pitchFamily="18" charset="0"/>
              </a:rPr>
              <a:t> the people all over the world to unite as one and </a:t>
            </a:r>
            <a:r>
              <a:rPr lang="en-US" sz="2000" dirty="0">
                <a:solidFill>
                  <a:srgbClr val="FF0000"/>
                </a:solidFill>
                <a:latin typeface="Times New Roman" pitchFamily="18" charset="0"/>
                <a:cs typeface="Times New Roman" pitchFamily="18" charset="0"/>
              </a:rPr>
              <a:t>redouble their exertions </a:t>
            </a:r>
            <a:r>
              <a:rPr lang="en-US" sz="2000" dirty="0">
                <a:latin typeface="Times New Roman" pitchFamily="18" charset="0"/>
                <a:cs typeface="Times New Roman" pitchFamily="18" charset="0"/>
              </a:rPr>
              <a:t>in the struggle against the Nazi fascists in order to rid the earth of their shadow and every vestige of the Nazi regime. </a:t>
            </a:r>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548680"/>
            <a:ext cx="7992888" cy="6001643"/>
          </a:xfrm>
          <a:prstGeom prst="rect">
            <a:avLst/>
          </a:prstGeom>
          <a:noFill/>
        </p:spPr>
        <p:txBody>
          <a:bodyPr wrap="square" rtlCol="0">
            <a:spAutoFit/>
          </a:bodyPr>
          <a:lstStyle/>
          <a:p>
            <a:pPr marL="342900" indent="-342900">
              <a:buAutoNum type="arabicPeriod"/>
            </a:pPr>
            <a:r>
              <a:rPr lang="zh-CN" altLang="en-US" sz="2400" dirty="0"/>
              <a:t>将人类从他的控制中解放出来           </a:t>
            </a:r>
            <a:endParaRPr lang="en-US" altLang="zh-CN" sz="2400" dirty="0"/>
          </a:p>
          <a:p>
            <a:pPr marL="342900" indent="-342900">
              <a:buAutoNum type="arabicPeriod"/>
            </a:pPr>
            <a:r>
              <a:rPr lang="zh-CN" altLang="en-US" sz="2400" dirty="0"/>
              <a:t> 使人类摆脱他的影响</a:t>
            </a:r>
            <a:endParaRPr lang="en-US" altLang="zh-CN" sz="2400" dirty="0"/>
          </a:p>
          <a:p>
            <a:r>
              <a:rPr lang="en-US" altLang="zh-CN" sz="2400" dirty="0"/>
              <a:t>3. </a:t>
            </a:r>
            <a:r>
              <a:rPr lang="zh-CN" altLang="en-US" sz="2400" dirty="0"/>
              <a:t>呼吁</a:t>
            </a:r>
            <a:r>
              <a:rPr lang="en-US" altLang="zh-CN" sz="2400" dirty="0"/>
              <a:t>\</a:t>
            </a:r>
            <a:r>
              <a:rPr lang="zh-CN" altLang="en-US" sz="2400" dirty="0"/>
              <a:t>号召                                </a:t>
            </a:r>
            <a:r>
              <a:rPr lang="en-US" altLang="zh-CN" sz="2400" dirty="0"/>
              <a:t>4. </a:t>
            </a:r>
            <a:r>
              <a:rPr lang="zh-CN" altLang="en-US" sz="2400" dirty="0"/>
              <a:t>采取同样的立场和态度           </a:t>
            </a:r>
            <a:endParaRPr lang="en-US" altLang="zh-CN" sz="2400" dirty="0"/>
          </a:p>
          <a:p>
            <a:r>
              <a:rPr lang="en-US" altLang="zh-CN" sz="2400" dirty="0"/>
              <a:t>5. </a:t>
            </a:r>
            <a:r>
              <a:rPr lang="zh-CN" altLang="en-US" sz="2400" dirty="0"/>
              <a:t>没有种族、信仰、政党之分        </a:t>
            </a:r>
            <a:endParaRPr lang="en-US" altLang="zh-CN" sz="2400" dirty="0"/>
          </a:p>
          <a:p>
            <a:r>
              <a:rPr lang="en-US" altLang="zh-CN" sz="2400" dirty="0"/>
              <a:t>6. </a:t>
            </a:r>
            <a:r>
              <a:rPr lang="zh-CN" altLang="en-US" sz="2400" dirty="0"/>
              <a:t>引起目标的丝毫偏离</a:t>
            </a:r>
            <a:endParaRPr lang="en-US" altLang="zh-CN" sz="2400" dirty="0"/>
          </a:p>
          <a:p>
            <a:r>
              <a:rPr lang="en-US" altLang="zh-CN" sz="2400" dirty="0"/>
              <a:t>7. </a:t>
            </a:r>
            <a:r>
              <a:rPr lang="zh-CN" altLang="en-US" sz="2400" dirty="0"/>
              <a:t>削弱努力                               </a:t>
            </a:r>
            <a:endParaRPr lang="en-US" altLang="zh-CN" sz="2400" dirty="0"/>
          </a:p>
          <a:p>
            <a:r>
              <a:rPr lang="en-US" altLang="zh-CN" sz="2400" dirty="0"/>
              <a:t>8. </a:t>
            </a:r>
            <a:r>
              <a:rPr lang="zh-CN" altLang="en-US" sz="2400" dirty="0"/>
              <a:t>下决心致</a:t>
            </a:r>
            <a:r>
              <a:rPr lang="zh-CN" altLang="en-US" sz="2400"/>
              <a:t>某人于死地</a:t>
            </a:r>
            <a:endParaRPr lang="en-US" altLang="zh-CN" sz="2400" dirty="0"/>
          </a:p>
          <a:p>
            <a:r>
              <a:rPr lang="en-US" altLang="zh-CN" sz="2400" dirty="0"/>
              <a:t>9. </a:t>
            </a:r>
            <a:r>
              <a:rPr lang="zh-CN" altLang="en-US" sz="2400" dirty="0"/>
              <a:t>将人类从他的暴政中解救出来        </a:t>
            </a:r>
            <a:endParaRPr lang="en-US" altLang="zh-CN" sz="2400" dirty="0"/>
          </a:p>
          <a:p>
            <a:r>
              <a:rPr lang="en-US" altLang="zh-CN" sz="2400" dirty="0"/>
              <a:t>10. </a:t>
            </a:r>
            <a:r>
              <a:rPr lang="zh-CN" altLang="en-US" sz="2400" dirty="0"/>
              <a:t>对某人的愚蠢行为发表评论</a:t>
            </a:r>
            <a:endParaRPr lang="en-US" altLang="zh-CN" sz="2400" dirty="0"/>
          </a:p>
          <a:p>
            <a:r>
              <a:rPr lang="en-US" altLang="zh-CN" sz="2400" dirty="0"/>
              <a:t>11. </a:t>
            </a:r>
            <a:r>
              <a:rPr lang="zh-CN" altLang="en-US" sz="2400" dirty="0"/>
              <a:t>被各个歼灭      </a:t>
            </a:r>
            <a:endParaRPr lang="en-US" altLang="zh-CN" sz="2400" dirty="0"/>
          </a:p>
          <a:p>
            <a:r>
              <a:rPr lang="en-US" altLang="zh-CN" sz="2400" dirty="0"/>
              <a:t>12. </a:t>
            </a:r>
            <a:r>
              <a:rPr lang="zh-CN" altLang="en-US" sz="2400" dirty="0"/>
              <a:t>拯救世界免遭劫难    </a:t>
            </a:r>
            <a:endParaRPr lang="en-US" altLang="zh-CN" sz="2400" dirty="0"/>
          </a:p>
          <a:p>
            <a:r>
              <a:rPr lang="en-US" altLang="zh-CN" sz="2400" dirty="0"/>
              <a:t>13. </a:t>
            </a:r>
            <a:r>
              <a:rPr lang="zh-CN" altLang="en-US" sz="2400" dirty="0"/>
              <a:t>嗜血成性和邪恶贪婪的欲望         </a:t>
            </a:r>
            <a:endParaRPr lang="en-US" altLang="zh-CN" sz="2400" dirty="0"/>
          </a:p>
          <a:p>
            <a:r>
              <a:rPr lang="en-US" altLang="zh-CN" sz="2400" dirty="0"/>
              <a:t>14. </a:t>
            </a:r>
            <a:r>
              <a:rPr lang="zh-CN" altLang="en-US" sz="2400" dirty="0"/>
              <a:t>驱使某人做某事 </a:t>
            </a:r>
            <a:endParaRPr lang="en-US" altLang="zh-CN" sz="2400" dirty="0"/>
          </a:p>
          <a:p>
            <a:r>
              <a:rPr lang="en-US" altLang="zh-CN" sz="2400" dirty="0"/>
              <a:t>15. </a:t>
            </a:r>
            <a:r>
              <a:rPr lang="zh-CN" altLang="en-US" sz="2400" dirty="0"/>
              <a:t>发展壮大         </a:t>
            </a:r>
            <a:endParaRPr lang="en-US" altLang="zh-CN" sz="2400" dirty="0"/>
          </a:p>
          <a:p>
            <a:r>
              <a:rPr lang="en-US" altLang="zh-CN" sz="2400" dirty="0"/>
              <a:t>16. </a:t>
            </a:r>
            <a:r>
              <a:rPr lang="zh-CN" altLang="en-US" sz="2400" dirty="0"/>
              <a:t>徒劳的        </a:t>
            </a:r>
            <a:endParaRPr lang="en-US" altLang="zh-CN" sz="2400" dirty="0"/>
          </a:p>
          <a:p>
            <a:r>
              <a:rPr lang="en-US" altLang="zh-CN" sz="2400" dirty="0"/>
              <a:t>17. </a:t>
            </a:r>
            <a:r>
              <a:rPr lang="zh-CN" altLang="en-US" sz="2400" dirty="0"/>
              <a:t>将。。。置于某人的控制和统治之下</a:t>
            </a:r>
          </a:p>
        </p:txBody>
      </p:sp>
    </p:spTree>
    <p:extLst>
      <p:ext uri="{BB962C8B-B14F-4D97-AF65-F5344CB8AC3E}">
        <p14:creationId xmlns:p14="http://schemas.microsoft.com/office/powerpoint/2010/main" val="36248997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484089" y="410601"/>
            <a:ext cx="4474852" cy="5791702"/>
          </a:xfrm>
          <a:prstGeom prst="rect">
            <a:avLst/>
          </a:prstGeom>
        </p:spPr>
      </p:pic>
      <p:sp>
        <p:nvSpPr>
          <p:cNvPr id="3" name="TextBox 2"/>
          <p:cNvSpPr txBox="1">
            <a:spLocks noChangeArrowheads="1"/>
          </p:cNvSpPr>
          <p:nvPr/>
        </p:nvSpPr>
        <p:spPr bwMode="auto">
          <a:xfrm>
            <a:off x="5162353" y="4817308"/>
            <a:ext cx="3757613"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r>
              <a:rPr lang="en-US" altLang="zh-CN" sz="2800" dirty="0">
                <a:latin typeface="Times New Roman" panose="02020603050405020304" pitchFamily="18" charset="0"/>
                <a:cs typeface="Times New Roman" panose="02020603050405020304" pitchFamily="18" charset="0"/>
              </a:rPr>
              <a:t>Winston  Churchill </a:t>
            </a:r>
          </a:p>
          <a:p>
            <a:r>
              <a:rPr lang="en-US" altLang="zh-CN" sz="2800" dirty="0">
                <a:latin typeface="Times New Roman" panose="02020603050405020304" pitchFamily="18" charset="0"/>
                <a:cs typeface="Times New Roman" panose="02020603050405020304" pitchFamily="18" charset="0"/>
              </a:rPr>
              <a:t>giving  his  famous ‘V’ sign.</a:t>
            </a:r>
            <a:endParaRPr lang="zh-CN" altLang="en-US" sz="28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a:spLocks noChangeArrowheads="1"/>
          </p:cNvSpPr>
          <p:nvPr/>
        </p:nvSpPr>
        <p:spPr bwMode="auto">
          <a:xfrm>
            <a:off x="249046" y="5283691"/>
            <a:ext cx="427442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r>
              <a:rPr lang="en-US" altLang="zh-CN" sz="2800" dirty="0">
                <a:latin typeface="Times New Roman" panose="02020603050405020304" pitchFamily="18" charset="0"/>
                <a:cs typeface="Times New Roman" panose="02020603050405020304" pitchFamily="18" charset="0"/>
              </a:rPr>
              <a:t>Churchill’s statue in London </a:t>
            </a:r>
          </a:p>
        </p:txBody>
      </p:sp>
      <p:pic>
        <p:nvPicPr>
          <p:cNvPr id="4" name="图片 3"/>
          <p:cNvPicPr>
            <a:picLocks noChangeAspect="1"/>
          </p:cNvPicPr>
          <p:nvPr/>
        </p:nvPicPr>
        <p:blipFill>
          <a:blip r:embed="rId2"/>
          <a:stretch>
            <a:fillRect/>
          </a:stretch>
        </p:blipFill>
        <p:spPr>
          <a:xfrm>
            <a:off x="346114" y="372147"/>
            <a:ext cx="4027924" cy="4281110"/>
          </a:xfrm>
          <a:prstGeom prst="rect">
            <a:avLst/>
          </a:prstGeom>
        </p:spPr>
      </p:pic>
      <p:pic>
        <p:nvPicPr>
          <p:cNvPr id="5" name="图片 4"/>
          <p:cNvPicPr>
            <a:picLocks noChangeAspect="1"/>
          </p:cNvPicPr>
          <p:nvPr/>
        </p:nvPicPr>
        <p:blipFill>
          <a:blip r:embed="rId3"/>
          <a:stretch>
            <a:fillRect/>
          </a:stretch>
        </p:blipFill>
        <p:spPr>
          <a:xfrm>
            <a:off x="4901938" y="372147"/>
            <a:ext cx="3892390" cy="5434764"/>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Rectangle 2"/>
          <p:cNvSpPr>
            <a:spLocks noGrp="1" noChangeArrowheads="1"/>
          </p:cNvSpPr>
          <p:nvPr>
            <p:ph type="title"/>
          </p:nvPr>
        </p:nvSpPr>
        <p:spPr>
          <a:xfrm>
            <a:off x="250825" y="420687"/>
            <a:ext cx="8642350" cy="649288"/>
          </a:xfrm>
        </p:spPr>
        <p:txBody>
          <a:bodyPr/>
          <a:lstStyle/>
          <a:p>
            <a:pPr algn="l">
              <a:buClr>
                <a:srgbClr val="CC0000"/>
              </a:buClr>
            </a:pPr>
            <a:r>
              <a:rPr kumimoji="1" lang="en-US" altLang="zh-CN" sz="2800" dirty="0">
                <a:solidFill>
                  <a:srgbClr val="CC0000"/>
                </a:solidFill>
                <a:latin typeface="Arial" panose="020B0604020202020204" pitchFamily="34" charset="0"/>
              </a:rPr>
              <a:t>Winston Spencer Churchill (1874---1965)</a:t>
            </a:r>
          </a:p>
        </p:txBody>
      </p:sp>
      <p:sp>
        <p:nvSpPr>
          <p:cNvPr id="295941" name="Rectangle 5"/>
          <p:cNvSpPr>
            <a:spLocks noRot="1" noChangeArrowheads="1"/>
          </p:cNvSpPr>
          <p:nvPr/>
        </p:nvSpPr>
        <p:spPr bwMode="auto">
          <a:xfrm>
            <a:off x="4356100" y="2998788"/>
            <a:ext cx="4392613" cy="719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3200" b="1">
                <a:solidFill>
                  <a:srgbClr val="CC6600"/>
                </a:solidFill>
                <a:effectLst>
                  <a:outerShdw blurRad="38100" dist="38100" dir="2700000" algn="tl">
                    <a:srgbClr val="C0C0C0"/>
                  </a:outerShdw>
                </a:effectLst>
                <a:latin typeface="Arial Black" panose="020B0A04020102020204" pitchFamily="34" charset="0"/>
                <a:ea typeface="宋体" panose="02010600030101010101" pitchFamily="2" charset="-122"/>
              </a:defRPr>
            </a:lvl1pPr>
            <a:lvl2pPr>
              <a:defRPr sz="3200" b="1">
                <a:solidFill>
                  <a:srgbClr val="CC6600"/>
                </a:solidFill>
                <a:effectLst>
                  <a:outerShdw blurRad="38100" dist="38100" dir="2700000" algn="tl">
                    <a:srgbClr val="C0C0C0"/>
                  </a:outerShdw>
                </a:effectLst>
                <a:latin typeface="Arial Black" panose="020B0A04020102020204" pitchFamily="34" charset="0"/>
                <a:ea typeface="宋体" panose="02010600030101010101" pitchFamily="2" charset="-122"/>
              </a:defRPr>
            </a:lvl2pPr>
            <a:lvl3pPr>
              <a:defRPr sz="3200" b="1">
                <a:solidFill>
                  <a:srgbClr val="CC6600"/>
                </a:solidFill>
                <a:effectLst>
                  <a:outerShdw blurRad="38100" dist="38100" dir="2700000" algn="tl">
                    <a:srgbClr val="C0C0C0"/>
                  </a:outerShdw>
                </a:effectLst>
                <a:latin typeface="Arial Black" panose="020B0A04020102020204" pitchFamily="34" charset="0"/>
                <a:ea typeface="宋体" panose="02010600030101010101" pitchFamily="2" charset="-122"/>
              </a:defRPr>
            </a:lvl3pPr>
            <a:lvl4pPr>
              <a:defRPr sz="3200" b="1">
                <a:solidFill>
                  <a:srgbClr val="CC6600"/>
                </a:solidFill>
                <a:effectLst>
                  <a:outerShdw blurRad="38100" dist="38100" dir="2700000" algn="tl">
                    <a:srgbClr val="C0C0C0"/>
                  </a:outerShdw>
                </a:effectLst>
                <a:latin typeface="Arial Black" panose="020B0A04020102020204" pitchFamily="34" charset="0"/>
                <a:ea typeface="宋体" panose="02010600030101010101" pitchFamily="2" charset="-122"/>
              </a:defRPr>
            </a:lvl4pPr>
            <a:lvl5pPr>
              <a:defRPr sz="3200" b="1">
                <a:solidFill>
                  <a:srgbClr val="CC6600"/>
                </a:solidFill>
                <a:effectLst>
                  <a:outerShdw blurRad="38100" dist="38100" dir="2700000" algn="tl">
                    <a:srgbClr val="C0C0C0"/>
                  </a:outerShdw>
                </a:effectLst>
                <a:latin typeface="Arial Black" panose="020B0A04020102020204" pitchFamily="34" charset="0"/>
                <a:ea typeface="宋体" panose="02010600030101010101" pitchFamily="2" charset="-122"/>
              </a:defRPr>
            </a:lvl5pPr>
            <a:lvl6pPr marL="457200" algn="ctr" fontAlgn="base">
              <a:spcBef>
                <a:spcPct val="0"/>
              </a:spcBef>
              <a:spcAft>
                <a:spcPct val="0"/>
              </a:spcAft>
              <a:defRPr sz="3200" b="1">
                <a:solidFill>
                  <a:srgbClr val="CC6600"/>
                </a:solidFill>
                <a:effectLst>
                  <a:outerShdw blurRad="38100" dist="38100" dir="2700000" algn="tl">
                    <a:srgbClr val="C0C0C0"/>
                  </a:outerShdw>
                </a:effectLst>
                <a:latin typeface="Arial Black" panose="020B0A04020102020204" pitchFamily="34" charset="0"/>
                <a:ea typeface="宋体" panose="02010600030101010101" pitchFamily="2" charset="-122"/>
              </a:defRPr>
            </a:lvl6pPr>
            <a:lvl7pPr marL="914400" algn="ctr" fontAlgn="base">
              <a:spcBef>
                <a:spcPct val="0"/>
              </a:spcBef>
              <a:spcAft>
                <a:spcPct val="0"/>
              </a:spcAft>
              <a:defRPr sz="3200" b="1">
                <a:solidFill>
                  <a:srgbClr val="CC6600"/>
                </a:solidFill>
                <a:effectLst>
                  <a:outerShdw blurRad="38100" dist="38100" dir="2700000" algn="tl">
                    <a:srgbClr val="C0C0C0"/>
                  </a:outerShdw>
                </a:effectLst>
                <a:latin typeface="Arial Black" panose="020B0A04020102020204" pitchFamily="34" charset="0"/>
                <a:ea typeface="宋体" panose="02010600030101010101" pitchFamily="2" charset="-122"/>
              </a:defRPr>
            </a:lvl7pPr>
            <a:lvl8pPr marL="1371600" algn="ctr" fontAlgn="base">
              <a:spcBef>
                <a:spcPct val="0"/>
              </a:spcBef>
              <a:spcAft>
                <a:spcPct val="0"/>
              </a:spcAft>
              <a:defRPr sz="3200" b="1">
                <a:solidFill>
                  <a:srgbClr val="CC6600"/>
                </a:solidFill>
                <a:effectLst>
                  <a:outerShdw blurRad="38100" dist="38100" dir="2700000" algn="tl">
                    <a:srgbClr val="C0C0C0"/>
                  </a:outerShdw>
                </a:effectLst>
                <a:latin typeface="Arial Black" panose="020B0A04020102020204" pitchFamily="34" charset="0"/>
                <a:ea typeface="宋体" panose="02010600030101010101" pitchFamily="2" charset="-122"/>
              </a:defRPr>
            </a:lvl8pPr>
            <a:lvl9pPr marL="1828800" algn="ctr" fontAlgn="base">
              <a:spcBef>
                <a:spcPct val="0"/>
              </a:spcBef>
              <a:spcAft>
                <a:spcPct val="0"/>
              </a:spcAft>
              <a:defRPr sz="3200" b="1">
                <a:solidFill>
                  <a:srgbClr val="CC6600"/>
                </a:solidFill>
                <a:effectLst>
                  <a:outerShdw blurRad="38100" dist="38100" dir="2700000" algn="tl">
                    <a:srgbClr val="C0C0C0"/>
                  </a:outerShdw>
                </a:effectLst>
                <a:latin typeface="Arial Black" panose="020B0A04020102020204" pitchFamily="34" charset="0"/>
                <a:ea typeface="宋体" panose="02010600030101010101" pitchFamily="2" charset="-122"/>
              </a:defRPr>
            </a:lvl9pPr>
          </a:lstStyle>
          <a:p>
            <a:endParaRPr lang="zh-CN" altLang="zh-CN" sz="1600" b="0">
              <a:latin typeface="Garamond" panose="02020404030301010803" pitchFamily="18" charset="0"/>
            </a:endParaRPr>
          </a:p>
        </p:txBody>
      </p:sp>
      <p:pic>
        <p:nvPicPr>
          <p:cNvPr id="3" name="图片 2" descr="Churchill_7year.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57225" y="1360487"/>
            <a:ext cx="3571875" cy="471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p:cNvSpPr txBox="1"/>
          <p:nvPr/>
        </p:nvSpPr>
        <p:spPr>
          <a:xfrm>
            <a:off x="4583111" y="1360487"/>
            <a:ext cx="4310064" cy="4504566"/>
          </a:xfrm>
          <a:prstGeom prst="rect">
            <a:avLst/>
          </a:prstGeom>
          <a:noFill/>
        </p:spPr>
        <p:txBody>
          <a:bodyPr wrap="square">
            <a:spAutoFit/>
          </a:bodyPr>
          <a:lstStyle/>
          <a:p>
            <a:pPr fontAlgn="auto">
              <a:lnSpc>
                <a:spcPts val="5000"/>
              </a:lnSpc>
              <a:spcBef>
                <a:spcPts val="0"/>
              </a:spcBef>
              <a:spcAft>
                <a:spcPts val="0"/>
              </a:spcAft>
              <a:defRPr/>
            </a:pPr>
            <a:r>
              <a:rPr lang="en-US" altLang="zh-CN" sz="2800" dirty="0">
                <a:latin typeface="Times New Roman" panose="02020603050405020304" pitchFamily="18" charset="0"/>
                <a:cs typeface="Times New Roman" panose="02020603050405020304" pitchFamily="18" charset="0"/>
              </a:rPr>
              <a:t>He is the only British Prime Minister who has ever received the Nobel Prize in Literature and the second person to be made an Honorary Citizen of the United States.</a:t>
            </a:r>
            <a:endParaRPr lang="zh-CN" altLang="en-US" sz="2800" dirty="0">
              <a:latin typeface="Times New Roman" panose="02020603050405020304" pitchFamily="18" charset="0"/>
              <a:cs typeface="Times New Roman" panose="02020603050405020304" pitchFamily="18" charset="0"/>
            </a:endParaRPr>
          </a:p>
        </p:txBody>
      </p:sp>
    </p:spTree>
  </p:cSld>
  <p:clrMapOvr>
    <a:masterClrMapping/>
  </p:clrMapOvr>
  <p:transition>
    <p:comb/>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2077236" y="118948"/>
            <a:ext cx="5247391" cy="833159"/>
          </a:xfrm>
        </p:spPr>
        <p:txBody>
          <a:bodyPr/>
          <a:lstStyle/>
          <a:p>
            <a:r>
              <a:rPr lang="en-US" altLang="zh-CN" sz="2800" b="0" dirty="0">
                <a:solidFill>
                  <a:srgbClr val="C00000"/>
                </a:solidFill>
                <a:latin typeface="Times New Roman" panose="02020603050405020304" pitchFamily="18" charset="0"/>
                <a:cs typeface="Times New Roman" panose="02020603050405020304" pitchFamily="18" charset="0"/>
              </a:rPr>
              <a:t>Churchill as a historian and writer</a:t>
            </a:r>
            <a:r>
              <a:rPr lang="en-US" altLang="zh-CN" sz="2800" dirty="0">
                <a:solidFill>
                  <a:srgbClr val="C00000"/>
                </a:solidFill>
                <a:latin typeface="Times New Roman" panose="02020603050405020304" pitchFamily="18" charset="0"/>
                <a:cs typeface="Times New Roman" panose="02020603050405020304" pitchFamily="18" charset="0"/>
              </a:rPr>
              <a:t> </a:t>
            </a:r>
          </a:p>
        </p:txBody>
      </p:sp>
      <p:sp>
        <p:nvSpPr>
          <p:cNvPr id="5" name="Rectangle 4"/>
          <p:cNvSpPr>
            <a:spLocks noChangeArrowheads="1"/>
          </p:cNvSpPr>
          <p:nvPr/>
        </p:nvSpPr>
        <p:spPr bwMode="auto">
          <a:xfrm>
            <a:off x="179388" y="802163"/>
            <a:ext cx="865989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r>
              <a:rPr lang="en-US" altLang="zh-CN" sz="2800" dirty="0">
                <a:latin typeface="Times New Roman" panose="02020603050405020304" pitchFamily="18" charset="0"/>
                <a:cs typeface="Times New Roman" panose="02020603050405020304" pitchFamily="18" charset="0"/>
              </a:rPr>
              <a:t>In 1953 he was awarded the Nobel Prize in Literature.</a:t>
            </a:r>
          </a:p>
        </p:txBody>
      </p:sp>
      <p:sp>
        <p:nvSpPr>
          <p:cNvPr id="6" name="Rectangle 3"/>
          <p:cNvSpPr txBox="1">
            <a:spLocks noChangeArrowheads="1"/>
          </p:cNvSpPr>
          <p:nvPr/>
        </p:nvSpPr>
        <p:spPr>
          <a:xfrm>
            <a:off x="179388" y="1455116"/>
            <a:ext cx="8964612" cy="5049379"/>
          </a:xfrm>
          <a:prstGeom prst="rect">
            <a:avLst/>
          </a:prstGeom>
        </p:spPr>
        <p:txBody>
          <a:bodyPr vert="horz" lIns="91440" tIns="45720" rIns="91440" bIns="45720" rtlCol="0">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80000"/>
              </a:lnSpc>
              <a:buNone/>
            </a:pPr>
            <a:r>
              <a:rPr lang="en-US" altLang="zh-CN" sz="3300" dirty="0">
                <a:latin typeface="Times New Roman" panose="02020603050405020304" pitchFamily="18" charset="0"/>
                <a:cs typeface="Times New Roman" panose="02020603050405020304" pitchFamily="18" charset="0"/>
              </a:rPr>
              <a:t>Works: over 25 stories, biographies and histories </a:t>
            </a:r>
          </a:p>
          <a:p>
            <a:pPr marL="0" indent="0">
              <a:lnSpc>
                <a:spcPct val="80000"/>
              </a:lnSpc>
              <a:buNone/>
            </a:pPr>
            <a:endParaRPr lang="en-US" altLang="zh-CN" dirty="0">
              <a:latin typeface="Times New Roman" panose="02020603050405020304" pitchFamily="18" charset="0"/>
              <a:cs typeface="Times New Roman" panose="02020603050405020304" pitchFamily="18" charset="0"/>
            </a:endParaRPr>
          </a:p>
          <a:p>
            <a:pPr>
              <a:lnSpc>
                <a:spcPct val="80000"/>
              </a:lnSpc>
              <a:buFont typeface="Wingdings" panose="05000000000000000000" pitchFamily="2" charset="2"/>
              <a:buChar char="Ø"/>
            </a:pPr>
            <a:r>
              <a:rPr lang="en-US" altLang="zh-CN" sz="2400" dirty="0">
                <a:latin typeface="Times New Roman" panose="02020603050405020304" pitchFamily="18" charset="0"/>
                <a:cs typeface="Times New Roman" panose="02020603050405020304" pitchFamily="18" charset="0"/>
              </a:rPr>
              <a:t> </a:t>
            </a:r>
            <a:r>
              <a:rPr lang="en-US" altLang="zh-CN" sz="3000" dirty="0">
                <a:latin typeface="Times New Roman" panose="02020603050405020304" pitchFamily="18" charset="0"/>
                <a:cs typeface="Times New Roman" panose="02020603050405020304" pitchFamily="18" charset="0"/>
              </a:rPr>
              <a:t>《</a:t>
            </a:r>
            <a:r>
              <a:rPr lang="zh-CN" altLang="en-US" sz="3000" dirty="0">
                <a:latin typeface="Times New Roman" panose="02020603050405020304" pitchFamily="18" charset="0"/>
                <a:cs typeface="Times New Roman" panose="02020603050405020304" pitchFamily="18" charset="0"/>
              </a:rPr>
              <a:t>马拉坎德远征史</a:t>
            </a:r>
            <a:r>
              <a:rPr lang="en-US" altLang="zh-CN" sz="3000" dirty="0">
                <a:latin typeface="Times New Roman" panose="02020603050405020304" pitchFamily="18" charset="0"/>
                <a:cs typeface="Times New Roman" panose="02020603050405020304" pitchFamily="18" charset="0"/>
              </a:rPr>
              <a:t>》 </a:t>
            </a:r>
            <a:r>
              <a:rPr lang="en-US" altLang="zh-CN" sz="3000" i="1" dirty="0">
                <a:latin typeface="Times New Roman" panose="02020603050405020304" pitchFamily="18" charset="0"/>
                <a:cs typeface="Times New Roman" panose="02020603050405020304" pitchFamily="18" charset="0"/>
              </a:rPr>
              <a:t>The Story of the Malakand Field Force</a:t>
            </a:r>
          </a:p>
          <a:p>
            <a:pPr>
              <a:lnSpc>
                <a:spcPct val="80000"/>
              </a:lnSpc>
              <a:buFont typeface="Wingdings" panose="05000000000000000000" pitchFamily="2" charset="2"/>
              <a:buNone/>
            </a:pPr>
            <a:r>
              <a:rPr lang="en-US" altLang="zh-CN" sz="3000" dirty="0">
                <a:latin typeface="Times New Roman" panose="02020603050405020304" pitchFamily="18" charset="0"/>
                <a:cs typeface="Times New Roman" panose="02020603050405020304" pitchFamily="18" charset="0"/>
              </a:rPr>
              <a:t> </a:t>
            </a:r>
          </a:p>
          <a:p>
            <a:pPr>
              <a:lnSpc>
                <a:spcPct val="80000"/>
              </a:lnSpc>
              <a:buFont typeface="Wingdings" panose="05000000000000000000" pitchFamily="2" charset="2"/>
              <a:buChar char="Ø"/>
            </a:pPr>
            <a:r>
              <a:rPr lang="en-US" altLang="zh-CN" sz="3000" dirty="0">
                <a:latin typeface="Times New Roman" panose="02020603050405020304" pitchFamily="18" charset="0"/>
                <a:cs typeface="Times New Roman" panose="02020603050405020304" pitchFamily="18" charset="0"/>
              </a:rPr>
              <a:t>《</a:t>
            </a:r>
            <a:r>
              <a:rPr lang="zh-CN" altLang="en-US" sz="3000" dirty="0">
                <a:latin typeface="Times New Roman" panose="02020603050405020304" pitchFamily="18" charset="0"/>
                <a:cs typeface="Times New Roman" panose="02020603050405020304" pitchFamily="18" charset="0"/>
              </a:rPr>
              <a:t>河上战争</a:t>
            </a:r>
            <a:r>
              <a:rPr lang="en-US" altLang="zh-CN" sz="3000" dirty="0">
                <a:latin typeface="Times New Roman" panose="02020603050405020304" pitchFamily="18" charset="0"/>
                <a:cs typeface="Times New Roman" panose="02020603050405020304" pitchFamily="18" charset="0"/>
              </a:rPr>
              <a:t>》 </a:t>
            </a:r>
            <a:r>
              <a:rPr lang="en-US" altLang="zh-CN" sz="3000" i="1" dirty="0">
                <a:latin typeface="Times New Roman" panose="02020603050405020304" pitchFamily="18" charset="0"/>
                <a:cs typeface="Times New Roman" panose="02020603050405020304" pitchFamily="18" charset="0"/>
              </a:rPr>
              <a:t>The River War</a:t>
            </a:r>
            <a:r>
              <a:rPr lang="en-US" altLang="zh-CN" sz="3000" dirty="0">
                <a:latin typeface="Times New Roman" panose="02020603050405020304" pitchFamily="18" charset="0"/>
                <a:cs typeface="Times New Roman" panose="02020603050405020304" pitchFamily="18" charset="0"/>
              </a:rPr>
              <a:t> </a:t>
            </a:r>
            <a:br>
              <a:rPr lang="en-US" altLang="zh-CN" sz="3000" dirty="0">
                <a:latin typeface="Times New Roman" panose="02020603050405020304" pitchFamily="18" charset="0"/>
                <a:cs typeface="Times New Roman" panose="02020603050405020304" pitchFamily="18" charset="0"/>
              </a:rPr>
            </a:br>
            <a:endParaRPr lang="en-US" altLang="zh-CN" sz="3000" dirty="0">
              <a:latin typeface="Times New Roman" panose="02020603050405020304" pitchFamily="18" charset="0"/>
              <a:cs typeface="Times New Roman" panose="02020603050405020304" pitchFamily="18" charset="0"/>
            </a:endParaRPr>
          </a:p>
          <a:p>
            <a:pPr>
              <a:lnSpc>
                <a:spcPct val="80000"/>
              </a:lnSpc>
              <a:buFont typeface="Wingdings" panose="05000000000000000000" pitchFamily="2" charset="2"/>
              <a:buChar char="Ø"/>
            </a:pPr>
            <a:r>
              <a:rPr lang="en-US" altLang="zh-CN" sz="3000" dirty="0">
                <a:latin typeface="Times New Roman" panose="02020603050405020304" pitchFamily="18" charset="0"/>
                <a:cs typeface="Times New Roman" panose="02020603050405020304" pitchFamily="18" charset="0"/>
              </a:rPr>
              <a:t>《</a:t>
            </a:r>
            <a:r>
              <a:rPr lang="zh-CN" altLang="en-US" sz="3000" dirty="0">
                <a:latin typeface="Times New Roman" panose="02020603050405020304" pitchFamily="18" charset="0"/>
                <a:cs typeface="Times New Roman" panose="02020603050405020304" pitchFamily="18" charset="0"/>
              </a:rPr>
              <a:t>世界危机</a:t>
            </a:r>
            <a:r>
              <a:rPr lang="en-US" altLang="zh-CN" sz="3000" dirty="0">
                <a:latin typeface="Times New Roman" panose="02020603050405020304" pitchFamily="18" charset="0"/>
                <a:cs typeface="Times New Roman" panose="02020603050405020304" pitchFamily="18" charset="0"/>
              </a:rPr>
              <a:t>》 </a:t>
            </a:r>
            <a:r>
              <a:rPr lang="en-US" altLang="zh-CN" sz="3000" i="1" dirty="0">
                <a:latin typeface="Times New Roman" panose="02020603050405020304" pitchFamily="18" charset="0"/>
                <a:cs typeface="Times New Roman" panose="02020603050405020304" pitchFamily="18" charset="0"/>
              </a:rPr>
              <a:t>The World Crisis</a:t>
            </a:r>
            <a:r>
              <a:rPr lang="en-US" altLang="zh-CN" sz="3000" dirty="0">
                <a:latin typeface="Times New Roman" panose="02020603050405020304" pitchFamily="18" charset="0"/>
                <a:cs typeface="Times New Roman" panose="02020603050405020304" pitchFamily="18" charset="0"/>
              </a:rPr>
              <a:t> </a:t>
            </a:r>
            <a:br>
              <a:rPr lang="en-US" altLang="zh-CN" sz="3000" dirty="0">
                <a:latin typeface="Times New Roman" panose="02020603050405020304" pitchFamily="18" charset="0"/>
                <a:cs typeface="Times New Roman" panose="02020603050405020304" pitchFamily="18" charset="0"/>
              </a:rPr>
            </a:br>
            <a:endParaRPr lang="en-US" altLang="zh-CN" sz="3000" dirty="0">
              <a:latin typeface="Times New Roman" panose="02020603050405020304" pitchFamily="18" charset="0"/>
              <a:cs typeface="Times New Roman" panose="02020603050405020304" pitchFamily="18" charset="0"/>
            </a:endParaRPr>
          </a:p>
          <a:p>
            <a:pPr>
              <a:lnSpc>
                <a:spcPct val="80000"/>
              </a:lnSpc>
              <a:buFont typeface="Wingdings" panose="05000000000000000000" pitchFamily="2" charset="2"/>
              <a:buChar char="Ø"/>
            </a:pPr>
            <a:r>
              <a:rPr lang="en-US" altLang="zh-CN" sz="3000" dirty="0">
                <a:latin typeface="Times New Roman" panose="02020603050405020304" pitchFamily="18" charset="0"/>
                <a:cs typeface="Times New Roman" panose="02020603050405020304" pitchFamily="18" charset="0"/>
              </a:rPr>
              <a:t>《</a:t>
            </a:r>
            <a:r>
              <a:rPr lang="zh-CN" altLang="en-US" sz="3000" dirty="0">
                <a:latin typeface="Times New Roman" panose="02020603050405020304" pitchFamily="18" charset="0"/>
                <a:cs typeface="Times New Roman" panose="02020603050405020304" pitchFamily="18" charset="0"/>
              </a:rPr>
              <a:t>马尔巴罗的生平与时代</a:t>
            </a:r>
            <a:r>
              <a:rPr lang="en-US" altLang="zh-CN" sz="3000" dirty="0">
                <a:latin typeface="Times New Roman" panose="02020603050405020304" pitchFamily="18" charset="0"/>
                <a:cs typeface="Times New Roman" panose="02020603050405020304" pitchFamily="18" charset="0"/>
              </a:rPr>
              <a:t>》 </a:t>
            </a:r>
            <a:r>
              <a:rPr lang="en-US" altLang="zh-CN" sz="3000" i="1" dirty="0">
                <a:latin typeface="Times New Roman" panose="02020603050405020304" pitchFamily="18" charset="0"/>
                <a:cs typeface="Times New Roman" panose="02020603050405020304" pitchFamily="18" charset="0"/>
              </a:rPr>
              <a:t>Marlborough: His Life And </a:t>
            </a:r>
          </a:p>
          <a:p>
            <a:pPr marL="0" indent="0">
              <a:lnSpc>
                <a:spcPct val="80000"/>
              </a:lnSpc>
              <a:buNone/>
            </a:pPr>
            <a:r>
              <a:rPr lang="en-US" altLang="zh-CN" sz="3000" i="1" dirty="0">
                <a:latin typeface="Times New Roman" panose="02020603050405020304" pitchFamily="18" charset="0"/>
                <a:cs typeface="Times New Roman" panose="02020603050405020304" pitchFamily="18" charset="0"/>
              </a:rPr>
              <a:t>     Times</a:t>
            </a:r>
          </a:p>
          <a:p>
            <a:pPr>
              <a:lnSpc>
                <a:spcPct val="80000"/>
              </a:lnSpc>
              <a:buFont typeface="Wingdings" panose="05000000000000000000" pitchFamily="2" charset="2"/>
              <a:buChar char="Ø"/>
            </a:pPr>
            <a:endParaRPr lang="en-US" altLang="zh-CN" sz="3000" i="1" dirty="0">
              <a:latin typeface="Times New Roman" panose="02020603050405020304" pitchFamily="18" charset="0"/>
              <a:cs typeface="Times New Roman" panose="02020603050405020304" pitchFamily="18" charset="0"/>
            </a:endParaRPr>
          </a:p>
          <a:p>
            <a:pPr>
              <a:lnSpc>
                <a:spcPct val="80000"/>
              </a:lnSpc>
              <a:buFont typeface="Wingdings" panose="05000000000000000000" pitchFamily="2" charset="2"/>
              <a:buChar char="Ø"/>
            </a:pPr>
            <a:r>
              <a:rPr lang="en-US" altLang="zh-CN" sz="3000" dirty="0">
                <a:latin typeface="Times New Roman" panose="02020603050405020304" pitchFamily="18" charset="0"/>
                <a:cs typeface="Times New Roman" panose="02020603050405020304" pitchFamily="18" charset="0"/>
              </a:rPr>
              <a:t>《</a:t>
            </a:r>
            <a:r>
              <a:rPr lang="zh-CN" altLang="en-US" sz="3000" dirty="0">
                <a:latin typeface="Times New Roman" panose="02020603050405020304" pitchFamily="18" charset="0"/>
                <a:cs typeface="Times New Roman" panose="02020603050405020304" pitchFamily="18" charset="0"/>
              </a:rPr>
              <a:t>第二次世界大战回忆录</a:t>
            </a:r>
            <a:r>
              <a:rPr lang="en-US" altLang="zh-CN" sz="3000" dirty="0">
                <a:latin typeface="Times New Roman" panose="02020603050405020304" pitchFamily="18" charset="0"/>
                <a:cs typeface="Times New Roman" panose="02020603050405020304" pitchFamily="18" charset="0"/>
              </a:rPr>
              <a:t>》 </a:t>
            </a:r>
            <a:r>
              <a:rPr lang="en-US" altLang="zh-CN" sz="3000" i="1" dirty="0">
                <a:latin typeface="Times New Roman" panose="02020603050405020304" pitchFamily="18" charset="0"/>
                <a:cs typeface="Times New Roman" panose="02020603050405020304" pitchFamily="18" charset="0"/>
              </a:rPr>
              <a:t>The Second World War</a:t>
            </a:r>
          </a:p>
          <a:p>
            <a:pPr>
              <a:lnSpc>
                <a:spcPct val="80000"/>
              </a:lnSpc>
              <a:buFont typeface="Wingdings" panose="05000000000000000000" pitchFamily="2" charset="2"/>
              <a:buChar char="Ø"/>
            </a:pPr>
            <a:endParaRPr lang="en-US" altLang="zh-CN" sz="3000" i="1" dirty="0">
              <a:latin typeface="Times New Roman" panose="02020603050405020304" pitchFamily="18" charset="0"/>
              <a:cs typeface="Times New Roman" panose="02020603050405020304" pitchFamily="18" charset="0"/>
            </a:endParaRPr>
          </a:p>
          <a:p>
            <a:pPr>
              <a:lnSpc>
                <a:spcPct val="80000"/>
              </a:lnSpc>
              <a:buFont typeface="Wingdings" panose="05000000000000000000" pitchFamily="2" charset="2"/>
              <a:buChar char="Ø"/>
            </a:pPr>
            <a:r>
              <a:rPr lang="en-US" altLang="zh-CN" sz="3000" dirty="0">
                <a:latin typeface="Times New Roman" panose="02020603050405020304" pitchFamily="18" charset="0"/>
                <a:cs typeface="Times New Roman" panose="02020603050405020304" pitchFamily="18" charset="0"/>
              </a:rPr>
              <a:t>《</a:t>
            </a:r>
            <a:r>
              <a:rPr lang="zh-CN" altLang="en-US" sz="3000" dirty="0">
                <a:latin typeface="Times New Roman" panose="02020603050405020304" pitchFamily="18" charset="0"/>
                <a:cs typeface="Times New Roman" panose="02020603050405020304" pitchFamily="18" charset="0"/>
              </a:rPr>
              <a:t>英语民族史</a:t>
            </a:r>
            <a:r>
              <a:rPr lang="en-US" altLang="zh-CN" sz="3000" dirty="0">
                <a:latin typeface="Times New Roman" panose="02020603050405020304" pitchFamily="18" charset="0"/>
                <a:cs typeface="Times New Roman" panose="02020603050405020304" pitchFamily="18" charset="0"/>
              </a:rPr>
              <a:t>》 </a:t>
            </a:r>
            <a:r>
              <a:rPr lang="en-US" altLang="zh-CN" sz="3000" i="1" dirty="0">
                <a:latin typeface="Times New Roman" panose="02020603050405020304" pitchFamily="18" charset="0"/>
                <a:cs typeface="Times New Roman" panose="02020603050405020304" pitchFamily="18" charset="0"/>
              </a:rPr>
              <a:t>A History of the English-Speaking Peoples</a:t>
            </a:r>
            <a:r>
              <a:rPr lang="en-US" altLang="zh-CN" sz="3000" dirty="0">
                <a:latin typeface="Times New Roman" panose="02020603050405020304" pitchFamily="18" charset="0"/>
                <a:cs typeface="Times New Roman" panose="02020603050405020304" pitchFamily="18" charset="0"/>
              </a:rPr>
              <a:t>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2622460" y="0"/>
            <a:ext cx="5247391" cy="833159"/>
          </a:xfrm>
        </p:spPr>
        <p:txBody>
          <a:bodyPr/>
          <a:lstStyle/>
          <a:p>
            <a:r>
              <a:rPr lang="en-US" altLang="zh-CN" sz="2800" b="0" dirty="0">
                <a:solidFill>
                  <a:srgbClr val="C00000"/>
                </a:solidFill>
                <a:latin typeface="Times New Roman" panose="02020603050405020304" pitchFamily="18" charset="0"/>
                <a:cs typeface="Times New Roman" panose="02020603050405020304" pitchFamily="18" charset="0"/>
              </a:rPr>
              <a:t>Churchill’s quotations</a:t>
            </a:r>
            <a:r>
              <a:rPr lang="en-US" altLang="zh-CN" sz="2800" dirty="0">
                <a:solidFill>
                  <a:srgbClr val="C00000"/>
                </a:solidFill>
                <a:latin typeface="Times New Roman" panose="02020603050405020304" pitchFamily="18" charset="0"/>
                <a:cs typeface="Times New Roman" panose="02020603050405020304" pitchFamily="18" charset="0"/>
              </a:rPr>
              <a:t> </a:t>
            </a:r>
          </a:p>
        </p:txBody>
      </p:sp>
      <p:sp>
        <p:nvSpPr>
          <p:cNvPr id="6" name="Rectangle 3"/>
          <p:cNvSpPr txBox="1">
            <a:spLocks noChangeArrowheads="1"/>
          </p:cNvSpPr>
          <p:nvPr/>
        </p:nvSpPr>
        <p:spPr>
          <a:xfrm>
            <a:off x="179388" y="1455116"/>
            <a:ext cx="8964612" cy="504937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80000"/>
              </a:lnSpc>
              <a:buNone/>
            </a:pPr>
            <a:endParaRPr lang="en-US" altLang="zh-CN" sz="3000" dirty="0">
              <a:latin typeface="Times New Roman" panose="02020603050405020304" pitchFamily="18" charset="0"/>
              <a:cs typeface="Times New Roman" panose="02020603050405020304" pitchFamily="18" charset="0"/>
            </a:endParaRPr>
          </a:p>
        </p:txBody>
      </p:sp>
      <p:sp>
        <p:nvSpPr>
          <p:cNvPr id="2" name="文本框 1"/>
          <p:cNvSpPr txBox="1"/>
          <p:nvPr/>
        </p:nvSpPr>
        <p:spPr>
          <a:xfrm>
            <a:off x="339365" y="631596"/>
            <a:ext cx="8804635" cy="5690789"/>
          </a:xfrm>
          <a:prstGeom prst="rect">
            <a:avLst/>
          </a:prstGeom>
          <a:noFill/>
        </p:spPr>
        <p:txBody>
          <a:bodyPr wrap="square" rtlCol="0">
            <a:spAutoFit/>
          </a:bodyPr>
          <a:lstStyle/>
          <a:p>
            <a:pPr>
              <a:lnSpc>
                <a:spcPts val="4000"/>
              </a:lnSpc>
            </a:pPr>
            <a:r>
              <a:rPr lang="en-US" altLang="zh-CN" sz="2800" b="1" dirty="0">
                <a:latin typeface="Times New Roman" panose="02020603050405020304" pitchFamily="18" charset="0"/>
                <a:cs typeface="Times New Roman" panose="02020603050405020304" pitchFamily="18" charset="0"/>
              </a:rPr>
              <a:t>1</a:t>
            </a:r>
            <a:r>
              <a:rPr lang="en-US" altLang="zh-CN" sz="2800" dirty="0">
                <a:latin typeface="Times New Roman" panose="02020603050405020304" pitchFamily="18" charset="0"/>
                <a:cs typeface="Times New Roman" panose="02020603050405020304" pitchFamily="18" charset="0"/>
              </a:rPr>
              <a:t>."Never,  never,  never,  never  give  up." </a:t>
            </a:r>
          </a:p>
          <a:p>
            <a:pPr>
              <a:lnSpc>
                <a:spcPts val="4000"/>
              </a:lnSpc>
            </a:pPr>
            <a:r>
              <a:rPr lang="en-US" altLang="zh-CN" sz="2800" dirty="0">
                <a:latin typeface="Times New Roman" panose="02020603050405020304" pitchFamily="18" charset="0"/>
                <a:cs typeface="Times New Roman" panose="02020603050405020304" pitchFamily="18" charset="0"/>
              </a:rPr>
              <a:t>2. "Courage  is  going  from  failure  to failure  without  </a:t>
            </a:r>
          </a:p>
          <a:p>
            <a:pPr>
              <a:lnSpc>
                <a:spcPts val="4000"/>
              </a:lnSpc>
            </a:pPr>
            <a:r>
              <a:rPr lang="en-US" altLang="zh-CN" sz="2800" dirty="0">
                <a:latin typeface="Times New Roman" panose="02020603050405020304" pitchFamily="18" charset="0"/>
                <a:cs typeface="Times New Roman" panose="02020603050405020304" pitchFamily="18" charset="0"/>
              </a:rPr>
              <a:t>    losing  enthusiasm." </a:t>
            </a:r>
          </a:p>
          <a:p>
            <a:pPr>
              <a:lnSpc>
                <a:spcPts val="4000"/>
              </a:lnSpc>
            </a:pPr>
            <a:r>
              <a:rPr lang="en-US" altLang="zh-CN" sz="2800" dirty="0">
                <a:latin typeface="Times New Roman" panose="02020603050405020304" pitchFamily="18" charset="0"/>
                <a:cs typeface="Times New Roman" panose="02020603050405020304" pitchFamily="18" charset="0"/>
              </a:rPr>
              <a:t>3. "I  like  a  man  who  grins  when  he  fights." </a:t>
            </a:r>
          </a:p>
          <a:p>
            <a:pPr>
              <a:lnSpc>
                <a:spcPts val="4000"/>
              </a:lnSpc>
            </a:pPr>
            <a:r>
              <a:rPr lang="en-US" altLang="zh-CN" sz="2800" dirty="0">
                <a:latin typeface="Times New Roman" panose="02020603050405020304" pitchFamily="18" charset="0"/>
                <a:cs typeface="Times New Roman" panose="02020603050405020304" pitchFamily="18" charset="0"/>
              </a:rPr>
              <a:t>4. "Attitude  is  a little  thing  that  makes  a big  difference." </a:t>
            </a:r>
          </a:p>
          <a:p>
            <a:pPr>
              <a:lnSpc>
                <a:spcPts val="4000"/>
              </a:lnSpc>
            </a:pPr>
            <a:r>
              <a:rPr lang="en-US" altLang="zh-CN" sz="2800" dirty="0">
                <a:latin typeface="Times New Roman" panose="02020603050405020304" pitchFamily="18" charset="0"/>
                <a:cs typeface="Times New Roman" panose="02020603050405020304" pitchFamily="18" charset="0"/>
              </a:rPr>
              <a:t>5. "It  is  no use saying, ‘We  are  doing  our  best.’ </a:t>
            </a:r>
          </a:p>
          <a:p>
            <a:pPr>
              <a:lnSpc>
                <a:spcPts val="4000"/>
              </a:lnSpc>
            </a:pPr>
            <a:r>
              <a:rPr lang="en-US" altLang="zh-CN" sz="2800" dirty="0">
                <a:latin typeface="Times New Roman" panose="02020603050405020304" pitchFamily="18" charset="0"/>
                <a:cs typeface="Times New Roman" panose="02020603050405020304" pitchFamily="18" charset="0"/>
              </a:rPr>
              <a:t>     You  have  got  to succeed  in doing  what  is necessary." </a:t>
            </a:r>
          </a:p>
          <a:p>
            <a:pPr>
              <a:lnSpc>
                <a:spcPts val="4000"/>
              </a:lnSpc>
            </a:pPr>
            <a:r>
              <a:rPr lang="en-US" altLang="zh-CN" sz="2800" dirty="0">
                <a:latin typeface="Times New Roman" panose="02020603050405020304" pitchFamily="18" charset="0"/>
                <a:cs typeface="Times New Roman" panose="02020603050405020304" pitchFamily="18" charset="0"/>
              </a:rPr>
              <a:t>6. "I have nothing to offer  but blood, toil, tears and sweat." </a:t>
            </a:r>
          </a:p>
          <a:p>
            <a:pPr>
              <a:lnSpc>
                <a:spcPts val="4000"/>
              </a:lnSpc>
            </a:pPr>
            <a:r>
              <a:rPr lang="en-US" altLang="zh-CN" sz="2800" dirty="0">
                <a:latin typeface="Times New Roman" panose="02020603050405020304" pitchFamily="18" charset="0"/>
                <a:cs typeface="Times New Roman" panose="02020603050405020304" pitchFamily="18" charset="0"/>
              </a:rPr>
              <a:t>7. "History  is  written  by the victors." </a:t>
            </a:r>
          </a:p>
          <a:p>
            <a:pPr>
              <a:lnSpc>
                <a:spcPts val="4000"/>
              </a:lnSpc>
            </a:pPr>
            <a:r>
              <a:rPr lang="en-US" altLang="zh-CN" sz="2800" dirty="0">
                <a:latin typeface="Times New Roman" panose="02020603050405020304" pitchFamily="18" charset="0"/>
                <a:cs typeface="Times New Roman" panose="02020603050405020304" pitchFamily="18" charset="0"/>
              </a:rPr>
              <a:t>8. "Success  is not final,  failure is not fatal: it is the    </a:t>
            </a:r>
          </a:p>
          <a:p>
            <a:pPr>
              <a:lnSpc>
                <a:spcPts val="4000"/>
              </a:lnSpc>
            </a:pPr>
            <a:r>
              <a:rPr lang="en-US" altLang="zh-CN" sz="2800" dirty="0">
                <a:latin typeface="Times New Roman" panose="02020603050405020304" pitchFamily="18" charset="0"/>
                <a:cs typeface="Times New Roman" panose="02020603050405020304" pitchFamily="18" charset="0"/>
              </a:rPr>
              <a:t>      courage  to continue  that  counts." </a:t>
            </a:r>
            <a:endParaRPr lang="zh-CN" altLang="en-US" sz="28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28650" y="1253199"/>
            <a:ext cx="7886700" cy="3347680"/>
          </a:xfrm>
        </p:spPr>
        <p:txBody>
          <a:bodyPr/>
          <a:lstStyle/>
          <a:p>
            <a:pPr marL="0" indent="0">
              <a:buNone/>
            </a:pPr>
            <a:r>
              <a:rPr lang="en-US" altLang="zh-CN" sz="3000" dirty="0">
                <a:latin typeface="Times New Roman" panose="02020603050405020304" pitchFamily="18" charset="0"/>
                <a:cs typeface="Times New Roman" panose="02020603050405020304" pitchFamily="18" charset="0"/>
              </a:rPr>
              <a:t>Reflection on the past learning experiences of the course. </a:t>
            </a:r>
          </a:p>
          <a:p>
            <a:pPr marL="0" indent="0">
              <a:buNone/>
            </a:pPr>
            <a:endParaRPr lang="en-US" altLang="zh-CN" sz="3000" dirty="0">
              <a:latin typeface="Times New Roman" panose="02020603050405020304" pitchFamily="18" charset="0"/>
              <a:cs typeface="Times New Roman" panose="02020603050405020304" pitchFamily="18" charset="0"/>
            </a:endParaRPr>
          </a:p>
          <a:p>
            <a:pPr marL="0" indent="0">
              <a:buNone/>
            </a:pPr>
            <a:r>
              <a:rPr lang="en-US" altLang="zh-CN" sz="3000" i="1" dirty="0">
                <a:latin typeface="Times New Roman" panose="02020603050405020304" pitchFamily="18" charset="0"/>
                <a:cs typeface="Times New Roman" panose="02020603050405020304" pitchFamily="18" charset="0"/>
              </a:rPr>
              <a:t>My achievements…</a:t>
            </a:r>
          </a:p>
          <a:p>
            <a:pPr marL="0" indent="0">
              <a:buNone/>
            </a:pPr>
            <a:r>
              <a:rPr lang="en-US" altLang="zh-CN" sz="3000" i="1" dirty="0">
                <a:latin typeface="Times New Roman" panose="02020603050405020304" pitchFamily="18" charset="0"/>
                <a:cs typeface="Times New Roman" panose="02020603050405020304" pitchFamily="18" charset="0"/>
              </a:rPr>
              <a:t>My difficulties…  </a:t>
            </a:r>
          </a:p>
          <a:p>
            <a:pPr marL="0" indent="0">
              <a:buNone/>
            </a:pPr>
            <a:r>
              <a:rPr lang="en-US" altLang="zh-CN" sz="3000" i="1" dirty="0">
                <a:latin typeface="Times New Roman" panose="02020603050405020304" pitchFamily="18" charset="0"/>
                <a:cs typeface="Times New Roman" panose="02020603050405020304" pitchFamily="18" charset="0"/>
              </a:rPr>
              <a:t>My expectations…</a:t>
            </a:r>
            <a:endParaRPr lang="zh-CN" altLang="en-US" sz="3000" i="1" dirty="0">
              <a:latin typeface="Times New Roman" panose="02020603050405020304" pitchFamily="18" charset="0"/>
              <a:cs typeface="Times New Roman" panose="02020603050405020304" pitchFamily="18" charset="0"/>
            </a:endParaRPr>
          </a:p>
          <a:p>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noChangeArrowheads="1"/>
          </p:cNvSpPr>
          <p:nvPr/>
        </p:nvSpPr>
        <p:spPr>
          <a:xfrm>
            <a:off x="179388" y="1455116"/>
            <a:ext cx="8964612" cy="504937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80000"/>
              </a:lnSpc>
              <a:buNone/>
            </a:pPr>
            <a:endParaRPr lang="en-US" altLang="zh-CN" sz="3000" dirty="0">
              <a:latin typeface="Times New Roman" panose="02020603050405020304" pitchFamily="18" charset="0"/>
              <a:cs typeface="Times New Roman" panose="02020603050405020304" pitchFamily="18" charset="0"/>
            </a:endParaRPr>
          </a:p>
        </p:txBody>
      </p:sp>
      <p:sp>
        <p:nvSpPr>
          <p:cNvPr id="8" name="Rectangle 2"/>
          <p:cNvSpPr>
            <a:spLocks noGrp="1" noChangeArrowheads="1"/>
          </p:cNvSpPr>
          <p:nvPr>
            <p:ph type="title"/>
          </p:nvPr>
        </p:nvSpPr>
        <p:spPr>
          <a:xfrm>
            <a:off x="2722792" y="353505"/>
            <a:ext cx="3291509" cy="711200"/>
          </a:xfrm>
        </p:spPr>
        <p:txBody>
          <a:bodyPr/>
          <a:lstStyle/>
          <a:p>
            <a:r>
              <a:rPr lang="en-US" altLang="zh-CN" sz="2800" b="0" dirty="0">
                <a:solidFill>
                  <a:srgbClr val="C00000"/>
                </a:solidFill>
                <a:latin typeface="Times New Roman" panose="02020603050405020304" pitchFamily="18" charset="0"/>
                <a:cs typeface="Times New Roman" panose="02020603050405020304" pitchFamily="18" charset="0"/>
              </a:rPr>
              <a:t>Churchill as an artist</a:t>
            </a:r>
            <a:r>
              <a:rPr lang="en-US" altLang="zh-CN" dirty="0">
                <a:solidFill>
                  <a:srgbClr val="C00000"/>
                </a:solidFill>
                <a:latin typeface="Times New Roman" panose="02020603050405020304" pitchFamily="18" charset="0"/>
                <a:cs typeface="Times New Roman" panose="02020603050405020304" pitchFamily="18" charset="0"/>
              </a:rPr>
              <a:t> </a:t>
            </a:r>
          </a:p>
        </p:txBody>
      </p:sp>
      <p:sp>
        <p:nvSpPr>
          <p:cNvPr id="9" name="Rectangle 3"/>
          <p:cNvSpPr txBox="1">
            <a:spLocks noChangeArrowheads="1"/>
          </p:cNvSpPr>
          <p:nvPr/>
        </p:nvSpPr>
        <p:spPr>
          <a:xfrm>
            <a:off x="179388" y="1064705"/>
            <a:ext cx="9324975" cy="452596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latin typeface="Times New Roman" panose="02020603050405020304" pitchFamily="18" charset="0"/>
                <a:cs typeface="Times New Roman" panose="02020603050405020304" pitchFamily="18" charset="0"/>
              </a:rPr>
              <a:t>painting </a:t>
            </a:r>
          </a:p>
          <a:p>
            <a:r>
              <a:rPr lang="en-US" altLang="zh-CN" dirty="0">
                <a:latin typeface="Times New Roman" panose="02020603050405020304" pitchFamily="18" charset="0"/>
                <a:cs typeface="Times New Roman" panose="02020603050405020304" pitchFamily="18" charset="0"/>
              </a:rPr>
              <a:t>impressionist scenes of landscape</a:t>
            </a:r>
            <a:r>
              <a:rPr lang="en-US" altLang="zh-CN" dirty="0">
                <a:latin typeface="宋体" panose="02010600030101010101" pitchFamily="2" charset="-122"/>
                <a:ea typeface="宋体" panose="02010600030101010101" pitchFamily="2" charset="-122"/>
                <a:cs typeface="Times New Roman" panose="02020603050405020304" pitchFamily="18" charset="0"/>
              </a:rPr>
              <a:t>(</a:t>
            </a:r>
            <a:r>
              <a:rPr lang="zh-CN" altLang="en-US" dirty="0">
                <a:latin typeface="宋体" panose="02010600030101010101" pitchFamily="2" charset="-122"/>
                <a:ea typeface="宋体" panose="02010600030101010101" pitchFamily="2" charset="-122"/>
                <a:cs typeface="Times New Roman" panose="02020603050405020304" pitchFamily="18" charset="0"/>
              </a:rPr>
              <a:t>印象派</a:t>
            </a:r>
            <a:r>
              <a:rPr lang="en-US" altLang="zh-CN" dirty="0">
                <a:latin typeface="宋体" panose="02010600030101010101" pitchFamily="2" charset="-122"/>
                <a:ea typeface="宋体" panose="02010600030101010101" pitchFamily="2" charset="-122"/>
                <a:cs typeface="Times New Roman" panose="02020603050405020304" pitchFamily="18" charset="0"/>
              </a:rPr>
              <a:t>) </a:t>
            </a:r>
          </a:p>
          <a:p>
            <a:endParaRPr lang="en-US" altLang="zh-CN" dirty="0"/>
          </a:p>
        </p:txBody>
      </p:sp>
      <p:pic>
        <p:nvPicPr>
          <p:cNvPr id="10" name="图片 9"/>
          <p:cNvPicPr>
            <a:picLocks noChangeAspect="1"/>
          </p:cNvPicPr>
          <p:nvPr/>
        </p:nvPicPr>
        <p:blipFill>
          <a:blip r:embed="rId2"/>
          <a:stretch>
            <a:fillRect/>
          </a:stretch>
        </p:blipFill>
        <p:spPr>
          <a:xfrm>
            <a:off x="2430364" y="2353644"/>
            <a:ext cx="4462659" cy="3627434"/>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4146" name="Picture 2" descr="2[1]"/>
          <p:cNvPicPr>
            <a:picLocks noChangeAspect="1" noChangeArrowheads="1"/>
          </p:cNvPicPr>
          <p:nvPr/>
        </p:nvPicPr>
        <p:blipFill>
          <a:blip r:embed="rId2">
            <a:extLst>
              <a:ext uri="{28A0092B-C50C-407E-A947-70E740481C1C}">
                <a14:useLocalDpi xmlns:a14="http://schemas.microsoft.com/office/drawing/2010/main" val="0"/>
              </a:ext>
            </a:extLst>
          </a:blip>
          <a:srcRect t="5220" r="8328"/>
          <a:stretch>
            <a:fillRect/>
          </a:stretch>
        </p:blipFill>
        <p:spPr bwMode="auto">
          <a:xfrm>
            <a:off x="5767754" y="3096358"/>
            <a:ext cx="2376854" cy="1330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4147" name="Picture 3" descr="german flag"/>
          <p:cNvPicPr>
            <a:picLocks noChangeAspect="1" noChangeArrowheads="1"/>
          </p:cNvPicPr>
          <p:nvPr/>
        </p:nvPicPr>
        <p:blipFill>
          <a:blip r:embed="rId3">
            <a:extLst>
              <a:ext uri="{28A0092B-C50C-407E-A947-70E740481C1C}">
                <a14:useLocalDpi xmlns:a14="http://schemas.microsoft.com/office/drawing/2010/main" val="0"/>
              </a:ext>
            </a:extLst>
          </a:blip>
          <a:srcRect b="19504"/>
          <a:stretch>
            <a:fillRect/>
          </a:stretch>
        </p:blipFill>
        <p:spPr bwMode="auto">
          <a:xfrm>
            <a:off x="983274" y="3163767"/>
            <a:ext cx="2233246" cy="1239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4148" name="Rectangle 4"/>
          <p:cNvSpPr>
            <a:spLocks noChangeArrowheads="1"/>
          </p:cNvSpPr>
          <p:nvPr/>
        </p:nvSpPr>
        <p:spPr bwMode="auto">
          <a:xfrm>
            <a:off x="762000" y="2303585"/>
            <a:ext cx="2590800" cy="653993"/>
          </a:xfrm>
          <a:prstGeom prst="rect">
            <a:avLst/>
          </a:prstGeom>
          <a:noFill/>
          <a:ln w="9525">
            <a:noFill/>
            <a:miter lim="800000"/>
          </a:ln>
          <a:effectLst/>
        </p:spPr>
        <p:txBody>
          <a:bodyPr lIns="84992" tIns="42497" rIns="84992" bIns="42497">
            <a:spAutoFit/>
          </a:bodyPr>
          <a:lstStyle/>
          <a:p>
            <a:pPr algn="l" eaLnBrk="0" hangingPunct="0">
              <a:spcBef>
                <a:spcPct val="20000"/>
              </a:spcBef>
              <a:buClr>
                <a:schemeClr val="accent2"/>
              </a:buClr>
              <a:buSzPct val="75000"/>
              <a:buFont typeface="Monotype Sorts" pitchFamily="2" charset="2"/>
              <a:buNone/>
              <a:defRPr/>
            </a:pPr>
            <a:r>
              <a:rPr kumimoji="1" lang="en-US" altLang="zh-CN" sz="3690" b="1">
                <a:effectLst>
                  <a:outerShdw blurRad="38100" dist="38100" dir="2700000" algn="tl">
                    <a:srgbClr val="C0C0C0"/>
                  </a:outerShdw>
                </a:effectLst>
                <a:latin typeface="Comic Sans MS" panose="030F0702030302020204" pitchFamily="66" charset="0"/>
                <a:cs typeface="Arial" panose="020B0604020202020204" pitchFamily="34" charset="0"/>
              </a:rPr>
              <a:t> Germany</a:t>
            </a:r>
          </a:p>
        </p:txBody>
      </p:sp>
      <p:sp>
        <p:nvSpPr>
          <p:cNvPr id="134149" name="Rectangle 5"/>
          <p:cNvSpPr>
            <a:spLocks noChangeArrowheads="1"/>
          </p:cNvSpPr>
          <p:nvPr/>
        </p:nvSpPr>
        <p:spPr bwMode="auto">
          <a:xfrm>
            <a:off x="5638800" y="2373923"/>
            <a:ext cx="2590800" cy="653993"/>
          </a:xfrm>
          <a:prstGeom prst="rect">
            <a:avLst/>
          </a:prstGeom>
          <a:noFill/>
          <a:ln w="9525">
            <a:noFill/>
            <a:miter lim="800000"/>
          </a:ln>
          <a:effectLst/>
        </p:spPr>
        <p:txBody>
          <a:bodyPr lIns="84992" tIns="42497" rIns="84992" bIns="42497">
            <a:spAutoFit/>
          </a:bodyPr>
          <a:lstStyle/>
          <a:p>
            <a:pPr algn="l" eaLnBrk="0" hangingPunct="0">
              <a:spcBef>
                <a:spcPct val="20000"/>
              </a:spcBef>
              <a:buClr>
                <a:schemeClr val="accent2"/>
              </a:buClr>
              <a:buSzPct val="75000"/>
              <a:buFont typeface="Monotype Sorts" pitchFamily="2" charset="2"/>
              <a:buNone/>
              <a:defRPr/>
            </a:pPr>
            <a:r>
              <a:rPr kumimoji="1" lang="en-US" altLang="zh-CN" sz="3690" b="1">
                <a:effectLst>
                  <a:outerShdw blurRad="38100" dist="38100" dir="2700000" algn="tl">
                    <a:srgbClr val="C0C0C0"/>
                  </a:outerShdw>
                </a:effectLst>
                <a:latin typeface="Comic Sans MS" panose="030F0702030302020204" pitchFamily="66" charset="0"/>
                <a:cs typeface="Arial" panose="020B0604020202020204" pitchFamily="34" charset="0"/>
              </a:rPr>
              <a:t> U.S.S.R</a:t>
            </a:r>
            <a:r>
              <a:rPr kumimoji="1" lang="en-US" altLang="zh-CN" sz="2215" b="1">
                <a:latin typeface="Comic Sans MS" panose="030F0702030302020204" pitchFamily="66" charset="0"/>
                <a:cs typeface="Arial" panose="020B0604020202020204" pitchFamily="34" charset="0"/>
              </a:rPr>
              <a:t>.</a:t>
            </a:r>
          </a:p>
        </p:txBody>
      </p:sp>
      <p:sp>
        <p:nvSpPr>
          <p:cNvPr id="134150" name="Rectangle 6"/>
          <p:cNvSpPr>
            <a:spLocks noChangeArrowheads="1"/>
          </p:cNvSpPr>
          <p:nvPr/>
        </p:nvSpPr>
        <p:spPr bwMode="auto">
          <a:xfrm>
            <a:off x="983274" y="1533752"/>
            <a:ext cx="7010400" cy="516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4992" tIns="42497" rIns="84992" bIns="42497">
            <a:spAutoFit/>
          </a:bodyPr>
          <a:lstStyle>
            <a:lvl1pPr eaLnBrk="0" hangingPunct="0">
              <a:defRPr sz="800">
                <a:solidFill>
                  <a:srgbClr val="777777"/>
                </a:solidFill>
                <a:latin typeface="Arial" panose="020B0604020202020204" pitchFamily="34" charset="0"/>
                <a:ea typeface="宋体" panose="02010600030101010101" pitchFamily="2" charset="-122"/>
              </a:defRPr>
            </a:lvl1pPr>
            <a:lvl2pPr marL="742950" indent="-285750" eaLnBrk="0" hangingPunct="0">
              <a:defRPr sz="800">
                <a:solidFill>
                  <a:srgbClr val="777777"/>
                </a:solidFill>
                <a:latin typeface="Arial" panose="020B0604020202020204" pitchFamily="34" charset="0"/>
                <a:ea typeface="宋体" panose="02010600030101010101" pitchFamily="2" charset="-122"/>
              </a:defRPr>
            </a:lvl2pPr>
            <a:lvl3pPr marL="1143000" indent="-228600" eaLnBrk="0" hangingPunct="0">
              <a:defRPr sz="800">
                <a:solidFill>
                  <a:srgbClr val="777777"/>
                </a:solidFill>
                <a:latin typeface="Arial" panose="020B0604020202020204" pitchFamily="34" charset="0"/>
                <a:ea typeface="宋体" panose="02010600030101010101" pitchFamily="2" charset="-122"/>
              </a:defRPr>
            </a:lvl3pPr>
            <a:lvl4pPr marL="1600200" indent="-228600" eaLnBrk="0" hangingPunct="0">
              <a:defRPr sz="800">
                <a:solidFill>
                  <a:srgbClr val="777777"/>
                </a:solidFill>
                <a:latin typeface="Arial" panose="020B0604020202020204" pitchFamily="34" charset="0"/>
                <a:ea typeface="宋体" panose="02010600030101010101" pitchFamily="2" charset="-122"/>
              </a:defRPr>
            </a:lvl4pPr>
            <a:lvl5pPr marL="2057400" indent="-228600" eaLnBrk="0" hangingPunct="0">
              <a:defRPr sz="800">
                <a:solidFill>
                  <a:srgbClr val="777777"/>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sz="800">
                <a:solidFill>
                  <a:srgbClr val="777777"/>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sz="800">
                <a:solidFill>
                  <a:srgbClr val="777777"/>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sz="800">
                <a:solidFill>
                  <a:srgbClr val="777777"/>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sz="800">
                <a:solidFill>
                  <a:srgbClr val="777777"/>
                </a:solidFill>
                <a:latin typeface="Arial" panose="020B0604020202020204" pitchFamily="34" charset="0"/>
                <a:ea typeface="宋体" panose="02010600030101010101" pitchFamily="2" charset="-122"/>
              </a:defRPr>
            </a:lvl9pPr>
          </a:lstStyle>
          <a:p>
            <a:pPr>
              <a:spcBef>
                <a:spcPct val="20000"/>
              </a:spcBef>
              <a:buClr>
                <a:schemeClr val="accent2"/>
              </a:buClr>
              <a:buSzPct val="75000"/>
              <a:buFont typeface="Monotype Sorts" pitchFamily="2" charset="2"/>
              <a:buNone/>
            </a:pPr>
            <a:r>
              <a:rPr lang="en-US" altLang="zh-CN" sz="2800" dirty="0">
                <a:solidFill>
                  <a:srgbClr val="C00000"/>
                </a:solidFill>
                <a:latin typeface="Comic Sans MS" panose="030F0702030302020204" pitchFamily="66" charset="0"/>
              </a:rPr>
              <a:t>Hitler’s Invasion of the U.S.S.R.</a:t>
            </a:r>
          </a:p>
        </p:txBody>
      </p:sp>
      <p:sp>
        <p:nvSpPr>
          <p:cNvPr id="134151" name="Text Box 7"/>
          <p:cNvSpPr txBox="1">
            <a:spLocks noChangeArrowheads="1"/>
          </p:cNvSpPr>
          <p:nvPr/>
        </p:nvSpPr>
        <p:spPr bwMode="auto">
          <a:xfrm>
            <a:off x="3109546" y="4624754"/>
            <a:ext cx="4038600" cy="426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4992" tIns="42497" rIns="84992" bIns="42497">
            <a:spAutoFit/>
          </a:bodyPr>
          <a:lstStyle>
            <a:lvl1pPr eaLnBrk="0" hangingPunct="0">
              <a:defRPr sz="800">
                <a:solidFill>
                  <a:srgbClr val="777777"/>
                </a:solidFill>
                <a:latin typeface="Arial" panose="020B0604020202020204" pitchFamily="34" charset="0"/>
                <a:ea typeface="宋体" panose="02010600030101010101" pitchFamily="2" charset="-122"/>
              </a:defRPr>
            </a:lvl1pPr>
            <a:lvl2pPr marL="742950" indent="-285750" eaLnBrk="0" hangingPunct="0">
              <a:defRPr sz="800">
                <a:solidFill>
                  <a:srgbClr val="777777"/>
                </a:solidFill>
                <a:latin typeface="Arial" panose="020B0604020202020204" pitchFamily="34" charset="0"/>
                <a:ea typeface="宋体" panose="02010600030101010101" pitchFamily="2" charset="-122"/>
              </a:defRPr>
            </a:lvl2pPr>
            <a:lvl3pPr marL="1143000" indent="-228600" eaLnBrk="0" hangingPunct="0">
              <a:defRPr sz="800">
                <a:solidFill>
                  <a:srgbClr val="777777"/>
                </a:solidFill>
                <a:latin typeface="Arial" panose="020B0604020202020204" pitchFamily="34" charset="0"/>
                <a:ea typeface="宋体" panose="02010600030101010101" pitchFamily="2" charset="-122"/>
              </a:defRPr>
            </a:lvl3pPr>
            <a:lvl4pPr marL="1600200" indent="-228600" eaLnBrk="0" hangingPunct="0">
              <a:defRPr sz="800">
                <a:solidFill>
                  <a:srgbClr val="777777"/>
                </a:solidFill>
                <a:latin typeface="Arial" panose="020B0604020202020204" pitchFamily="34" charset="0"/>
                <a:ea typeface="宋体" panose="02010600030101010101" pitchFamily="2" charset="-122"/>
              </a:defRPr>
            </a:lvl4pPr>
            <a:lvl5pPr marL="2057400" indent="-228600" eaLnBrk="0" hangingPunct="0">
              <a:defRPr sz="800">
                <a:solidFill>
                  <a:srgbClr val="777777"/>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sz="800">
                <a:solidFill>
                  <a:srgbClr val="777777"/>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sz="800">
                <a:solidFill>
                  <a:srgbClr val="777777"/>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sz="800">
                <a:solidFill>
                  <a:srgbClr val="777777"/>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sz="800">
                <a:solidFill>
                  <a:srgbClr val="777777"/>
                </a:solidFill>
                <a:latin typeface="Arial" panose="020B0604020202020204" pitchFamily="34" charset="0"/>
                <a:ea typeface="宋体" panose="02010600030101010101" pitchFamily="2" charset="-122"/>
              </a:defRPr>
            </a:lvl9pPr>
          </a:lstStyle>
          <a:p>
            <a:pPr algn="l">
              <a:spcBef>
                <a:spcPct val="50000"/>
              </a:spcBef>
              <a:buClr>
                <a:schemeClr val="accent2"/>
              </a:buClr>
              <a:buSzPct val="75000"/>
              <a:buFont typeface="Monotype Sorts" pitchFamily="2" charset="2"/>
              <a:buNone/>
            </a:pPr>
            <a:r>
              <a:rPr lang="en-US" altLang="zh-CN" sz="2215">
                <a:solidFill>
                  <a:schemeClr val="tx1"/>
                </a:solidFill>
                <a:latin typeface="Comic Sans MS" panose="030F0702030302020204" pitchFamily="66" charset="0"/>
              </a:rPr>
              <a:t>Non-aggression Pact</a:t>
            </a:r>
          </a:p>
        </p:txBody>
      </p:sp>
      <p:graphicFrame>
        <p:nvGraphicFramePr>
          <p:cNvPr id="134152" name="Object 8"/>
          <p:cNvGraphicFramePr>
            <a:graphicFrameLocks noChangeAspect="1"/>
          </p:cNvGraphicFramePr>
          <p:nvPr/>
        </p:nvGraphicFramePr>
        <p:xfrm>
          <a:off x="1315916" y="4492869"/>
          <a:ext cx="1203081" cy="1688123"/>
        </p:xfrm>
        <a:graphic>
          <a:graphicData uri="http://schemas.openxmlformats.org/presentationml/2006/ole">
            <mc:AlternateContent xmlns:mc="http://schemas.openxmlformats.org/markup-compatibility/2006">
              <mc:Choice xmlns:v="urn:schemas-microsoft-com:vml" Requires="v">
                <p:oleObj name="剪辑" r:id="rId4" imgW="16010890" imgH="22478365" progId="MS_ClipArt_Gallery.2">
                  <p:embed/>
                </p:oleObj>
              </mc:Choice>
              <mc:Fallback>
                <p:oleObj name="剪辑" r:id="rId4" imgW="16010890" imgH="22478365" progId="MS_ClipArt_Gallery.2">
                  <p:embed/>
                  <p:pic>
                    <p:nvPicPr>
                      <p:cNvPr id="0" name="Object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15916" y="4492869"/>
                        <a:ext cx="1203081" cy="16881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4153" name="Object 9"/>
          <p:cNvGraphicFramePr>
            <a:graphicFrameLocks noChangeAspect="1"/>
          </p:cNvGraphicFramePr>
          <p:nvPr/>
        </p:nvGraphicFramePr>
        <p:xfrm>
          <a:off x="6368562" y="4492869"/>
          <a:ext cx="1203081" cy="1688123"/>
        </p:xfrm>
        <a:graphic>
          <a:graphicData uri="http://schemas.openxmlformats.org/presentationml/2006/ole">
            <mc:AlternateContent xmlns:mc="http://schemas.openxmlformats.org/markup-compatibility/2006">
              <mc:Choice xmlns:v="urn:schemas-microsoft-com:vml" Requires="v">
                <p:oleObj name="剪辑" r:id="rId6" imgW="16010890" imgH="22478365" progId="MS_ClipArt_Gallery.2">
                  <p:embed/>
                </p:oleObj>
              </mc:Choice>
              <mc:Fallback>
                <p:oleObj name="剪辑" r:id="rId6" imgW="16010890" imgH="22478365" progId="MS_ClipArt_Gallery.2">
                  <p:embed/>
                  <p:pic>
                    <p:nvPicPr>
                      <p:cNvPr id="0" name="Object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68562" y="4492869"/>
                        <a:ext cx="1203081" cy="16881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34" name="Rectangle 2"/>
          <p:cNvSpPr>
            <a:spLocks noChangeArrowheads="1"/>
          </p:cNvSpPr>
          <p:nvPr/>
        </p:nvSpPr>
        <p:spPr bwMode="auto">
          <a:xfrm>
            <a:off x="548054" y="493441"/>
            <a:ext cx="7596554" cy="593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800">
                <a:solidFill>
                  <a:srgbClr val="777777"/>
                </a:solidFill>
                <a:latin typeface="Arial" panose="020B0604020202020204" pitchFamily="34" charset="0"/>
                <a:ea typeface="宋体" panose="02010600030101010101" pitchFamily="2" charset="-122"/>
              </a:defRPr>
            </a:lvl1pPr>
            <a:lvl2pPr marL="742950" indent="-285750" eaLnBrk="0" hangingPunct="0">
              <a:defRPr sz="800">
                <a:solidFill>
                  <a:srgbClr val="777777"/>
                </a:solidFill>
                <a:latin typeface="Arial" panose="020B0604020202020204" pitchFamily="34" charset="0"/>
                <a:ea typeface="宋体" panose="02010600030101010101" pitchFamily="2" charset="-122"/>
              </a:defRPr>
            </a:lvl2pPr>
            <a:lvl3pPr marL="1143000" indent="-228600" eaLnBrk="0" hangingPunct="0">
              <a:defRPr sz="800">
                <a:solidFill>
                  <a:srgbClr val="777777"/>
                </a:solidFill>
                <a:latin typeface="Arial" panose="020B0604020202020204" pitchFamily="34" charset="0"/>
                <a:ea typeface="宋体" panose="02010600030101010101" pitchFamily="2" charset="-122"/>
              </a:defRPr>
            </a:lvl3pPr>
            <a:lvl4pPr marL="1600200" indent="-228600" eaLnBrk="0" hangingPunct="0">
              <a:defRPr sz="800">
                <a:solidFill>
                  <a:srgbClr val="777777"/>
                </a:solidFill>
                <a:latin typeface="Arial" panose="020B0604020202020204" pitchFamily="34" charset="0"/>
                <a:ea typeface="宋体" panose="02010600030101010101" pitchFamily="2" charset="-122"/>
              </a:defRPr>
            </a:lvl4pPr>
            <a:lvl5pPr marL="2057400" indent="-228600" eaLnBrk="0" hangingPunct="0">
              <a:defRPr sz="800">
                <a:solidFill>
                  <a:srgbClr val="777777"/>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sz="800">
                <a:solidFill>
                  <a:srgbClr val="777777"/>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sz="800">
                <a:solidFill>
                  <a:srgbClr val="777777"/>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sz="800">
                <a:solidFill>
                  <a:srgbClr val="777777"/>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sz="800">
                <a:solidFill>
                  <a:srgbClr val="777777"/>
                </a:solidFill>
                <a:latin typeface="Arial" panose="020B0604020202020204" pitchFamily="34" charset="0"/>
                <a:ea typeface="宋体" panose="02010600030101010101" pitchFamily="2" charset="-122"/>
              </a:defRPr>
            </a:lvl9pPr>
          </a:lstStyle>
          <a:p>
            <a:pPr algn="l" eaLnBrk="1" hangingPunct="1"/>
            <a:r>
              <a:rPr lang="en-US" altLang="zh-CN" sz="3325" b="1" dirty="0">
                <a:solidFill>
                  <a:srgbClr val="C00000"/>
                </a:solidFill>
                <a:latin typeface="Times New Roman" panose="02020603050405020304" pitchFamily="18" charset="0"/>
                <a:cs typeface="Times New Roman" panose="02020603050405020304" pitchFamily="18" charset="0"/>
              </a:rPr>
              <a:t>Background Introduction </a:t>
            </a:r>
            <a:endParaRPr lang="zh-CN" altLang="en-US" sz="3325" b="1"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p:cNvSpPr>
            <a:spLocks noGrp="1" noChangeArrowheads="1"/>
          </p:cNvSpPr>
          <p:nvPr>
            <p:ph type="body" idx="4294967295"/>
          </p:nvPr>
        </p:nvSpPr>
        <p:spPr>
          <a:xfrm>
            <a:off x="567732" y="2006926"/>
            <a:ext cx="7567600" cy="3008133"/>
          </a:xfrm>
          <a:ln>
            <a:noFill/>
          </a:ln>
        </p:spPr>
        <p:txBody>
          <a:bodyPr>
            <a:normAutofit/>
          </a:bodyPr>
          <a:lstStyle/>
          <a:p>
            <a:pPr marL="0" indent="0">
              <a:lnSpc>
                <a:spcPct val="150000"/>
              </a:lnSpc>
              <a:spcBef>
                <a:spcPct val="0"/>
              </a:spcBef>
              <a:buNone/>
              <a:defRPr/>
            </a:pPr>
            <a:r>
              <a:rPr lang="en-US" altLang="zh-CN"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U.S.S.R</a:t>
            </a:r>
            <a:r>
              <a:rPr lang="en-US" altLang="zh-CN" dirty="0">
                <a:solidFill>
                  <a:schemeClr val="tx2"/>
                </a:solidFill>
                <a:latin typeface="Times New Roman" panose="02020603050405020304" pitchFamily="18" charset="0"/>
                <a:ea typeface="宋体" panose="02010600030101010101" pitchFamily="2" charset="-122"/>
                <a:cs typeface="Times New Roman" panose="02020603050405020304" pitchFamily="18" charset="0"/>
              </a:rPr>
              <a:t> ( </a:t>
            </a:r>
            <a:r>
              <a:rPr lang="en-US" altLang="zh-CN" dirty="0">
                <a:latin typeface="Times New Roman" panose="02020603050405020304" pitchFamily="18" charset="0"/>
                <a:ea typeface="宋体" panose="02010600030101010101" pitchFamily="2" charset="-122"/>
                <a:cs typeface="Times New Roman" panose="02020603050405020304" pitchFamily="18" charset="0"/>
              </a:rPr>
              <a:t>the Union of Soviet Socialist Republics </a:t>
            </a:r>
            <a:r>
              <a:rPr lang="zh-CN" altLang="en-US" dirty="0">
                <a:latin typeface="Times New Roman" panose="02020603050405020304" pitchFamily="18" charset="0"/>
                <a:ea typeface="宋体" panose="02010600030101010101" pitchFamily="2" charset="-122"/>
                <a:cs typeface="Times New Roman" panose="02020603050405020304" pitchFamily="18" charset="0"/>
              </a:rPr>
              <a:t>苏维埃社会主义共和国</a:t>
            </a:r>
            <a:r>
              <a:rPr lang="en-US" altLang="zh-CN" dirty="0">
                <a:latin typeface="Times New Roman" panose="02020603050405020304" pitchFamily="18" charset="0"/>
                <a:ea typeface="宋体" panose="02010600030101010101" pitchFamily="2" charset="-122"/>
                <a:cs typeface="Times New Roman" panose="02020603050405020304" pitchFamily="18" charset="0"/>
              </a:rPr>
              <a:t>)</a:t>
            </a:r>
            <a:r>
              <a:rPr lang="en-US" altLang="zh-CN" dirty="0">
                <a:latin typeface="Times New Roman" panose="02020603050405020304" pitchFamily="18" charset="0"/>
                <a:cs typeface="Times New Roman" panose="02020603050405020304" pitchFamily="18" charset="0"/>
              </a:rPr>
              <a:t> </a:t>
            </a:r>
            <a:r>
              <a:rPr lang="en-US" altLang="zh-CN" dirty="0">
                <a:solidFill>
                  <a:schemeClr val="tx2"/>
                </a:solidFill>
                <a:latin typeface="Times New Roman" panose="02020603050405020304" pitchFamily="18" charset="0"/>
                <a:cs typeface="Times New Roman" panose="02020603050405020304" pitchFamily="18" charset="0"/>
              </a:rPr>
              <a:t>was established in 1922 and dissolved in 1991. The Soviet Union was the first state to be based on Marxist socialism.   </a:t>
            </a:r>
          </a:p>
          <a:p>
            <a:pPr marL="0" indent="0">
              <a:lnSpc>
                <a:spcPct val="100000"/>
              </a:lnSpc>
              <a:spcBef>
                <a:spcPct val="0"/>
              </a:spcBef>
              <a:buNone/>
              <a:defRPr/>
            </a:pPr>
            <a:endParaRPr lang="en-US" altLang="zh-CN" sz="1800" dirty="0">
              <a:solidFill>
                <a:schemeClr val="tx2"/>
              </a:solidFill>
            </a:endParaRPr>
          </a:p>
          <a:p>
            <a:pPr marL="0" indent="0">
              <a:lnSpc>
                <a:spcPct val="100000"/>
              </a:lnSpc>
              <a:spcBef>
                <a:spcPct val="0"/>
              </a:spcBef>
              <a:buNone/>
              <a:defRPr/>
            </a:pPr>
            <a:endParaRPr lang="en-US" altLang="zh-CN" sz="1800" dirty="0">
              <a:solidFill>
                <a:schemeClr val="tx2"/>
              </a:solidFill>
              <a:ea typeface="宋体" panose="02010600030101010101" pitchFamily="2" charset="-122"/>
            </a:endParaRPr>
          </a:p>
          <a:p>
            <a:pPr marL="0" indent="0">
              <a:lnSpc>
                <a:spcPct val="100000"/>
              </a:lnSpc>
              <a:spcBef>
                <a:spcPct val="0"/>
              </a:spcBef>
              <a:buNone/>
              <a:defRPr/>
            </a:pPr>
            <a:endParaRPr lang="en-US" altLang="zh-CN" sz="1800" dirty="0">
              <a:solidFill>
                <a:schemeClr val="tx2"/>
              </a:solidFill>
              <a:ea typeface="宋体" panose="02010600030101010101" pitchFamily="2" charset="-122"/>
            </a:endParaRPr>
          </a:p>
          <a:p>
            <a:pPr marL="0" indent="0">
              <a:lnSpc>
                <a:spcPct val="100000"/>
              </a:lnSpc>
              <a:spcBef>
                <a:spcPct val="0"/>
              </a:spcBef>
              <a:buNone/>
              <a:defRPr/>
            </a:pPr>
            <a:endParaRPr lang="zh-CN" altLang="en-US" sz="1800" dirty="0">
              <a:ea typeface="宋体" panose="02010600030101010101" pitchFamily="2" charset="-122"/>
            </a:endParaRPr>
          </a:p>
        </p:txBody>
      </p:sp>
      <p:sp>
        <p:nvSpPr>
          <p:cNvPr id="5123" name="Rectangle 2"/>
          <p:cNvSpPr txBox="1">
            <a:spLocks noChangeArrowheads="1"/>
          </p:cNvSpPr>
          <p:nvPr/>
        </p:nvSpPr>
        <p:spPr bwMode="auto">
          <a:xfrm>
            <a:off x="464038" y="986870"/>
            <a:ext cx="5990035" cy="492919"/>
          </a:xfrm>
          <a:prstGeom prst="rect">
            <a:avLst/>
          </a:prstGeom>
          <a:noFill/>
          <a:ln>
            <a:noFill/>
          </a:ln>
        </p:spPr>
        <p:txBody>
          <a:bodyPr lIns="67628" tIns="35243" rIns="67628" bIns="35243"/>
          <a:lstStyle>
            <a:lvl1pPr algn="just" eaLnBrk="0" hangingPunct="0">
              <a:lnSpc>
                <a:spcPct val="110000"/>
              </a:lnSpc>
              <a:spcBef>
                <a:spcPts val="1800"/>
              </a:spcBef>
              <a:buClr>
                <a:srgbClr val="963B22"/>
              </a:buClr>
              <a:buSzPct val="60000"/>
              <a:buFont typeface="Wingdings" panose="05000000000000000000" pitchFamily="2" charset="2"/>
              <a:buChar char="n"/>
              <a:defRPr sz="2000">
                <a:solidFill>
                  <a:srgbClr val="339933"/>
                </a:solidFill>
                <a:latin typeface="Arial" panose="020B0604020202020204" pitchFamily="34" charset="0"/>
                <a:ea typeface="微软雅黑" panose="020B0503020204020204" charset="-122"/>
              </a:defRPr>
            </a:lvl1pPr>
            <a:lvl2pPr marL="742950" indent="-285750" algn="just" eaLnBrk="0" hangingPunct="0">
              <a:lnSpc>
                <a:spcPct val="130000"/>
              </a:lnSpc>
              <a:spcAft>
                <a:spcPts val="600"/>
              </a:spcAft>
              <a:buClr>
                <a:srgbClr val="E2BD7B"/>
              </a:buClr>
              <a:buFont typeface="幼圆" panose="02010509060101010101" pitchFamily="49" charset="-122"/>
              <a:buChar char=" "/>
              <a:defRPr sz="1600">
                <a:solidFill>
                  <a:srgbClr val="7D7D7D"/>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500"/>
              </a:spcBef>
              <a:buChar char="•"/>
              <a:defRPr sz="2000">
                <a:solidFill>
                  <a:schemeClr val="tx1"/>
                </a:solidFill>
                <a:latin typeface="Calibri" panose="020F0502020204030204" charset="0"/>
                <a:ea typeface="幼圆" panose="02010509060101010101" pitchFamily="49" charset="-122"/>
              </a:defRPr>
            </a:lvl3pPr>
            <a:lvl4pPr marL="1600200" indent="-228600" eaLnBrk="0" hangingPunct="0">
              <a:lnSpc>
                <a:spcPct val="90000"/>
              </a:lnSpc>
              <a:spcBef>
                <a:spcPts val="500"/>
              </a:spcBef>
              <a:buChar char="•"/>
              <a:defRPr sz="2000">
                <a:solidFill>
                  <a:schemeClr val="tx1"/>
                </a:solidFill>
                <a:latin typeface="Calibri" panose="020F0502020204030204" charset="0"/>
                <a:ea typeface="幼圆" panose="02010509060101010101" pitchFamily="49" charset="-122"/>
              </a:defRPr>
            </a:lvl4pPr>
            <a:lvl5pPr marL="2057400" indent="-228600" eaLnBrk="0" hangingPunct="0">
              <a:lnSpc>
                <a:spcPct val="90000"/>
              </a:lnSpc>
              <a:spcBef>
                <a:spcPts val="500"/>
              </a:spcBef>
              <a:buChar char="•"/>
              <a:defRPr sz="2000">
                <a:solidFill>
                  <a:schemeClr val="tx1"/>
                </a:solidFill>
                <a:latin typeface="Calibri" panose="020F0502020204030204" charset="0"/>
                <a:ea typeface="幼圆" panose="02010509060101010101" pitchFamily="49"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幼圆" panose="02010509060101010101" pitchFamily="49"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幼圆" panose="02010509060101010101" pitchFamily="49"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幼圆" panose="02010509060101010101" pitchFamily="49"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幼圆" panose="02010509060101010101" pitchFamily="49" charset="-122"/>
              </a:defRPr>
            </a:lvl9pPr>
          </a:lstStyle>
          <a:p>
            <a:pPr algn="l" eaLnBrk="1" hangingPunct="1">
              <a:lnSpc>
                <a:spcPct val="90000"/>
              </a:lnSpc>
              <a:spcBef>
                <a:spcPct val="0"/>
              </a:spcBef>
              <a:buClrTx/>
              <a:buSzTx/>
              <a:buFont typeface="Arial" panose="020B0604020202020204" pitchFamily="34" charset="0"/>
              <a:buNone/>
              <a:defRPr/>
            </a:pPr>
            <a:r>
              <a:rPr lang="en-US" altLang="zh-CN" sz="2800" b="1" kern="0" dirty="0">
                <a:solidFill>
                  <a:srgbClr val="494B4D"/>
                </a:solidFill>
                <a:latin typeface="Times New Roman" panose="02020603050405020304" pitchFamily="18" charset="0"/>
                <a:ea typeface="黑体" panose="02010609060101010101" pitchFamily="2" charset="-122"/>
                <a:cs typeface="Times New Roman" panose="02020603050405020304" pitchFamily="18" charset="0"/>
              </a:rPr>
              <a:t>Background introduction </a:t>
            </a:r>
            <a:endParaRPr lang="zh-CN" altLang="en-US" sz="2800" b="1" dirty="0">
              <a:latin typeface="Times New Roman" panose="02020603050405020304" pitchFamily="18" charset="0"/>
              <a:ea typeface="黑体" panose="02010609060101010101" pitchFamily="2" charset="-122"/>
              <a:cs typeface="Times New Roman" panose="02020603050405020304" pitchFamily="18"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图片 3" descr="96328-004-5A739AA6.gif"/>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34612" y="1275685"/>
            <a:ext cx="7387219" cy="4690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矩形 4"/>
          <p:cNvSpPr>
            <a:spLocks noChangeArrowheads="1"/>
          </p:cNvSpPr>
          <p:nvPr/>
        </p:nvSpPr>
        <p:spPr bwMode="auto">
          <a:xfrm>
            <a:off x="871585" y="638679"/>
            <a:ext cx="712234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b="1">
                <a:solidFill>
                  <a:schemeClr val="accent1"/>
                </a:solidFill>
                <a:latin typeface="Arial" panose="020B0604020202020204" pitchFamily="34" charset="0"/>
                <a:ea typeface="华文行楷" panose="02010800040101010101" pitchFamily="2" charset="-122"/>
              </a:defRPr>
            </a:lvl1pPr>
            <a:lvl2pPr marL="742950" indent="-285750" eaLnBrk="0" hangingPunct="0">
              <a:defRPr sz="2400" b="1">
                <a:solidFill>
                  <a:schemeClr val="accent1"/>
                </a:solidFill>
                <a:latin typeface="Arial" panose="020B0604020202020204" pitchFamily="34" charset="0"/>
                <a:ea typeface="华文行楷" panose="02010800040101010101" pitchFamily="2" charset="-122"/>
              </a:defRPr>
            </a:lvl2pPr>
            <a:lvl3pPr marL="1143000" indent="-228600" eaLnBrk="0" hangingPunct="0">
              <a:defRPr sz="2400" b="1">
                <a:solidFill>
                  <a:schemeClr val="accent1"/>
                </a:solidFill>
                <a:latin typeface="Arial" panose="020B0604020202020204" pitchFamily="34" charset="0"/>
                <a:ea typeface="华文行楷" panose="02010800040101010101" pitchFamily="2" charset="-122"/>
              </a:defRPr>
            </a:lvl3pPr>
            <a:lvl4pPr marL="1600200" indent="-228600" eaLnBrk="0" hangingPunct="0">
              <a:defRPr sz="2400" b="1">
                <a:solidFill>
                  <a:schemeClr val="accent1"/>
                </a:solidFill>
                <a:latin typeface="Arial" panose="020B0604020202020204" pitchFamily="34" charset="0"/>
                <a:ea typeface="华文行楷" panose="02010800040101010101" pitchFamily="2" charset="-122"/>
              </a:defRPr>
            </a:lvl4pPr>
            <a:lvl5pPr marL="2057400" indent="-228600" eaLnBrk="0" hangingPunct="0">
              <a:defRPr sz="2400" b="1">
                <a:solidFill>
                  <a:schemeClr val="accent1"/>
                </a:solidFill>
                <a:latin typeface="Arial" panose="020B0604020202020204" pitchFamily="34" charset="0"/>
                <a:ea typeface="华文行楷" panose="02010800040101010101" pitchFamily="2" charset="-122"/>
              </a:defRPr>
            </a:lvl5pPr>
            <a:lvl6pPr marL="2514600" indent="-228600" eaLnBrk="0" fontAlgn="base" hangingPunct="0">
              <a:spcBef>
                <a:spcPct val="50000"/>
              </a:spcBef>
              <a:spcAft>
                <a:spcPct val="0"/>
              </a:spcAft>
              <a:buFont typeface="Arial" panose="020B0604020202020204" pitchFamily="34" charset="0"/>
              <a:defRPr sz="2400" b="1">
                <a:solidFill>
                  <a:schemeClr val="accent1"/>
                </a:solidFill>
                <a:latin typeface="Arial" panose="020B0604020202020204" pitchFamily="34" charset="0"/>
                <a:ea typeface="华文行楷" panose="02010800040101010101" pitchFamily="2" charset="-122"/>
              </a:defRPr>
            </a:lvl6pPr>
            <a:lvl7pPr marL="2971800" indent="-228600" eaLnBrk="0" fontAlgn="base" hangingPunct="0">
              <a:spcBef>
                <a:spcPct val="50000"/>
              </a:spcBef>
              <a:spcAft>
                <a:spcPct val="0"/>
              </a:spcAft>
              <a:buFont typeface="Arial" panose="020B0604020202020204" pitchFamily="34" charset="0"/>
              <a:defRPr sz="2400" b="1">
                <a:solidFill>
                  <a:schemeClr val="accent1"/>
                </a:solidFill>
                <a:latin typeface="Arial" panose="020B0604020202020204" pitchFamily="34" charset="0"/>
                <a:ea typeface="华文行楷" panose="02010800040101010101" pitchFamily="2" charset="-122"/>
              </a:defRPr>
            </a:lvl7pPr>
            <a:lvl8pPr marL="3429000" indent="-228600" eaLnBrk="0" fontAlgn="base" hangingPunct="0">
              <a:spcBef>
                <a:spcPct val="50000"/>
              </a:spcBef>
              <a:spcAft>
                <a:spcPct val="0"/>
              </a:spcAft>
              <a:buFont typeface="Arial" panose="020B0604020202020204" pitchFamily="34" charset="0"/>
              <a:defRPr sz="2400" b="1">
                <a:solidFill>
                  <a:schemeClr val="accent1"/>
                </a:solidFill>
                <a:latin typeface="Arial" panose="020B0604020202020204" pitchFamily="34" charset="0"/>
                <a:ea typeface="华文行楷" panose="02010800040101010101" pitchFamily="2" charset="-122"/>
              </a:defRPr>
            </a:lvl8pPr>
            <a:lvl9pPr marL="3886200" indent="-228600" eaLnBrk="0" fontAlgn="base" hangingPunct="0">
              <a:spcBef>
                <a:spcPct val="50000"/>
              </a:spcBef>
              <a:spcAft>
                <a:spcPct val="0"/>
              </a:spcAft>
              <a:buFont typeface="Arial" panose="020B0604020202020204" pitchFamily="34" charset="0"/>
              <a:defRPr sz="2400" b="1">
                <a:solidFill>
                  <a:schemeClr val="accent1"/>
                </a:solidFill>
                <a:latin typeface="Arial" panose="020B0604020202020204" pitchFamily="34" charset="0"/>
                <a:ea typeface="华文行楷" panose="02010800040101010101" pitchFamily="2" charset="-122"/>
              </a:defRPr>
            </a:lvl9pPr>
          </a:lstStyle>
          <a:p>
            <a:pPr eaLnBrk="1" hangingPunct="1"/>
            <a:r>
              <a:rPr lang="en-US" altLang="zh-CN" sz="2800" b="0" dirty="0">
                <a:solidFill>
                  <a:srgbClr val="C00000"/>
                </a:solidFill>
                <a:latin typeface="Times New Roman" panose="02020603050405020304" pitchFamily="18" charset="0"/>
                <a:cs typeface="Times New Roman" panose="02020603050405020304" pitchFamily="18" charset="0"/>
              </a:rPr>
              <a:t>15 constituent or union republics </a:t>
            </a:r>
            <a:r>
              <a:rPr lang="zh-CN" altLang="en-US" sz="2800" b="0" dirty="0">
                <a:solidFill>
                  <a:srgbClr val="C00000"/>
                </a:solidFill>
                <a:latin typeface="Times New Roman" panose="02020603050405020304" pitchFamily="18" charset="0"/>
                <a:cs typeface="Times New Roman" panose="02020603050405020304" pitchFamily="18" charset="0"/>
              </a:rPr>
              <a:t>加盟共和国</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2" name="椭圆 1"/>
          <p:cNvSpPr/>
          <p:nvPr/>
        </p:nvSpPr>
        <p:spPr>
          <a:xfrm>
            <a:off x="1238307" y="3309749"/>
            <a:ext cx="939285" cy="311084"/>
          </a:xfrm>
          <a:prstGeom prst="ellipse">
            <a:avLst/>
          </a:prstGeom>
          <a:noFill/>
          <a:ln w="349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4432756" y="3960828"/>
            <a:ext cx="939285" cy="311084"/>
          </a:xfrm>
          <a:prstGeom prst="ellipse">
            <a:avLst/>
          </a:prstGeom>
          <a:noFill/>
          <a:ln w="349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5171" name="Rectangle 3"/>
          <p:cNvSpPr>
            <a:spLocks noGrp="1" noChangeArrowheads="1"/>
          </p:cNvSpPr>
          <p:nvPr>
            <p:ph idx="1"/>
          </p:nvPr>
        </p:nvSpPr>
        <p:spPr>
          <a:xfrm>
            <a:off x="422031" y="1058913"/>
            <a:ext cx="8502162" cy="5209911"/>
          </a:xfrm>
        </p:spPr>
        <p:txBody>
          <a:bodyPr>
            <a:noAutofit/>
          </a:bodyPr>
          <a:lstStyle/>
          <a:p>
            <a:pPr eaLnBrk="1" hangingPunct="1">
              <a:lnSpc>
                <a:spcPct val="150000"/>
              </a:lnSpc>
              <a:spcBef>
                <a:spcPct val="0"/>
              </a:spcBef>
            </a:pPr>
            <a:r>
              <a:rPr lang="en-US" altLang="zh-CN" dirty="0">
                <a:latin typeface="Times New Roman" panose="02020603050405020304" pitchFamily="18" charset="0"/>
                <a:cs typeface="Times New Roman" panose="02020603050405020304" pitchFamily="18" charset="0"/>
              </a:rPr>
              <a:t>In March 1939, Britain and France started talks with the Soviet Union on possible cooperation against Fascist Germany.</a:t>
            </a:r>
          </a:p>
          <a:p>
            <a:pPr eaLnBrk="1" hangingPunct="1">
              <a:lnSpc>
                <a:spcPct val="150000"/>
              </a:lnSpc>
              <a:spcBef>
                <a:spcPct val="0"/>
              </a:spcBef>
            </a:pPr>
            <a:r>
              <a:rPr lang="en-US" altLang="zh-CN" dirty="0">
                <a:latin typeface="Times New Roman" panose="02020603050405020304" pitchFamily="18" charset="0"/>
                <a:cs typeface="Times New Roman" panose="02020603050405020304" pitchFamily="18" charset="0"/>
              </a:rPr>
              <a:t>Britain under Chamberlain (</a:t>
            </a:r>
            <a:r>
              <a:rPr lang="zh-CN" altLang="en-US" dirty="0">
                <a:latin typeface="Times New Roman" panose="02020603050405020304" pitchFamily="18" charset="0"/>
                <a:cs typeface="Times New Roman" panose="02020603050405020304" pitchFamily="18" charset="0"/>
              </a:rPr>
              <a:t>张伯伦</a:t>
            </a:r>
            <a:r>
              <a:rPr lang="en-US" altLang="zh-CN" dirty="0">
                <a:latin typeface="Times New Roman" panose="02020603050405020304" pitchFamily="18" charset="0"/>
                <a:cs typeface="Times New Roman" panose="02020603050405020304" pitchFamily="18" charset="0"/>
              </a:rPr>
              <a:t>)and France under Daladier </a:t>
            </a:r>
            <a:r>
              <a:rPr lang="zh-CN" altLang="en-US" dirty="0">
                <a:latin typeface="Times New Roman" panose="02020603050405020304" pitchFamily="18" charset="0"/>
                <a:cs typeface="Times New Roman" panose="02020603050405020304" pitchFamily="18" charset="0"/>
              </a:rPr>
              <a:t>（达拉第）</a:t>
            </a:r>
            <a:r>
              <a:rPr lang="en-US" altLang="zh-CN" dirty="0">
                <a:latin typeface="Times New Roman" panose="02020603050405020304" pitchFamily="18" charset="0"/>
                <a:cs typeface="Times New Roman" panose="02020603050405020304" pitchFamily="18" charset="0"/>
              </a:rPr>
              <a:t>were pursuing a policy of appeasement. </a:t>
            </a:r>
          </a:p>
          <a:p>
            <a:pPr eaLnBrk="1" hangingPunct="1">
              <a:lnSpc>
                <a:spcPct val="150000"/>
              </a:lnSpc>
              <a:spcBef>
                <a:spcPct val="0"/>
              </a:spcBef>
            </a:pPr>
            <a:r>
              <a:rPr lang="en-US" altLang="zh-CN" dirty="0">
                <a:latin typeface="Times New Roman" panose="02020603050405020304" pitchFamily="18" charset="0"/>
                <a:cs typeface="Times New Roman" panose="02020603050405020304" pitchFamily="18" charset="0"/>
              </a:rPr>
              <a:t>After three months’ fruitless negotiation, the talks were broken off.</a:t>
            </a:r>
          </a:p>
        </p:txBody>
      </p:sp>
      <p:sp>
        <p:nvSpPr>
          <p:cNvPr id="11267" name="Rectangle 2"/>
          <p:cNvSpPr>
            <a:spLocks noChangeArrowheads="1"/>
          </p:cNvSpPr>
          <p:nvPr/>
        </p:nvSpPr>
        <p:spPr bwMode="auto">
          <a:xfrm>
            <a:off x="337190" y="344079"/>
            <a:ext cx="7596554" cy="593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800">
                <a:solidFill>
                  <a:srgbClr val="777777"/>
                </a:solidFill>
                <a:latin typeface="Arial" panose="020B0604020202020204" pitchFamily="34" charset="0"/>
                <a:ea typeface="宋体" panose="02010600030101010101" pitchFamily="2" charset="-122"/>
              </a:defRPr>
            </a:lvl1pPr>
            <a:lvl2pPr marL="742950" indent="-285750" eaLnBrk="0" hangingPunct="0">
              <a:defRPr sz="800">
                <a:solidFill>
                  <a:srgbClr val="777777"/>
                </a:solidFill>
                <a:latin typeface="Arial" panose="020B0604020202020204" pitchFamily="34" charset="0"/>
                <a:ea typeface="宋体" panose="02010600030101010101" pitchFamily="2" charset="-122"/>
              </a:defRPr>
            </a:lvl2pPr>
            <a:lvl3pPr marL="1143000" indent="-228600" eaLnBrk="0" hangingPunct="0">
              <a:defRPr sz="800">
                <a:solidFill>
                  <a:srgbClr val="777777"/>
                </a:solidFill>
                <a:latin typeface="Arial" panose="020B0604020202020204" pitchFamily="34" charset="0"/>
                <a:ea typeface="宋体" panose="02010600030101010101" pitchFamily="2" charset="-122"/>
              </a:defRPr>
            </a:lvl3pPr>
            <a:lvl4pPr marL="1600200" indent="-228600" eaLnBrk="0" hangingPunct="0">
              <a:defRPr sz="800">
                <a:solidFill>
                  <a:srgbClr val="777777"/>
                </a:solidFill>
                <a:latin typeface="Arial" panose="020B0604020202020204" pitchFamily="34" charset="0"/>
                <a:ea typeface="宋体" panose="02010600030101010101" pitchFamily="2" charset="-122"/>
              </a:defRPr>
            </a:lvl4pPr>
            <a:lvl5pPr marL="2057400" indent="-228600" eaLnBrk="0" hangingPunct="0">
              <a:defRPr sz="800">
                <a:solidFill>
                  <a:srgbClr val="777777"/>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sz="800">
                <a:solidFill>
                  <a:srgbClr val="777777"/>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sz="800">
                <a:solidFill>
                  <a:srgbClr val="777777"/>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sz="800">
                <a:solidFill>
                  <a:srgbClr val="777777"/>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sz="800">
                <a:solidFill>
                  <a:srgbClr val="777777"/>
                </a:solidFill>
                <a:latin typeface="Arial" panose="020B0604020202020204" pitchFamily="34" charset="0"/>
                <a:ea typeface="宋体" panose="02010600030101010101" pitchFamily="2" charset="-122"/>
              </a:defRPr>
            </a:lvl9pPr>
          </a:lstStyle>
          <a:p>
            <a:pPr algn="l" eaLnBrk="1" hangingPunct="1"/>
            <a:r>
              <a:rPr lang="en-US" altLang="zh-CN" sz="3325" b="1" dirty="0">
                <a:solidFill>
                  <a:srgbClr val="C00000"/>
                </a:solidFill>
                <a:latin typeface="Times New Roman" panose="02020603050405020304" pitchFamily="18" charset="0"/>
                <a:cs typeface="Times New Roman" panose="02020603050405020304" pitchFamily="18" charset="0"/>
              </a:rPr>
              <a:t>Background introduction</a:t>
            </a:r>
            <a:endParaRPr lang="zh-CN" altLang="en-US" sz="3325" b="1"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6195" name="Rectangle 3"/>
          <p:cNvSpPr>
            <a:spLocks noGrp="1" noChangeArrowheads="1"/>
          </p:cNvSpPr>
          <p:nvPr>
            <p:ph idx="1"/>
          </p:nvPr>
        </p:nvSpPr>
        <p:spPr>
          <a:xfrm>
            <a:off x="457200" y="1018645"/>
            <a:ext cx="8229600" cy="5231325"/>
          </a:xfrm>
        </p:spPr>
        <p:txBody>
          <a:bodyPr>
            <a:normAutofit fontScale="92500"/>
          </a:bodyPr>
          <a:lstStyle/>
          <a:p>
            <a:pPr eaLnBrk="1" hangingPunct="1">
              <a:lnSpc>
                <a:spcPct val="150000"/>
              </a:lnSpc>
              <a:spcBef>
                <a:spcPct val="0"/>
              </a:spcBef>
            </a:pPr>
            <a:r>
              <a:rPr lang="en-US" altLang="zh-CN" sz="3000" dirty="0">
                <a:latin typeface="Times New Roman" panose="02020603050405020304" pitchFamily="18" charset="0"/>
                <a:cs typeface="Times New Roman" panose="02020603050405020304" pitchFamily="18" charset="0"/>
              </a:rPr>
              <a:t>Then in order to protect itself, the Soviet Union signed the Non-aggression Pact with Hitler’s Germany on August 23, 1939.</a:t>
            </a:r>
          </a:p>
          <a:p>
            <a:pPr eaLnBrk="1" hangingPunct="1">
              <a:lnSpc>
                <a:spcPct val="150000"/>
              </a:lnSpc>
              <a:spcBef>
                <a:spcPct val="0"/>
              </a:spcBef>
            </a:pPr>
            <a:r>
              <a:rPr lang="en-US" altLang="zh-CN" sz="3000" dirty="0">
                <a:latin typeface="Times New Roman" panose="02020603050405020304" pitchFamily="18" charset="0"/>
                <a:cs typeface="Times New Roman" panose="02020603050405020304" pitchFamily="18" charset="0"/>
              </a:rPr>
              <a:t>On Sept. 1, 1939, Hitler invaded Poland.</a:t>
            </a:r>
          </a:p>
          <a:p>
            <a:pPr eaLnBrk="1" hangingPunct="1">
              <a:lnSpc>
                <a:spcPct val="150000"/>
              </a:lnSpc>
              <a:spcBef>
                <a:spcPct val="0"/>
              </a:spcBef>
            </a:pPr>
            <a:r>
              <a:rPr lang="en-US" altLang="zh-CN" sz="3000" dirty="0">
                <a:latin typeface="Times New Roman" panose="02020603050405020304" pitchFamily="18" charset="0"/>
                <a:cs typeface="Times New Roman" panose="02020603050405020304" pitchFamily="18" charset="0"/>
              </a:rPr>
              <a:t>On Sept. 3, 1939, France and Britain declared war on Germany, officially beginning World War II. </a:t>
            </a:r>
          </a:p>
          <a:p>
            <a:pPr eaLnBrk="1" hangingPunct="1">
              <a:lnSpc>
                <a:spcPct val="150000"/>
              </a:lnSpc>
              <a:spcBef>
                <a:spcPct val="0"/>
              </a:spcBef>
            </a:pPr>
            <a:r>
              <a:rPr lang="en-US" altLang="zh-CN" sz="3000" dirty="0">
                <a:latin typeface="Times New Roman" panose="02020603050405020304" pitchFamily="18" charset="0"/>
                <a:cs typeface="Times New Roman" panose="02020603050405020304" pitchFamily="18" charset="0"/>
              </a:rPr>
              <a:t>On Sept. 17, Soviet troops also crossed the border and moved into Poland, taking 77,000 </a:t>
            </a:r>
            <a:r>
              <a:rPr lang="en-US" altLang="zh-CN" sz="3000" dirty="0" err="1">
                <a:latin typeface="Times New Roman" panose="02020603050405020304" pitchFamily="18" charset="0"/>
                <a:cs typeface="Times New Roman" panose="02020603050405020304" pitchFamily="18" charset="0"/>
              </a:rPr>
              <a:t>sm</a:t>
            </a:r>
            <a:r>
              <a:rPr lang="en-US" altLang="zh-CN" sz="3000" dirty="0">
                <a:latin typeface="Times New Roman" panose="02020603050405020304" pitchFamily="18" charset="0"/>
                <a:cs typeface="Times New Roman" panose="02020603050405020304" pitchFamily="18" charset="0"/>
              </a:rPr>
              <a:t> of territory.</a:t>
            </a:r>
          </a:p>
          <a:p>
            <a:pPr eaLnBrk="1" hangingPunct="1">
              <a:lnSpc>
                <a:spcPct val="150000"/>
              </a:lnSpc>
            </a:pPr>
            <a:endParaRPr lang="en-US" altLang="zh-CN" sz="2215" dirty="0">
              <a:latin typeface="Comic Sans MS" panose="030F0702030302020204" pitchFamily="66" charset="0"/>
            </a:endParaRPr>
          </a:p>
        </p:txBody>
      </p:sp>
      <p:sp>
        <p:nvSpPr>
          <p:cNvPr id="2" name="Rectangle 2"/>
          <p:cNvSpPr>
            <a:spLocks noChangeArrowheads="1"/>
          </p:cNvSpPr>
          <p:nvPr/>
        </p:nvSpPr>
        <p:spPr bwMode="auto">
          <a:xfrm>
            <a:off x="346616" y="311289"/>
            <a:ext cx="7596554" cy="593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800">
                <a:solidFill>
                  <a:srgbClr val="777777"/>
                </a:solidFill>
                <a:latin typeface="Arial" panose="020B0604020202020204" pitchFamily="34" charset="0"/>
                <a:ea typeface="宋体" panose="02010600030101010101" pitchFamily="2" charset="-122"/>
              </a:defRPr>
            </a:lvl1pPr>
            <a:lvl2pPr marL="742950" indent="-285750" eaLnBrk="0" hangingPunct="0">
              <a:defRPr sz="800">
                <a:solidFill>
                  <a:srgbClr val="777777"/>
                </a:solidFill>
                <a:latin typeface="Arial" panose="020B0604020202020204" pitchFamily="34" charset="0"/>
                <a:ea typeface="宋体" panose="02010600030101010101" pitchFamily="2" charset="-122"/>
              </a:defRPr>
            </a:lvl2pPr>
            <a:lvl3pPr marL="1143000" indent="-228600" eaLnBrk="0" hangingPunct="0">
              <a:defRPr sz="800">
                <a:solidFill>
                  <a:srgbClr val="777777"/>
                </a:solidFill>
                <a:latin typeface="Arial" panose="020B0604020202020204" pitchFamily="34" charset="0"/>
                <a:ea typeface="宋体" panose="02010600030101010101" pitchFamily="2" charset="-122"/>
              </a:defRPr>
            </a:lvl3pPr>
            <a:lvl4pPr marL="1600200" indent="-228600" eaLnBrk="0" hangingPunct="0">
              <a:defRPr sz="800">
                <a:solidFill>
                  <a:srgbClr val="777777"/>
                </a:solidFill>
                <a:latin typeface="Arial" panose="020B0604020202020204" pitchFamily="34" charset="0"/>
                <a:ea typeface="宋体" panose="02010600030101010101" pitchFamily="2" charset="-122"/>
              </a:defRPr>
            </a:lvl4pPr>
            <a:lvl5pPr marL="2057400" indent="-228600" eaLnBrk="0" hangingPunct="0">
              <a:defRPr sz="800">
                <a:solidFill>
                  <a:srgbClr val="777777"/>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sz="800">
                <a:solidFill>
                  <a:srgbClr val="777777"/>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sz="800">
                <a:solidFill>
                  <a:srgbClr val="777777"/>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sz="800">
                <a:solidFill>
                  <a:srgbClr val="777777"/>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sz="800">
                <a:solidFill>
                  <a:srgbClr val="777777"/>
                </a:solidFill>
                <a:latin typeface="Arial" panose="020B0604020202020204" pitchFamily="34" charset="0"/>
                <a:ea typeface="宋体" panose="02010600030101010101" pitchFamily="2" charset="-122"/>
              </a:defRPr>
            </a:lvl9pPr>
          </a:lstStyle>
          <a:p>
            <a:pPr algn="l" eaLnBrk="1" hangingPunct="1"/>
            <a:r>
              <a:rPr lang="en-US" altLang="zh-CN" sz="3325" b="1" dirty="0">
                <a:solidFill>
                  <a:srgbClr val="C00000"/>
                </a:solidFill>
                <a:latin typeface="Times New Roman" panose="02020603050405020304" pitchFamily="18" charset="0"/>
                <a:cs typeface="Times New Roman" panose="02020603050405020304" pitchFamily="18" charset="0"/>
              </a:rPr>
              <a:t>Background introduction</a:t>
            </a:r>
            <a:endParaRPr lang="zh-CN" altLang="en-US" sz="3325" b="1"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6195" name="Rectangle 3"/>
          <p:cNvSpPr>
            <a:spLocks noGrp="1" noChangeArrowheads="1"/>
          </p:cNvSpPr>
          <p:nvPr>
            <p:ph idx="1"/>
          </p:nvPr>
        </p:nvSpPr>
        <p:spPr>
          <a:xfrm>
            <a:off x="457200" y="1414572"/>
            <a:ext cx="8229600" cy="4651024"/>
          </a:xfrm>
        </p:spPr>
        <p:txBody>
          <a:bodyPr>
            <a:normAutofit/>
          </a:bodyPr>
          <a:lstStyle/>
          <a:p>
            <a:r>
              <a:rPr lang="en-GB" altLang="zh-CN" dirty="0">
                <a:latin typeface="Times New Roman" panose="02020603050405020304" pitchFamily="18" charset="0"/>
                <a:cs typeface="Times New Roman" panose="02020603050405020304" pitchFamily="18" charset="0"/>
              </a:rPr>
              <a:t>June 22, 1940:  France surrendered. </a:t>
            </a:r>
          </a:p>
          <a:p>
            <a:r>
              <a:rPr lang="en-GB" altLang="zh-CN" dirty="0">
                <a:latin typeface="Times New Roman" panose="02020603050405020304" pitchFamily="18" charset="0"/>
                <a:cs typeface="Times New Roman" panose="02020603050405020304" pitchFamily="18" charset="0"/>
              </a:rPr>
              <a:t>Jun 22, 1941: German invasion of the Soviet Union.</a:t>
            </a:r>
          </a:p>
          <a:p>
            <a:pPr marL="0" indent="0">
              <a:lnSpc>
                <a:spcPts val="4300"/>
              </a:lnSpc>
              <a:buNone/>
            </a:pPr>
            <a:endParaRPr lang="en-US" altLang="zh-CN" dirty="0">
              <a:latin typeface="Times New Roman" panose="02020603050405020304" pitchFamily="18" charset="0"/>
              <a:cs typeface="Times New Roman" panose="02020603050405020304" pitchFamily="18" charset="0"/>
            </a:endParaRPr>
          </a:p>
          <a:p>
            <a:pPr marL="0" indent="0">
              <a:lnSpc>
                <a:spcPts val="4300"/>
              </a:lnSpc>
              <a:buNone/>
            </a:pPr>
            <a:r>
              <a:rPr lang="en-US" altLang="zh-CN" dirty="0">
                <a:latin typeface="Times New Roman" panose="02020603050405020304" pitchFamily="18" charset="0"/>
                <a:cs typeface="Times New Roman" panose="02020603050405020304" pitchFamily="18" charset="0"/>
              </a:rPr>
              <a:t>Before the fall of Poland, British intelligence officers managed to get hold of a German coding machine and a group of code-breaking experts, and soon discovered how the machine worked. </a:t>
            </a:r>
          </a:p>
          <a:p>
            <a:pPr marL="0" indent="0">
              <a:buNone/>
            </a:pPr>
            <a:endParaRPr lang="en-US" altLang="zh-CN" dirty="0">
              <a:latin typeface="Times New Roman" panose="02020603050405020304" pitchFamily="18" charset="0"/>
              <a:cs typeface="Times New Roman" panose="02020603050405020304" pitchFamily="18" charset="0"/>
            </a:endParaRPr>
          </a:p>
          <a:p>
            <a:pPr eaLnBrk="1" hangingPunct="1">
              <a:lnSpc>
                <a:spcPct val="150000"/>
              </a:lnSpc>
            </a:pPr>
            <a:endParaRPr lang="en-US" altLang="zh-CN" sz="2215" dirty="0">
              <a:latin typeface="Comic Sans MS" panose="030F0702030302020204" pitchFamily="66" charset="0"/>
            </a:endParaRPr>
          </a:p>
        </p:txBody>
      </p:sp>
      <p:sp>
        <p:nvSpPr>
          <p:cNvPr id="2" name="Rectangle 2"/>
          <p:cNvSpPr>
            <a:spLocks noChangeArrowheads="1"/>
          </p:cNvSpPr>
          <p:nvPr/>
        </p:nvSpPr>
        <p:spPr bwMode="auto">
          <a:xfrm>
            <a:off x="337190" y="513761"/>
            <a:ext cx="7596554" cy="593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800">
                <a:solidFill>
                  <a:srgbClr val="777777"/>
                </a:solidFill>
                <a:latin typeface="Arial" panose="020B0604020202020204" pitchFamily="34" charset="0"/>
                <a:ea typeface="宋体" panose="02010600030101010101" pitchFamily="2" charset="-122"/>
              </a:defRPr>
            </a:lvl1pPr>
            <a:lvl2pPr marL="742950" indent="-285750" eaLnBrk="0" hangingPunct="0">
              <a:defRPr sz="800">
                <a:solidFill>
                  <a:srgbClr val="777777"/>
                </a:solidFill>
                <a:latin typeface="Arial" panose="020B0604020202020204" pitchFamily="34" charset="0"/>
                <a:ea typeface="宋体" panose="02010600030101010101" pitchFamily="2" charset="-122"/>
              </a:defRPr>
            </a:lvl2pPr>
            <a:lvl3pPr marL="1143000" indent="-228600" eaLnBrk="0" hangingPunct="0">
              <a:defRPr sz="800">
                <a:solidFill>
                  <a:srgbClr val="777777"/>
                </a:solidFill>
                <a:latin typeface="Arial" panose="020B0604020202020204" pitchFamily="34" charset="0"/>
                <a:ea typeface="宋体" panose="02010600030101010101" pitchFamily="2" charset="-122"/>
              </a:defRPr>
            </a:lvl3pPr>
            <a:lvl4pPr marL="1600200" indent="-228600" eaLnBrk="0" hangingPunct="0">
              <a:defRPr sz="800">
                <a:solidFill>
                  <a:srgbClr val="777777"/>
                </a:solidFill>
                <a:latin typeface="Arial" panose="020B0604020202020204" pitchFamily="34" charset="0"/>
                <a:ea typeface="宋体" panose="02010600030101010101" pitchFamily="2" charset="-122"/>
              </a:defRPr>
            </a:lvl4pPr>
            <a:lvl5pPr marL="2057400" indent="-228600" eaLnBrk="0" hangingPunct="0">
              <a:defRPr sz="800">
                <a:solidFill>
                  <a:srgbClr val="777777"/>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sz="800">
                <a:solidFill>
                  <a:srgbClr val="777777"/>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sz="800">
                <a:solidFill>
                  <a:srgbClr val="777777"/>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sz="800">
                <a:solidFill>
                  <a:srgbClr val="777777"/>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sz="800">
                <a:solidFill>
                  <a:srgbClr val="777777"/>
                </a:solidFill>
                <a:latin typeface="Arial" panose="020B0604020202020204" pitchFamily="34" charset="0"/>
                <a:ea typeface="宋体" panose="02010600030101010101" pitchFamily="2" charset="-122"/>
              </a:defRPr>
            </a:lvl9pPr>
          </a:lstStyle>
          <a:p>
            <a:pPr algn="l" eaLnBrk="1" hangingPunct="1"/>
            <a:r>
              <a:rPr lang="en-US" altLang="zh-CN" sz="3325" b="1" dirty="0">
                <a:solidFill>
                  <a:srgbClr val="C00000"/>
                </a:solidFill>
                <a:latin typeface="Times New Roman" panose="02020603050405020304" pitchFamily="18" charset="0"/>
                <a:cs typeface="Times New Roman" panose="02020603050405020304" pitchFamily="18" charset="0"/>
              </a:rPr>
              <a:t>Background introduction</a:t>
            </a:r>
            <a:endParaRPr lang="zh-CN" altLang="en-US" sz="3325" b="1"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5"/>
          <p:cNvSpPr>
            <a:spLocks noChangeArrowheads="1"/>
          </p:cNvSpPr>
          <p:nvPr/>
        </p:nvSpPr>
        <p:spPr bwMode="auto">
          <a:xfrm>
            <a:off x="669485" y="1674363"/>
            <a:ext cx="7510097" cy="3892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800">
                <a:solidFill>
                  <a:srgbClr val="777777"/>
                </a:solidFill>
                <a:latin typeface="Arial" panose="020B0604020202020204" pitchFamily="34" charset="0"/>
                <a:ea typeface="宋体" panose="02010600030101010101" pitchFamily="2" charset="-122"/>
              </a:defRPr>
            </a:lvl1pPr>
            <a:lvl2pPr marL="742950" indent="-285750" eaLnBrk="0" hangingPunct="0">
              <a:defRPr sz="800">
                <a:solidFill>
                  <a:srgbClr val="777777"/>
                </a:solidFill>
                <a:latin typeface="Arial" panose="020B0604020202020204" pitchFamily="34" charset="0"/>
                <a:ea typeface="宋体" panose="02010600030101010101" pitchFamily="2" charset="-122"/>
              </a:defRPr>
            </a:lvl2pPr>
            <a:lvl3pPr marL="1143000" indent="-228600" eaLnBrk="0" hangingPunct="0">
              <a:defRPr sz="800">
                <a:solidFill>
                  <a:srgbClr val="777777"/>
                </a:solidFill>
                <a:latin typeface="Arial" panose="020B0604020202020204" pitchFamily="34" charset="0"/>
                <a:ea typeface="宋体" panose="02010600030101010101" pitchFamily="2" charset="-122"/>
              </a:defRPr>
            </a:lvl3pPr>
            <a:lvl4pPr marL="1600200" indent="-228600" eaLnBrk="0" hangingPunct="0">
              <a:defRPr sz="800">
                <a:solidFill>
                  <a:srgbClr val="777777"/>
                </a:solidFill>
                <a:latin typeface="Arial" panose="020B0604020202020204" pitchFamily="34" charset="0"/>
                <a:ea typeface="宋体" panose="02010600030101010101" pitchFamily="2" charset="-122"/>
              </a:defRPr>
            </a:lvl4pPr>
            <a:lvl5pPr marL="2057400" indent="-228600" eaLnBrk="0" hangingPunct="0">
              <a:defRPr sz="800">
                <a:solidFill>
                  <a:srgbClr val="777777"/>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sz="800">
                <a:solidFill>
                  <a:srgbClr val="777777"/>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sz="800">
                <a:solidFill>
                  <a:srgbClr val="777777"/>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sz="800">
                <a:solidFill>
                  <a:srgbClr val="777777"/>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sz="800">
                <a:solidFill>
                  <a:srgbClr val="777777"/>
                </a:solidFill>
                <a:latin typeface="Arial" panose="020B0604020202020204" pitchFamily="34" charset="0"/>
                <a:ea typeface="宋体" panose="02010600030101010101" pitchFamily="2" charset="-122"/>
              </a:defRPr>
            </a:lvl9pPr>
          </a:lstStyle>
          <a:p>
            <a:pPr algn="l" eaLnBrk="1" hangingPunct="1">
              <a:lnSpc>
                <a:spcPct val="150000"/>
              </a:lnSpc>
              <a:buFont typeface="Arial" panose="020B0604020202020204" pitchFamily="34" charset="0"/>
              <a:buChar char="•"/>
            </a:pPr>
            <a:r>
              <a:rPr lang="en-US" altLang="zh-CN" sz="2215" dirty="0">
                <a:solidFill>
                  <a:schemeClr val="tx1"/>
                </a:solidFill>
                <a:latin typeface="Comic Sans MS" panose="030F0702030302020204" pitchFamily="66" charset="0"/>
              </a:rPr>
              <a:t>   </a:t>
            </a:r>
            <a:r>
              <a:rPr lang="en-US" altLang="zh-CN" sz="2800" dirty="0">
                <a:solidFill>
                  <a:schemeClr val="tx1"/>
                </a:solidFill>
                <a:latin typeface="Times New Roman" panose="02020603050405020304" pitchFamily="18" charset="0"/>
                <a:cs typeface="Times New Roman" panose="02020603050405020304" pitchFamily="18" charset="0"/>
              </a:rPr>
              <a:t>With the help of this machine, the British were able to decipher all German coded messages. </a:t>
            </a:r>
          </a:p>
          <a:p>
            <a:pPr algn="l" eaLnBrk="1" hangingPunct="1">
              <a:lnSpc>
                <a:spcPct val="150000"/>
              </a:lnSpc>
              <a:buFont typeface="Arial" panose="020B0604020202020204" pitchFamily="34" charset="0"/>
              <a:buChar char="•"/>
            </a:pPr>
            <a:r>
              <a:rPr lang="en-US" altLang="zh-CN" sz="2800" dirty="0">
                <a:solidFill>
                  <a:schemeClr val="tx1"/>
                </a:solidFill>
                <a:latin typeface="Times New Roman" panose="02020603050405020304" pitchFamily="18" charset="0"/>
                <a:cs typeface="Times New Roman" panose="02020603050405020304" pitchFamily="18" charset="0"/>
              </a:rPr>
              <a:t>   So on June 6, 1941, the British had already learnt that Hitler was to attack Russia and so passed on a warning to the Soviet Union, which was unheeded. </a:t>
            </a:r>
          </a:p>
        </p:txBody>
      </p:sp>
      <p:sp>
        <p:nvSpPr>
          <p:cNvPr id="2" name="Rectangle 2"/>
          <p:cNvSpPr>
            <a:spLocks noChangeArrowheads="1"/>
          </p:cNvSpPr>
          <p:nvPr/>
        </p:nvSpPr>
        <p:spPr bwMode="auto">
          <a:xfrm>
            <a:off x="327763" y="697295"/>
            <a:ext cx="7596554" cy="593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800">
                <a:solidFill>
                  <a:srgbClr val="777777"/>
                </a:solidFill>
                <a:latin typeface="Arial" panose="020B0604020202020204" pitchFamily="34" charset="0"/>
                <a:ea typeface="宋体" panose="02010600030101010101" pitchFamily="2" charset="-122"/>
              </a:defRPr>
            </a:lvl1pPr>
            <a:lvl2pPr marL="742950" indent="-285750" eaLnBrk="0" hangingPunct="0">
              <a:defRPr sz="800">
                <a:solidFill>
                  <a:srgbClr val="777777"/>
                </a:solidFill>
                <a:latin typeface="Arial" panose="020B0604020202020204" pitchFamily="34" charset="0"/>
                <a:ea typeface="宋体" panose="02010600030101010101" pitchFamily="2" charset="-122"/>
              </a:defRPr>
            </a:lvl2pPr>
            <a:lvl3pPr marL="1143000" indent="-228600" eaLnBrk="0" hangingPunct="0">
              <a:defRPr sz="800">
                <a:solidFill>
                  <a:srgbClr val="777777"/>
                </a:solidFill>
                <a:latin typeface="Arial" panose="020B0604020202020204" pitchFamily="34" charset="0"/>
                <a:ea typeface="宋体" panose="02010600030101010101" pitchFamily="2" charset="-122"/>
              </a:defRPr>
            </a:lvl3pPr>
            <a:lvl4pPr marL="1600200" indent="-228600" eaLnBrk="0" hangingPunct="0">
              <a:defRPr sz="800">
                <a:solidFill>
                  <a:srgbClr val="777777"/>
                </a:solidFill>
                <a:latin typeface="Arial" panose="020B0604020202020204" pitchFamily="34" charset="0"/>
                <a:ea typeface="宋体" panose="02010600030101010101" pitchFamily="2" charset="-122"/>
              </a:defRPr>
            </a:lvl4pPr>
            <a:lvl5pPr marL="2057400" indent="-228600" eaLnBrk="0" hangingPunct="0">
              <a:defRPr sz="800">
                <a:solidFill>
                  <a:srgbClr val="777777"/>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sz="800">
                <a:solidFill>
                  <a:srgbClr val="777777"/>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sz="800">
                <a:solidFill>
                  <a:srgbClr val="777777"/>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sz="800">
                <a:solidFill>
                  <a:srgbClr val="777777"/>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sz="800">
                <a:solidFill>
                  <a:srgbClr val="777777"/>
                </a:solidFill>
                <a:latin typeface="Arial" panose="020B0604020202020204" pitchFamily="34" charset="0"/>
                <a:ea typeface="宋体" panose="02010600030101010101" pitchFamily="2" charset="-122"/>
              </a:defRPr>
            </a:lvl9pPr>
          </a:lstStyle>
          <a:p>
            <a:pPr algn="l" eaLnBrk="1" hangingPunct="1"/>
            <a:r>
              <a:rPr lang="en-US" altLang="zh-CN" sz="3325" b="1" dirty="0">
                <a:solidFill>
                  <a:srgbClr val="C00000"/>
                </a:solidFill>
                <a:latin typeface="Times New Roman" panose="02020603050405020304" pitchFamily="18" charset="0"/>
                <a:cs typeface="Times New Roman" panose="02020603050405020304" pitchFamily="18" charset="0"/>
              </a:rPr>
              <a:t>Background introduction</a:t>
            </a:r>
            <a:endParaRPr lang="zh-CN" altLang="en-US" sz="3325" b="1"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9267" name="Rectangle 3"/>
          <p:cNvSpPr>
            <a:spLocks noGrp="1" noChangeArrowheads="1"/>
          </p:cNvSpPr>
          <p:nvPr>
            <p:ph idx="1"/>
          </p:nvPr>
        </p:nvSpPr>
        <p:spPr>
          <a:xfrm>
            <a:off x="592651" y="1081930"/>
            <a:ext cx="8109438" cy="4694140"/>
          </a:xfrm>
        </p:spPr>
        <p:txBody>
          <a:bodyPr>
            <a:normAutofit fontScale="92500" lnSpcReduction="10000"/>
          </a:bodyPr>
          <a:lstStyle/>
          <a:p>
            <a:pPr marL="0" indent="0" eaLnBrk="1" hangingPunct="1">
              <a:lnSpc>
                <a:spcPct val="150000"/>
              </a:lnSpc>
              <a:buNone/>
            </a:pPr>
            <a:endParaRPr lang="en-US" altLang="zh-CN" sz="2215" dirty="0">
              <a:latin typeface="Comic Sans MS" panose="030F0702030302020204" pitchFamily="66" charset="0"/>
            </a:endParaRPr>
          </a:p>
          <a:p>
            <a:pPr eaLnBrk="1" hangingPunct="1">
              <a:lnSpc>
                <a:spcPct val="150000"/>
              </a:lnSpc>
              <a:spcBef>
                <a:spcPct val="0"/>
              </a:spcBef>
            </a:pPr>
            <a:r>
              <a:rPr lang="en-US" altLang="zh-CN" sz="3000" dirty="0">
                <a:latin typeface="Times New Roman" panose="02020603050405020304" pitchFamily="18" charset="0"/>
                <a:cs typeface="Times New Roman" panose="02020603050405020304" pitchFamily="18" charset="0"/>
              </a:rPr>
              <a:t>On June 20, two days before the invasion, Churchill worked on a speech to be broadcast to the world when the invading forces rolled into Russia. </a:t>
            </a:r>
          </a:p>
          <a:p>
            <a:pPr eaLnBrk="1" hangingPunct="1">
              <a:lnSpc>
                <a:spcPct val="150000"/>
              </a:lnSpc>
              <a:spcBef>
                <a:spcPct val="0"/>
              </a:spcBef>
            </a:pPr>
            <a:r>
              <a:rPr lang="en-US" altLang="zh-CN" sz="3000" dirty="0">
                <a:latin typeface="Times New Roman" panose="02020603050405020304" pitchFamily="18" charset="0"/>
                <a:cs typeface="Times New Roman" panose="02020603050405020304" pitchFamily="18" charset="0"/>
              </a:rPr>
              <a:t>The speech was carefully composed, full of grave themes and weighty arguments.</a:t>
            </a:r>
          </a:p>
          <a:p>
            <a:pPr eaLnBrk="1" hangingPunct="1">
              <a:lnSpc>
                <a:spcPct val="150000"/>
              </a:lnSpc>
              <a:spcBef>
                <a:spcPct val="0"/>
              </a:spcBef>
            </a:pPr>
            <a:r>
              <a:rPr lang="en-US" altLang="zh-CN" sz="3000" dirty="0">
                <a:latin typeface="Times New Roman" panose="02020603050405020304" pitchFamily="18" charset="0"/>
                <a:cs typeface="Times New Roman" panose="02020603050405020304" pitchFamily="18" charset="0"/>
              </a:rPr>
              <a:t>Churchill polished the text on June 22, 1941 in his Elizabethan manor at </a:t>
            </a:r>
            <a:r>
              <a:rPr lang="en-US" altLang="zh-CN" sz="3000" dirty="0" err="1">
                <a:latin typeface="Times New Roman" panose="02020603050405020304" pitchFamily="18" charset="0"/>
                <a:cs typeface="Times New Roman" panose="02020603050405020304" pitchFamily="18" charset="0"/>
              </a:rPr>
              <a:t>Chequers</a:t>
            </a:r>
            <a:r>
              <a:rPr lang="en-US" altLang="zh-CN" sz="3000" dirty="0">
                <a:latin typeface="Times New Roman" panose="02020603050405020304" pitchFamily="18" charset="0"/>
                <a:cs typeface="Times New Roman" panose="02020603050405020304" pitchFamily="18" charset="0"/>
              </a:rPr>
              <a:t>.</a:t>
            </a:r>
          </a:p>
        </p:txBody>
      </p:sp>
      <p:sp>
        <p:nvSpPr>
          <p:cNvPr id="2" name="Rectangle 2"/>
          <p:cNvSpPr>
            <a:spLocks noChangeArrowheads="1"/>
          </p:cNvSpPr>
          <p:nvPr/>
        </p:nvSpPr>
        <p:spPr bwMode="auto">
          <a:xfrm>
            <a:off x="299483" y="712131"/>
            <a:ext cx="7596554" cy="593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800">
                <a:solidFill>
                  <a:srgbClr val="777777"/>
                </a:solidFill>
                <a:latin typeface="Arial" panose="020B0604020202020204" pitchFamily="34" charset="0"/>
                <a:ea typeface="宋体" panose="02010600030101010101" pitchFamily="2" charset="-122"/>
              </a:defRPr>
            </a:lvl1pPr>
            <a:lvl2pPr marL="742950" indent="-285750" eaLnBrk="0" hangingPunct="0">
              <a:defRPr sz="800">
                <a:solidFill>
                  <a:srgbClr val="777777"/>
                </a:solidFill>
                <a:latin typeface="Arial" panose="020B0604020202020204" pitchFamily="34" charset="0"/>
                <a:ea typeface="宋体" panose="02010600030101010101" pitchFamily="2" charset="-122"/>
              </a:defRPr>
            </a:lvl2pPr>
            <a:lvl3pPr marL="1143000" indent="-228600" eaLnBrk="0" hangingPunct="0">
              <a:defRPr sz="800">
                <a:solidFill>
                  <a:srgbClr val="777777"/>
                </a:solidFill>
                <a:latin typeface="Arial" panose="020B0604020202020204" pitchFamily="34" charset="0"/>
                <a:ea typeface="宋体" panose="02010600030101010101" pitchFamily="2" charset="-122"/>
              </a:defRPr>
            </a:lvl3pPr>
            <a:lvl4pPr marL="1600200" indent="-228600" eaLnBrk="0" hangingPunct="0">
              <a:defRPr sz="800">
                <a:solidFill>
                  <a:srgbClr val="777777"/>
                </a:solidFill>
                <a:latin typeface="Arial" panose="020B0604020202020204" pitchFamily="34" charset="0"/>
                <a:ea typeface="宋体" panose="02010600030101010101" pitchFamily="2" charset="-122"/>
              </a:defRPr>
            </a:lvl4pPr>
            <a:lvl5pPr marL="2057400" indent="-228600" eaLnBrk="0" hangingPunct="0">
              <a:defRPr sz="800">
                <a:solidFill>
                  <a:srgbClr val="777777"/>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sz="800">
                <a:solidFill>
                  <a:srgbClr val="777777"/>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sz="800">
                <a:solidFill>
                  <a:srgbClr val="777777"/>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sz="800">
                <a:solidFill>
                  <a:srgbClr val="777777"/>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sz="800">
                <a:solidFill>
                  <a:srgbClr val="777777"/>
                </a:solidFill>
                <a:latin typeface="Arial" panose="020B0604020202020204" pitchFamily="34" charset="0"/>
                <a:ea typeface="宋体" panose="02010600030101010101" pitchFamily="2" charset="-122"/>
              </a:defRPr>
            </a:lvl9pPr>
          </a:lstStyle>
          <a:p>
            <a:pPr algn="l" eaLnBrk="1" hangingPunct="1"/>
            <a:r>
              <a:rPr lang="en-US" altLang="zh-CN" sz="3325" b="1" dirty="0">
                <a:solidFill>
                  <a:srgbClr val="C00000"/>
                </a:solidFill>
                <a:latin typeface="Times New Roman" panose="02020603050405020304" pitchFamily="18" charset="0"/>
                <a:cs typeface="Times New Roman" panose="02020603050405020304" pitchFamily="18" charset="0"/>
              </a:rPr>
              <a:t>Background introduction</a:t>
            </a:r>
            <a:endParaRPr lang="zh-CN" altLang="en-US" sz="3325" b="1"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p:cNvSpPr>
            <a:spLocks noGrp="1" noChangeArrowheads="1"/>
          </p:cNvSpPr>
          <p:nvPr>
            <p:ph type="body" idx="4294967295"/>
          </p:nvPr>
        </p:nvSpPr>
        <p:spPr>
          <a:xfrm>
            <a:off x="395926" y="1027522"/>
            <a:ext cx="8276734" cy="5213022"/>
          </a:xfrm>
          <a:ln>
            <a:noFill/>
          </a:ln>
        </p:spPr>
        <p:txBody>
          <a:bodyPr>
            <a:normAutofit/>
          </a:bodyPr>
          <a:lstStyle/>
          <a:p>
            <a:pPr marL="0" indent="0">
              <a:lnSpc>
                <a:spcPct val="100000"/>
              </a:lnSpc>
              <a:buNone/>
              <a:defRPr/>
            </a:pPr>
            <a:r>
              <a:rPr lang="en-US" altLang="zh-CN" dirty="0">
                <a:latin typeface="Times New Roman" panose="02020603050405020304" pitchFamily="18" charset="0"/>
                <a:cs typeface="Times New Roman" panose="02020603050405020304" pitchFamily="18" charset="0"/>
                <a:sym typeface="Wingdings" panose="05000000000000000000" pitchFamily="2" charset="2"/>
              </a:rPr>
              <a:t></a:t>
            </a:r>
            <a:r>
              <a:rPr lang="en-US" altLang="zh-CN" dirty="0">
                <a:latin typeface="Times New Roman" panose="02020603050405020304" pitchFamily="18" charset="0"/>
                <a:cs typeface="Times New Roman" panose="02020603050405020304" pitchFamily="18" charset="0"/>
              </a:rPr>
              <a:t>Aug,1941. Roosevelt-Churchill conference in  </a:t>
            </a:r>
            <a:r>
              <a:rPr lang="en-US" altLang="zh-CN" dirty="0" err="1">
                <a:latin typeface="Times New Roman" panose="02020603050405020304" pitchFamily="18" charset="0"/>
                <a:cs typeface="Times New Roman" panose="02020603050405020304" pitchFamily="18" charset="0"/>
              </a:rPr>
              <a:t>Argentia</a:t>
            </a:r>
            <a:r>
              <a:rPr lang="en-US" altLang="zh-CN" dirty="0">
                <a:latin typeface="Times New Roman" panose="02020603050405020304" pitchFamily="18" charset="0"/>
                <a:cs typeface="Times New Roman" panose="02020603050405020304" pitchFamily="18" charset="0"/>
              </a:rPr>
              <a:t>     </a:t>
            </a:r>
          </a:p>
          <a:p>
            <a:pPr marL="0" indent="0">
              <a:lnSpc>
                <a:spcPct val="100000"/>
              </a:lnSpc>
              <a:buNone/>
              <a:defRPr/>
            </a:pPr>
            <a:r>
              <a:rPr lang="en-US" altLang="zh-CN" dirty="0">
                <a:latin typeface="Times New Roman" panose="02020603050405020304" pitchFamily="18" charset="0"/>
                <a:cs typeface="Times New Roman" panose="02020603050405020304" pitchFamily="18" charset="0"/>
              </a:rPr>
              <a:t>  Bay (Atlantic Conference). </a:t>
            </a:r>
          </a:p>
          <a:p>
            <a:pPr marL="0" indent="0">
              <a:lnSpc>
                <a:spcPct val="100000"/>
              </a:lnSpc>
              <a:buNone/>
              <a:defRPr/>
            </a:pPr>
            <a:r>
              <a:rPr lang="en-US" altLang="zh-CN" dirty="0">
                <a:latin typeface="Times New Roman" panose="02020603050405020304" pitchFamily="18" charset="0"/>
                <a:cs typeface="Times New Roman" panose="02020603050405020304" pitchFamily="18" charset="0"/>
                <a:sym typeface="Wingdings" panose="05000000000000000000" pitchFamily="2" charset="2"/>
              </a:rPr>
              <a:t></a:t>
            </a:r>
            <a:r>
              <a:rPr lang="en-US" altLang="zh-CN" dirty="0">
                <a:latin typeface="Times New Roman" panose="02020603050405020304" pitchFamily="18" charset="0"/>
                <a:cs typeface="Times New Roman" panose="02020603050405020304" pitchFamily="18" charset="0"/>
              </a:rPr>
              <a:t>Dec. 7, 1941. Japan gave America an air blitz (Pearl   </a:t>
            </a:r>
          </a:p>
          <a:p>
            <a:pPr marL="0" indent="0">
              <a:lnSpc>
                <a:spcPct val="100000"/>
              </a:lnSpc>
              <a:buNone/>
              <a:defRPr/>
            </a:pPr>
            <a:r>
              <a:rPr lang="en-US" altLang="zh-CN" dirty="0">
                <a:latin typeface="Times New Roman" panose="02020603050405020304" pitchFamily="18" charset="0"/>
                <a:cs typeface="Times New Roman" panose="02020603050405020304" pitchFamily="18" charset="0"/>
              </a:rPr>
              <a:t>   </a:t>
            </a:r>
            <a:r>
              <a:rPr lang="en-US" altLang="zh-CN" dirty="0" err="1">
                <a:latin typeface="Times New Roman" panose="02020603050405020304" pitchFamily="18" charset="0"/>
                <a:cs typeface="Times New Roman" panose="02020603050405020304" pitchFamily="18" charset="0"/>
              </a:rPr>
              <a:t>Harbour</a:t>
            </a:r>
            <a:r>
              <a:rPr lang="en-US" altLang="zh-CN" dirty="0">
                <a:latin typeface="Times New Roman" panose="02020603050405020304" pitchFamily="18" charset="0"/>
                <a:cs typeface="Times New Roman" panose="02020603050405020304" pitchFamily="18" charset="0"/>
              </a:rPr>
              <a:t>). America entered the second world war. </a:t>
            </a:r>
          </a:p>
          <a:p>
            <a:r>
              <a:rPr lang="en-GB" altLang="zh-CN" dirty="0">
                <a:latin typeface="Times New Roman" panose="02020603050405020304" pitchFamily="18" charset="0"/>
                <a:cs typeface="Times New Roman" panose="02020603050405020304" pitchFamily="18" charset="0"/>
              </a:rPr>
              <a:t>May 7. 1945:Germany surrendered unconditionally.</a:t>
            </a:r>
            <a:endParaRPr lang="en-US" altLang="zh-CN" dirty="0">
              <a:latin typeface="Times New Roman" panose="02020603050405020304" pitchFamily="18" charset="0"/>
              <a:cs typeface="Times New Roman" panose="02020603050405020304" pitchFamily="18" charset="0"/>
            </a:endParaRPr>
          </a:p>
          <a:p>
            <a:pPr>
              <a:lnSpc>
                <a:spcPts val="3600"/>
              </a:lnSpc>
            </a:pPr>
            <a:r>
              <a:rPr lang="en-US" altLang="zh-CN" dirty="0">
                <a:latin typeface="Times New Roman" panose="02020603050405020304" pitchFamily="18" charset="0"/>
                <a:cs typeface="Times New Roman" panose="02020603050405020304" pitchFamily="18" charset="0"/>
              </a:rPr>
              <a:t>Aug. 6, 1945. First atomic bomb was exploded near the center of Hiroshima. The city was levelled to the ground. </a:t>
            </a:r>
          </a:p>
          <a:p>
            <a:pPr>
              <a:lnSpc>
                <a:spcPts val="3600"/>
              </a:lnSpc>
            </a:pPr>
            <a:r>
              <a:rPr lang="en-GB" altLang="zh-CN" dirty="0">
                <a:latin typeface="Times New Roman" panose="02020603050405020304" pitchFamily="18" charset="0"/>
                <a:cs typeface="Times New Roman" panose="02020603050405020304" pitchFamily="18" charset="0"/>
              </a:rPr>
              <a:t>Aug. 14, 1945: Japan announced its surrender</a:t>
            </a:r>
            <a:endParaRPr lang="en-US" altLang="zh-CN" dirty="0">
              <a:latin typeface="Times New Roman" panose="02020603050405020304" pitchFamily="18" charset="0"/>
              <a:ea typeface="宋体" panose="02010600030101010101" pitchFamily="2" charset="-122"/>
              <a:cs typeface="Times New Roman" panose="02020603050405020304" pitchFamily="18" charset="0"/>
            </a:endParaRPr>
          </a:p>
          <a:p>
            <a:pPr marL="0" indent="0">
              <a:lnSpc>
                <a:spcPct val="100000"/>
              </a:lnSpc>
              <a:spcBef>
                <a:spcPct val="0"/>
              </a:spcBef>
              <a:buNone/>
              <a:defRPr/>
            </a:pPr>
            <a:endParaRPr lang="en-US" altLang="zh-CN" sz="1800" dirty="0">
              <a:ea typeface="宋体" panose="02010600030101010101" pitchFamily="2" charset="-122"/>
            </a:endParaRPr>
          </a:p>
          <a:p>
            <a:pPr marL="0" indent="0">
              <a:lnSpc>
                <a:spcPct val="100000"/>
              </a:lnSpc>
              <a:spcBef>
                <a:spcPct val="0"/>
              </a:spcBef>
              <a:buNone/>
              <a:defRPr/>
            </a:pPr>
            <a:endParaRPr lang="zh-CN" altLang="en-US" sz="1800" dirty="0">
              <a:ea typeface="宋体"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3809" y="463054"/>
            <a:ext cx="7886700" cy="545121"/>
          </a:xfrm>
        </p:spPr>
        <p:txBody>
          <a:bodyPr>
            <a:normAutofit/>
          </a:bodyPr>
          <a:lstStyle/>
          <a:p>
            <a:r>
              <a:rPr lang="en-US" altLang="zh-CN" sz="2800" dirty="0">
                <a:solidFill>
                  <a:srgbClr val="C00000"/>
                </a:solidFill>
                <a:latin typeface="Times New Roman" panose="02020603050405020304" pitchFamily="18" charset="0"/>
                <a:cs typeface="Times New Roman" panose="02020603050405020304" pitchFamily="18" charset="0"/>
              </a:rPr>
              <a:t>Learning Outcome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543809" y="1118555"/>
            <a:ext cx="8270253" cy="5489635"/>
          </a:xfrm>
        </p:spPr>
        <p:txBody>
          <a:bodyPr>
            <a:normAutofit fontScale="92500"/>
          </a:bodyPr>
          <a:lstStyle/>
          <a:p>
            <a:pPr eaLnBrk="1" hangingPunct="1">
              <a:lnSpc>
                <a:spcPts val="4000"/>
              </a:lnSpc>
              <a:buFont typeface="Wingdings" panose="05000000000000000000" pitchFamily="2" charset="2"/>
              <a:buNone/>
            </a:pPr>
            <a:r>
              <a:rPr lang="en-US" altLang="zh-CN" sz="30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By the end of the course, you will be able to:</a:t>
            </a:r>
          </a:p>
          <a:p>
            <a:pPr eaLnBrk="1" hangingPunct="1">
              <a:lnSpc>
                <a:spcPts val="4000"/>
              </a:lnSpc>
              <a:buFont typeface="Wingdings" panose="05000000000000000000" pitchFamily="2" charset="2"/>
              <a:buChar char="Ø"/>
            </a:pPr>
            <a:r>
              <a:rPr lang="en-US" altLang="zh-CN" sz="3000" dirty="0">
                <a:latin typeface="Times New Roman" panose="02020603050405020304" pitchFamily="18" charset="0"/>
                <a:ea typeface="宋体" panose="02010600030101010101" pitchFamily="2" charset="-122"/>
                <a:cs typeface="Times New Roman" panose="02020603050405020304" pitchFamily="18" charset="0"/>
              </a:rPr>
              <a:t>Understand the stylistic features of different types of writing and further improve your linguistic competence</a:t>
            </a:r>
            <a:r>
              <a:rPr lang="zh-CN" altLang="en-US" sz="3000" dirty="0">
                <a:latin typeface="Times New Roman" panose="02020603050405020304" pitchFamily="18" charset="0"/>
                <a:ea typeface="宋体" panose="02010600030101010101" pitchFamily="2" charset="-122"/>
                <a:cs typeface="Times New Roman" panose="02020603050405020304" pitchFamily="18" charset="0"/>
              </a:rPr>
              <a:t>；</a:t>
            </a:r>
            <a:endParaRPr lang="en-US" altLang="zh-CN" sz="3000" dirty="0">
              <a:latin typeface="Times New Roman" panose="02020603050405020304" pitchFamily="18" charset="0"/>
              <a:ea typeface="宋体" panose="02010600030101010101" pitchFamily="2" charset="-122"/>
              <a:cs typeface="Times New Roman" panose="02020603050405020304" pitchFamily="18" charset="0"/>
            </a:endParaRPr>
          </a:p>
          <a:p>
            <a:pPr eaLnBrk="1" hangingPunct="1">
              <a:lnSpc>
                <a:spcPts val="4000"/>
              </a:lnSpc>
              <a:buFont typeface="Wingdings" panose="05000000000000000000" pitchFamily="2" charset="2"/>
              <a:buChar char="Ø"/>
            </a:pPr>
            <a:r>
              <a:rPr lang="en-US" altLang="zh-CN" sz="3000" dirty="0">
                <a:latin typeface="Times New Roman" panose="02020603050405020304" pitchFamily="18" charset="0"/>
                <a:ea typeface="宋体" panose="02010600030101010101" pitchFamily="2" charset="-122"/>
                <a:cs typeface="Times New Roman" panose="02020603050405020304" pitchFamily="18" charset="0"/>
              </a:rPr>
              <a:t>Improve cross-cultural understanding and enhance reverence for people from different cultures; </a:t>
            </a:r>
          </a:p>
          <a:p>
            <a:pPr eaLnBrk="1" hangingPunct="1">
              <a:lnSpc>
                <a:spcPts val="4000"/>
              </a:lnSpc>
              <a:buFont typeface="Wingdings" panose="05000000000000000000" pitchFamily="2" charset="2"/>
              <a:buChar char="Ø"/>
            </a:pPr>
            <a:r>
              <a:rPr lang="en-US" altLang="zh-CN" sz="3000" dirty="0">
                <a:latin typeface="Times New Roman" panose="02020603050405020304" pitchFamily="18" charset="0"/>
                <a:ea typeface="宋体" panose="02010600030101010101" pitchFamily="2" charset="-122"/>
                <a:cs typeface="Times New Roman" panose="02020603050405020304" pitchFamily="18" charset="0"/>
              </a:rPr>
              <a:t>Identify and interpret different perspectives on the issue covered in the course; </a:t>
            </a:r>
          </a:p>
          <a:p>
            <a:pPr eaLnBrk="1" hangingPunct="1">
              <a:lnSpc>
                <a:spcPts val="4000"/>
              </a:lnSpc>
              <a:buFont typeface="Wingdings" panose="05000000000000000000" pitchFamily="2" charset="2"/>
              <a:buChar char="Ø"/>
            </a:pPr>
            <a:r>
              <a:rPr lang="en-US" altLang="zh-CN" sz="3000" dirty="0">
                <a:latin typeface="Times New Roman" panose="02020603050405020304" pitchFamily="18" charset="0"/>
                <a:ea typeface="宋体" panose="02010600030101010101" pitchFamily="2" charset="-122"/>
                <a:cs typeface="Times New Roman" panose="02020603050405020304" pitchFamily="18" charset="0"/>
              </a:rPr>
              <a:t>Communicate and cooperate effectively with others. </a:t>
            </a:r>
          </a:p>
          <a:p>
            <a:pPr marL="0" indent="0">
              <a:buNone/>
            </a:pPr>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2" name="Rectangle 2"/>
          <p:cNvSpPr>
            <a:spLocks noGrp="1" noChangeArrowheads="1"/>
          </p:cNvSpPr>
          <p:nvPr>
            <p:ph type="title"/>
          </p:nvPr>
        </p:nvSpPr>
        <p:spPr/>
        <p:txBody>
          <a:bodyPr/>
          <a:lstStyle/>
          <a:p>
            <a:endParaRPr lang="zh-CN" altLang="zh-CN"/>
          </a:p>
        </p:txBody>
      </p:sp>
      <p:sp>
        <p:nvSpPr>
          <p:cNvPr id="332803" name="Rectangle 3"/>
          <p:cNvSpPr>
            <a:spLocks noGrp="1" noChangeArrowheads="1"/>
          </p:cNvSpPr>
          <p:nvPr>
            <p:ph type="body" idx="1"/>
          </p:nvPr>
        </p:nvSpPr>
        <p:spPr>
          <a:xfrm>
            <a:off x="0" y="4365625"/>
            <a:ext cx="9144000" cy="1879600"/>
          </a:xfrm>
        </p:spPr>
        <p:txBody>
          <a:bodyPr/>
          <a:lstStyle/>
          <a:p>
            <a:pPr>
              <a:lnSpc>
                <a:spcPct val="80000"/>
              </a:lnSpc>
            </a:pPr>
            <a:r>
              <a:rPr lang="en-US" altLang="zh-CN" sz="2000" b="0"/>
              <a:t>Map with the Participants in World War II:</a:t>
            </a:r>
          </a:p>
          <a:p>
            <a:pPr>
              <a:lnSpc>
                <a:spcPct val="80000"/>
              </a:lnSpc>
            </a:pPr>
            <a:r>
              <a:rPr lang="en-US" altLang="zh-CN" sz="2000" i="1">
                <a:solidFill>
                  <a:srgbClr val="6600CC"/>
                </a:solidFill>
              </a:rPr>
              <a:t>Dark Green</a:t>
            </a:r>
            <a:r>
              <a:rPr lang="en-US" altLang="zh-CN" sz="2000">
                <a:solidFill>
                  <a:srgbClr val="6600CC"/>
                </a:solidFill>
              </a:rPr>
              <a:t>:</a:t>
            </a:r>
            <a:r>
              <a:rPr lang="en-US" altLang="zh-CN" sz="2000"/>
              <a:t> Allies before the attack on Pearl Harbor, including colonies and occupied countries. </a:t>
            </a:r>
          </a:p>
          <a:p>
            <a:pPr>
              <a:lnSpc>
                <a:spcPct val="80000"/>
              </a:lnSpc>
            </a:pPr>
            <a:r>
              <a:rPr lang="en-US" altLang="zh-CN" sz="2000" i="1">
                <a:solidFill>
                  <a:srgbClr val="6600CC"/>
                </a:solidFill>
              </a:rPr>
              <a:t>Light Green:</a:t>
            </a:r>
            <a:r>
              <a:rPr lang="en-US" altLang="zh-CN" sz="2000"/>
              <a:t> Allied countries that entered the war after the Japanese attack on Pearl Harbor. </a:t>
            </a:r>
          </a:p>
          <a:p>
            <a:pPr>
              <a:lnSpc>
                <a:spcPct val="80000"/>
              </a:lnSpc>
            </a:pPr>
            <a:r>
              <a:rPr lang="en-US" altLang="zh-CN" sz="2000" i="1">
                <a:solidFill>
                  <a:srgbClr val="6600CC"/>
                </a:solidFill>
              </a:rPr>
              <a:t>Blue:</a:t>
            </a:r>
            <a:r>
              <a:rPr lang="en-US" altLang="zh-CN" sz="2000"/>
              <a:t> Axis Powers </a:t>
            </a:r>
          </a:p>
          <a:p>
            <a:pPr>
              <a:lnSpc>
                <a:spcPct val="80000"/>
              </a:lnSpc>
            </a:pPr>
            <a:r>
              <a:rPr lang="en-US" altLang="zh-CN" sz="2000" i="1">
                <a:solidFill>
                  <a:srgbClr val="6600CC"/>
                </a:solidFill>
              </a:rPr>
              <a:t>Gray:</a:t>
            </a:r>
            <a:r>
              <a:rPr lang="en-US" altLang="zh-CN" sz="2000"/>
              <a:t> Neutral countries during WWII</a:t>
            </a:r>
            <a:r>
              <a:rPr lang="en-US" altLang="zh-CN" sz="2000">
                <a:latin typeface="Verdana" panose="020B0604030504040204" pitchFamily="34" charset="0"/>
              </a:rPr>
              <a:t> </a:t>
            </a:r>
          </a:p>
          <a:p>
            <a:pPr>
              <a:lnSpc>
                <a:spcPct val="80000"/>
              </a:lnSpc>
            </a:pPr>
            <a:endParaRPr lang="en-US" altLang="zh-CN" sz="2000">
              <a:latin typeface="Verdana" panose="020B0604030504040204" pitchFamily="34" charset="0"/>
            </a:endParaRPr>
          </a:p>
        </p:txBody>
      </p:sp>
      <p:pic>
        <p:nvPicPr>
          <p:cNvPr id="33280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42291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1658" y="193783"/>
            <a:ext cx="8842342" cy="2209517"/>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1216" y="2403300"/>
            <a:ext cx="6381945" cy="4340057"/>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6084" y="80862"/>
            <a:ext cx="7956893" cy="6777137"/>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8756" y="106112"/>
            <a:ext cx="8217343" cy="6615199"/>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ChangeArrowheads="1"/>
          </p:cNvSpPr>
          <p:nvPr/>
        </p:nvSpPr>
        <p:spPr bwMode="auto">
          <a:xfrm>
            <a:off x="432289" y="263769"/>
            <a:ext cx="7598019" cy="603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800">
                <a:solidFill>
                  <a:srgbClr val="777777"/>
                </a:solidFill>
                <a:latin typeface="Arial" panose="020B0604020202020204" pitchFamily="34" charset="0"/>
                <a:ea typeface="宋体" panose="02010600030101010101" pitchFamily="2" charset="-122"/>
              </a:defRPr>
            </a:lvl1pPr>
            <a:lvl2pPr marL="742950" indent="-285750" eaLnBrk="0" hangingPunct="0">
              <a:defRPr sz="800">
                <a:solidFill>
                  <a:srgbClr val="777777"/>
                </a:solidFill>
                <a:latin typeface="Arial" panose="020B0604020202020204" pitchFamily="34" charset="0"/>
                <a:ea typeface="宋体" panose="02010600030101010101" pitchFamily="2" charset="-122"/>
              </a:defRPr>
            </a:lvl2pPr>
            <a:lvl3pPr marL="1143000" indent="-228600" eaLnBrk="0" hangingPunct="0">
              <a:defRPr sz="800">
                <a:solidFill>
                  <a:srgbClr val="777777"/>
                </a:solidFill>
                <a:latin typeface="Arial" panose="020B0604020202020204" pitchFamily="34" charset="0"/>
                <a:ea typeface="宋体" panose="02010600030101010101" pitchFamily="2" charset="-122"/>
              </a:defRPr>
            </a:lvl3pPr>
            <a:lvl4pPr marL="1600200" indent="-228600" eaLnBrk="0" hangingPunct="0">
              <a:defRPr sz="800">
                <a:solidFill>
                  <a:srgbClr val="777777"/>
                </a:solidFill>
                <a:latin typeface="Arial" panose="020B0604020202020204" pitchFamily="34" charset="0"/>
                <a:ea typeface="宋体" panose="02010600030101010101" pitchFamily="2" charset="-122"/>
              </a:defRPr>
            </a:lvl4pPr>
            <a:lvl5pPr marL="2057400" indent="-228600" eaLnBrk="0" hangingPunct="0">
              <a:defRPr sz="800">
                <a:solidFill>
                  <a:srgbClr val="777777"/>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sz="800">
                <a:solidFill>
                  <a:srgbClr val="777777"/>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sz="800">
                <a:solidFill>
                  <a:srgbClr val="777777"/>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sz="800">
                <a:solidFill>
                  <a:srgbClr val="777777"/>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sz="800">
                <a:solidFill>
                  <a:srgbClr val="777777"/>
                </a:solidFill>
                <a:latin typeface="Arial" panose="020B0604020202020204" pitchFamily="34" charset="0"/>
                <a:ea typeface="宋体" panose="02010600030101010101" pitchFamily="2" charset="-122"/>
              </a:defRPr>
            </a:lvl9pPr>
          </a:lstStyle>
          <a:p>
            <a:pPr algn="l" eaLnBrk="1" hangingPunct="1"/>
            <a:r>
              <a:rPr lang="en-US" altLang="zh-CN" sz="3325" b="1" dirty="0">
                <a:solidFill>
                  <a:srgbClr val="C00000"/>
                </a:solidFill>
                <a:latin typeface="Times New Roman" panose="02020603050405020304" pitchFamily="18" charset="0"/>
                <a:cs typeface="Times New Roman" panose="02020603050405020304" pitchFamily="18" charset="0"/>
              </a:rPr>
              <a:t>Text Analysis</a:t>
            </a:r>
            <a:r>
              <a:rPr lang="en-US" altLang="zh-CN" sz="3325" b="1" dirty="0">
                <a:solidFill>
                  <a:srgbClr val="E46C0A"/>
                </a:solidFill>
                <a:latin typeface="Times New Roman" panose="02020603050405020304" pitchFamily="18" charset="0"/>
                <a:cs typeface="Times New Roman" panose="02020603050405020304" pitchFamily="18" charset="0"/>
              </a:rPr>
              <a:t>  </a:t>
            </a:r>
            <a:endParaRPr lang="zh-CN" altLang="en-US" sz="3325" b="1" dirty="0">
              <a:solidFill>
                <a:srgbClr val="E46C0A"/>
              </a:solidFill>
              <a:latin typeface="Times New Roman" panose="02020603050405020304" pitchFamily="18" charset="0"/>
              <a:cs typeface="Times New Roman" panose="02020603050405020304" pitchFamily="18" charset="0"/>
            </a:endParaRPr>
          </a:p>
        </p:txBody>
      </p:sp>
      <p:sp>
        <p:nvSpPr>
          <p:cNvPr id="63491" name="Rectangle 17"/>
          <p:cNvSpPr>
            <a:spLocks noChangeArrowheads="1"/>
          </p:cNvSpPr>
          <p:nvPr/>
        </p:nvSpPr>
        <p:spPr bwMode="auto">
          <a:xfrm>
            <a:off x="2488673" y="1058019"/>
            <a:ext cx="3485249" cy="60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800">
                <a:solidFill>
                  <a:srgbClr val="777777"/>
                </a:solidFill>
                <a:latin typeface="Arial" panose="020B0604020202020204" pitchFamily="34" charset="0"/>
                <a:ea typeface="宋体" panose="02010600030101010101" pitchFamily="2" charset="-122"/>
              </a:defRPr>
            </a:lvl1pPr>
            <a:lvl2pPr marL="742950" indent="-285750" eaLnBrk="0" hangingPunct="0">
              <a:defRPr sz="800">
                <a:solidFill>
                  <a:srgbClr val="777777"/>
                </a:solidFill>
                <a:latin typeface="Arial" panose="020B0604020202020204" pitchFamily="34" charset="0"/>
                <a:ea typeface="宋体" panose="02010600030101010101" pitchFamily="2" charset="-122"/>
              </a:defRPr>
            </a:lvl2pPr>
            <a:lvl3pPr marL="1143000" indent="-228600" eaLnBrk="0" hangingPunct="0">
              <a:defRPr sz="800">
                <a:solidFill>
                  <a:srgbClr val="777777"/>
                </a:solidFill>
                <a:latin typeface="Arial" panose="020B0604020202020204" pitchFamily="34" charset="0"/>
                <a:ea typeface="宋体" panose="02010600030101010101" pitchFamily="2" charset="-122"/>
              </a:defRPr>
            </a:lvl3pPr>
            <a:lvl4pPr marL="1600200" indent="-228600" eaLnBrk="0" hangingPunct="0">
              <a:defRPr sz="800">
                <a:solidFill>
                  <a:srgbClr val="777777"/>
                </a:solidFill>
                <a:latin typeface="Arial" panose="020B0604020202020204" pitchFamily="34" charset="0"/>
                <a:ea typeface="宋体" panose="02010600030101010101" pitchFamily="2" charset="-122"/>
              </a:defRPr>
            </a:lvl4pPr>
            <a:lvl5pPr marL="2057400" indent="-228600" eaLnBrk="0" hangingPunct="0">
              <a:defRPr sz="800">
                <a:solidFill>
                  <a:srgbClr val="777777"/>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sz="800">
                <a:solidFill>
                  <a:srgbClr val="777777"/>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sz="800">
                <a:solidFill>
                  <a:srgbClr val="777777"/>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sz="800">
                <a:solidFill>
                  <a:srgbClr val="777777"/>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sz="800">
                <a:solidFill>
                  <a:srgbClr val="777777"/>
                </a:solidFill>
                <a:latin typeface="Arial" panose="020B0604020202020204" pitchFamily="34" charset="0"/>
                <a:ea typeface="宋体" panose="02010600030101010101" pitchFamily="2" charset="-122"/>
              </a:defRPr>
            </a:lvl9pPr>
          </a:lstStyle>
          <a:p>
            <a:pPr algn="l" eaLnBrk="1" hangingPunct="1"/>
            <a:r>
              <a:rPr lang="en-US" altLang="zh-CN" sz="3325" dirty="0">
                <a:solidFill>
                  <a:schemeClr val="tx1"/>
                </a:solidFill>
                <a:latin typeface="Times New Roman" panose="02020603050405020304" pitchFamily="18" charset="0"/>
                <a:cs typeface="Times New Roman" panose="02020603050405020304" pitchFamily="18" charset="0"/>
              </a:rPr>
              <a:t>Lead-in Discussion</a:t>
            </a:r>
          </a:p>
        </p:txBody>
      </p:sp>
      <p:sp>
        <p:nvSpPr>
          <p:cNvPr id="63498" name="Rectangle 18"/>
          <p:cNvSpPr>
            <a:spLocks noChangeArrowheads="1"/>
          </p:cNvSpPr>
          <p:nvPr/>
        </p:nvSpPr>
        <p:spPr bwMode="auto">
          <a:xfrm>
            <a:off x="581757" y="1852222"/>
            <a:ext cx="7980485" cy="5082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sz="800">
                <a:solidFill>
                  <a:srgbClr val="777777"/>
                </a:solidFill>
                <a:latin typeface="Arial" panose="020B0604020202020204" pitchFamily="34" charset="0"/>
                <a:ea typeface="宋体" panose="02010600030101010101" pitchFamily="2" charset="-122"/>
              </a:defRPr>
            </a:lvl1pPr>
            <a:lvl2pPr marL="742950" indent="-285750" eaLnBrk="0" hangingPunct="0">
              <a:defRPr sz="800">
                <a:solidFill>
                  <a:srgbClr val="777777"/>
                </a:solidFill>
                <a:latin typeface="Arial" panose="020B0604020202020204" pitchFamily="34" charset="0"/>
                <a:ea typeface="宋体" panose="02010600030101010101" pitchFamily="2" charset="-122"/>
              </a:defRPr>
            </a:lvl2pPr>
            <a:lvl3pPr marL="1143000" indent="-228600" eaLnBrk="0" hangingPunct="0">
              <a:defRPr sz="800">
                <a:solidFill>
                  <a:srgbClr val="777777"/>
                </a:solidFill>
                <a:latin typeface="Arial" panose="020B0604020202020204" pitchFamily="34" charset="0"/>
                <a:ea typeface="宋体" panose="02010600030101010101" pitchFamily="2" charset="-122"/>
              </a:defRPr>
            </a:lvl3pPr>
            <a:lvl4pPr marL="1600200" indent="-228600" eaLnBrk="0" hangingPunct="0">
              <a:defRPr sz="800">
                <a:solidFill>
                  <a:srgbClr val="777777"/>
                </a:solidFill>
                <a:latin typeface="Arial" panose="020B0604020202020204" pitchFamily="34" charset="0"/>
                <a:ea typeface="宋体" panose="02010600030101010101" pitchFamily="2" charset="-122"/>
              </a:defRPr>
            </a:lvl4pPr>
            <a:lvl5pPr marL="2057400" indent="-228600" eaLnBrk="0" hangingPunct="0">
              <a:defRPr sz="800">
                <a:solidFill>
                  <a:srgbClr val="777777"/>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sz="800">
                <a:solidFill>
                  <a:srgbClr val="777777"/>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sz="800">
                <a:solidFill>
                  <a:srgbClr val="777777"/>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sz="800">
                <a:solidFill>
                  <a:srgbClr val="777777"/>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sz="800">
                <a:solidFill>
                  <a:srgbClr val="777777"/>
                </a:solidFill>
                <a:latin typeface="Arial" panose="020B0604020202020204" pitchFamily="34" charset="0"/>
                <a:ea typeface="宋体" panose="02010600030101010101" pitchFamily="2" charset="-122"/>
              </a:defRPr>
            </a:lvl9pPr>
          </a:lstStyle>
          <a:p>
            <a:pPr algn="l" eaLnBrk="1" hangingPunct="1">
              <a:lnSpc>
                <a:spcPct val="150000"/>
              </a:lnSpc>
            </a:pPr>
            <a:r>
              <a:rPr lang="en-US" altLang="zh-CN" sz="2800" dirty="0">
                <a:solidFill>
                  <a:srgbClr val="C00000"/>
                </a:solidFill>
                <a:latin typeface="Times New Roman" panose="02020603050405020304" pitchFamily="18" charset="0"/>
                <a:cs typeface="Times New Roman" panose="02020603050405020304" pitchFamily="18" charset="0"/>
              </a:rPr>
              <a:t>Why did Churchill deliver this speech?</a:t>
            </a:r>
          </a:p>
          <a:p>
            <a:pPr algn="l" eaLnBrk="1" hangingPunct="1">
              <a:lnSpc>
                <a:spcPct val="150000"/>
              </a:lnSpc>
              <a:buFontTx/>
              <a:buAutoNum type="arabicPeriod"/>
            </a:pPr>
            <a:r>
              <a:rPr lang="en-US" altLang="zh-CN" sz="2800" dirty="0">
                <a:solidFill>
                  <a:schemeClr val="tx1"/>
                </a:solidFill>
                <a:latin typeface="Times New Roman" panose="02020603050405020304" pitchFamily="18" charset="0"/>
                <a:cs typeface="Times New Roman" panose="02020603050405020304" pitchFamily="18" charset="0"/>
              </a:rPr>
              <a:t>Putting forward his stand: uniting Soviet Union to fight against Hitler.</a:t>
            </a:r>
          </a:p>
          <a:p>
            <a:pPr algn="l" eaLnBrk="1" hangingPunct="1">
              <a:lnSpc>
                <a:spcPct val="150000"/>
              </a:lnSpc>
            </a:pPr>
            <a:r>
              <a:rPr lang="en-US" altLang="zh-CN" sz="2800" dirty="0">
                <a:solidFill>
                  <a:schemeClr val="tx1"/>
                </a:solidFill>
                <a:latin typeface="Times New Roman" panose="02020603050405020304" pitchFamily="18" charset="0"/>
                <a:cs typeface="Times New Roman" panose="02020603050405020304" pitchFamily="18" charset="0"/>
              </a:rPr>
              <a:t>2. The destruction of Hitler is the main purpose.</a:t>
            </a:r>
          </a:p>
          <a:p>
            <a:pPr algn="l" eaLnBrk="1" hangingPunct="1">
              <a:lnSpc>
                <a:spcPct val="150000"/>
              </a:lnSpc>
            </a:pPr>
            <a:r>
              <a:rPr lang="en-US" altLang="zh-CN" sz="2800" dirty="0">
                <a:solidFill>
                  <a:schemeClr val="tx1"/>
                </a:solidFill>
                <a:latin typeface="Times New Roman" panose="02020603050405020304" pitchFamily="18" charset="0"/>
                <a:cs typeface="Times New Roman" panose="02020603050405020304" pitchFamily="18" charset="0"/>
              </a:rPr>
              <a:t>3. Uniting Soviet Union will be important to end the World War Ⅱ.</a:t>
            </a:r>
          </a:p>
          <a:p>
            <a:pPr algn="l" eaLnBrk="1" hangingPunct="1"/>
            <a:endParaRPr lang="en-US" altLang="zh-CN" sz="2800" dirty="0">
              <a:solidFill>
                <a:schemeClr val="tx1"/>
              </a:solidFill>
              <a:latin typeface="Comic Sans MS" panose="030F0702030302020204" pitchFamily="66" charset="0"/>
              <a:cs typeface="Lucida Sans Unicode" panose="020B0602030504020204" pitchFamily="34" charset="0"/>
            </a:endParaRPr>
          </a:p>
          <a:p>
            <a:pPr algn="l" eaLnBrk="1" hangingPunct="1">
              <a:buFontTx/>
              <a:buAutoNum type="arabicPeriod"/>
            </a:pPr>
            <a:endParaRPr lang="en-US" altLang="zh-CN" sz="2215" dirty="0">
              <a:solidFill>
                <a:schemeClr val="tx1"/>
              </a:solidFill>
              <a:latin typeface="Comic Sans MS" panose="030F0702030302020204" pitchFamily="66" charset="0"/>
              <a:cs typeface="Lucida Sans Unicode" panose="020B0602030504020204" pitchFamily="34" charset="0"/>
            </a:endParaRPr>
          </a:p>
          <a:p>
            <a:pPr algn="l" eaLnBrk="1" hangingPunct="1"/>
            <a:endParaRPr lang="en-US" altLang="zh-CN" sz="2215" dirty="0">
              <a:solidFill>
                <a:schemeClr val="tx1"/>
              </a:solidFill>
              <a:latin typeface="Comic Sans MS" panose="030F0702030302020204"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3498">
                                            <p:txEl>
                                              <p:pRg st="0" end="0"/>
                                            </p:txEl>
                                          </p:spTgt>
                                        </p:tgtEl>
                                        <p:attrNameLst>
                                          <p:attrName>style.visibility</p:attrName>
                                        </p:attrNameLst>
                                      </p:cBhvr>
                                      <p:to>
                                        <p:strVal val="visible"/>
                                      </p:to>
                                    </p:set>
                                    <p:animEffect transition="in" filter="blinds(horizontal)">
                                      <p:cBhvr>
                                        <p:cTn id="7" dur="500"/>
                                        <p:tgtEl>
                                          <p:spTgt spid="6349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3498">
                                            <p:txEl>
                                              <p:pRg st="1" end="1"/>
                                            </p:txEl>
                                          </p:spTgt>
                                        </p:tgtEl>
                                        <p:attrNameLst>
                                          <p:attrName>style.visibility</p:attrName>
                                        </p:attrNameLst>
                                      </p:cBhvr>
                                      <p:to>
                                        <p:strVal val="visible"/>
                                      </p:to>
                                    </p:set>
                                    <p:animEffect transition="in" filter="blinds(horizontal)">
                                      <p:cBhvr>
                                        <p:cTn id="12" dur="500"/>
                                        <p:tgtEl>
                                          <p:spTgt spid="6349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3498">
                                            <p:txEl>
                                              <p:pRg st="2" end="2"/>
                                            </p:txEl>
                                          </p:spTgt>
                                        </p:tgtEl>
                                        <p:attrNameLst>
                                          <p:attrName>style.visibility</p:attrName>
                                        </p:attrNameLst>
                                      </p:cBhvr>
                                      <p:to>
                                        <p:strVal val="visible"/>
                                      </p:to>
                                    </p:set>
                                    <p:animEffect transition="in" filter="blinds(horizontal)">
                                      <p:cBhvr>
                                        <p:cTn id="17" dur="500"/>
                                        <p:tgtEl>
                                          <p:spTgt spid="6349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3498">
                                            <p:txEl>
                                              <p:pRg st="3" end="3"/>
                                            </p:txEl>
                                          </p:spTgt>
                                        </p:tgtEl>
                                        <p:attrNameLst>
                                          <p:attrName>style.visibility</p:attrName>
                                        </p:attrNameLst>
                                      </p:cBhvr>
                                      <p:to>
                                        <p:strVal val="visible"/>
                                      </p:to>
                                    </p:set>
                                    <p:animEffect transition="in" filter="blinds(horizontal)">
                                      <p:cBhvr>
                                        <p:cTn id="22" dur="500"/>
                                        <p:tgtEl>
                                          <p:spTgt spid="6349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ext Box 10"/>
          <p:cNvSpPr txBox="1">
            <a:spLocks noChangeArrowheads="1"/>
          </p:cNvSpPr>
          <p:nvPr/>
        </p:nvSpPr>
        <p:spPr bwMode="auto">
          <a:xfrm>
            <a:off x="304800" y="3429000"/>
            <a:ext cx="1219200" cy="433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txBody>
          <a:bodyPr lIns="0" rIns="0">
            <a:spAutoFit/>
          </a:bodyPr>
          <a:lstStyle>
            <a:lvl1pPr eaLnBrk="0" hangingPunct="0">
              <a:defRPr sz="800">
                <a:solidFill>
                  <a:srgbClr val="777777"/>
                </a:solidFill>
                <a:latin typeface="Arial" panose="020B0604020202020204" pitchFamily="34" charset="0"/>
                <a:ea typeface="宋体" panose="02010600030101010101" pitchFamily="2" charset="-122"/>
              </a:defRPr>
            </a:lvl1pPr>
            <a:lvl2pPr marL="742950" indent="-285750" eaLnBrk="0" hangingPunct="0">
              <a:defRPr sz="800">
                <a:solidFill>
                  <a:srgbClr val="777777"/>
                </a:solidFill>
                <a:latin typeface="Arial" panose="020B0604020202020204" pitchFamily="34" charset="0"/>
                <a:ea typeface="宋体" panose="02010600030101010101" pitchFamily="2" charset="-122"/>
              </a:defRPr>
            </a:lvl2pPr>
            <a:lvl3pPr marL="1143000" indent="-228600" eaLnBrk="0" hangingPunct="0">
              <a:defRPr sz="800">
                <a:solidFill>
                  <a:srgbClr val="777777"/>
                </a:solidFill>
                <a:latin typeface="Arial" panose="020B0604020202020204" pitchFamily="34" charset="0"/>
                <a:ea typeface="宋体" panose="02010600030101010101" pitchFamily="2" charset="-122"/>
              </a:defRPr>
            </a:lvl3pPr>
            <a:lvl4pPr marL="1600200" indent="-228600" eaLnBrk="0" hangingPunct="0">
              <a:defRPr sz="800">
                <a:solidFill>
                  <a:srgbClr val="777777"/>
                </a:solidFill>
                <a:latin typeface="Arial" panose="020B0604020202020204" pitchFamily="34" charset="0"/>
                <a:ea typeface="宋体" panose="02010600030101010101" pitchFamily="2" charset="-122"/>
              </a:defRPr>
            </a:lvl4pPr>
            <a:lvl5pPr marL="2057400" indent="-228600" eaLnBrk="0" hangingPunct="0">
              <a:defRPr sz="800">
                <a:solidFill>
                  <a:srgbClr val="777777"/>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sz="800">
                <a:solidFill>
                  <a:srgbClr val="777777"/>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sz="800">
                <a:solidFill>
                  <a:srgbClr val="777777"/>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sz="800">
                <a:solidFill>
                  <a:srgbClr val="777777"/>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sz="800">
                <a:solidFill>
                  <a:srgbClr val="777777"/>
                </a:solidFill>
                <a:latin typeface="Arial" panose="020B0604020202020204" pitchFamily="34" charset="0"/>
                <a:ea typeface="宋体" panose="02010600030101010101" pitchFamily="2" charset="-122"/>
              </a:defRPr>
            </a:lvl9pPr>
          </a:lstStyle>
          <a:p>
            <a:pPr algn="just">
              <a:spcBef>
                <a:spcPct val="50000"/>
              </a:spcBef>
            </a:pPr>
            <a:r>
              <a:rPr lang="en-US" altLang="zh-CN" sz="2215">
                <a:solidFill>
                  <a:schemeClr val="tx1"/>
                </a:solidFill>
                <a:latin typeface="Comic Sans MS" panose="030F0702030302020204" pitchFamily="66" charset="0"/>
              </a:rPr>
              <a:t>      </a:t>
            </a:r>
          </a:p>
        </p:txBody>
      </p:sp>
      <p:sp>
        <p:nvSpPr>
          <p:cNvPr id="8" name="TextBox 7"/>
          <p:cNvSpPr txBox="1">
            <a:spLocks noChangeArrowheads="1"/>
          </p:cNvSpPr>
          <p:nvPr/>
        </p:nvSpPr>
        <p:spPr bwMode="auto">
          <a:xfrm>
            <a:off x="451339" y="1833197"/>
            <a:ext cx="8241323" cy="3778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sz="800">
                <a:solidFill>
                  <a:srgbClr val="777777"/>
                </a:solidFill>
                <a:latin typeface="Arial" panose="020B0604020202020204" pitchFamily="34" charset="0"/>
                <a:ea typeface="宋体" panose="02010600030101010101" pitchFamily="2" charset="-122"/>
              </a:defRPr>
            </a:lvl1pPr>
            <a:lvl2pPr marL="742950" indent="-285750" eaLnBrk="0" hangingPunct="0">
              <a:defRPr sz="800">
                <a:solidFill>
                  <a:srgbClr val="777777"/>
                </a:solidFill>
                <a:latin typeface="Arial" panose="020B0604020202020204" pitchFamily="34" charset="0"/>
                <a:ea typeface="宋体" panose="02010600030101010101" pitchFamily="2" charset="-122"/>
              </a:defRPr>
            </a:lvl2pPr>
            <a:lvl3pPr marL="1143000" indent="-228600" eaLnBrk="0" hangingPunct="0">
              <a:defRPr sz="800">
                <a:solidFill>
                  <a:srgbClr val="777777"/>
                </a:solidFill>
                <a:latin typeface="Arial" panose="020B0604020202020204" pitchFamily="34" charset="0"/>
                <a:ea typeface="宋体" panose="02010600030101010101" pitchFamily="2" charset="-122"/>
              </a:defRPr>
            </a:lvl3pPr>
            <a:lvl4pPr marL="1600200" indent="-228600" eaLnBrk="0" hangingPunct="0">
              <a:defRPr sz="800">
                <a:solidFill>
                  <a:srgbClr val="777777"/>
                </a:solidFill>
                <a:latin typeface="Arial" panose="020B0604020202020204" pitchFamily="34" charset="0"/>
                <a:ea typeface="宋体" panose="02010600030101010101" pitchFamily="2" charset="-122"/>
              </a:defRPr>
            </a:lvl4pPr>
            <a:lvl5pPr marL="2057400" indent="-228600" eaLnBrk="0" hangingPunct="0">
              <a:defRPr sz="800">
                <a:solidFill>
                  <a:srgbClr val="777777"/>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sz="800">
                <a:solidFill>
                  <a:srgbClr val="777777"/>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sz="800">
                <a:solidFill>
                  <a:srgbClr val="777777"/>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sz="800">
                <a:solidFill>
                  <a:srgbClr val="777777"/>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sz="800">
                <a:solidFill>
                  <a:srgbClr val="777777"/>
                </a:solidFill>
                <a:latin typeface="Arial" panose="020B0604020202020204" pitchFamily="34" charset="0"/>
                <a:ea typeface="宋体" panose="02010600030101010101" pitchFamily="2" charset="-122"/>
              </a:defRPr>
            </a:lvl9pPr>
          </a:lstStyle>
          <a:p>
            <a:pPr algn="l" eaLnBrk="1" hangingPunct="1">
              <a:lnSpc>
                <a:spcPct val="150000"/>
              </a:lnSpc>
            </a:pPr>
            <a:r>
              <a:rPr lang="en-US" altLang="zh-CN" sz="2800" dirty="0">
                <a:solidFill>
                  <a:schemeClr val="tx1"/>
                </a:solidFill>
                <a:latin typeface="Times New Roman" panose="02020603050405020304" pitchFamily="18" charset="0"/>
                <a:cs typeface="Times New Roman" panose="02020603050405020304" pitchFamily="18" charset="0"/>
              </a:rPr>
              <a:t>4. Analyzing the situation of the war, leading a bright way for English people and the soldiers.</a:t>
            </a:r>
          </a:p>
          <a:p>
            <a:pPr algn="l" eaLnBrk="1" hangingPunct="1">
              <a:lnSpc>
                <a:spcPct val="150000"/>
              </a:lnSpc>
            </a:pPr>
            <a:r>
              <a:rPr lang="en-US" altLang="zh-CN" sz="2800" dirty="0">
                <a:solidFill>
                  <a:schemeClr val="tx1"/>
                </a:solidFill>
                <a:latin typeface="Times New Roman" panose="02020603050405020304" pitchFamily="18" charset="0"/>
                <a:cs typeface="Times New Roman" panose="02020603050405020304" pitchFamily="18" charset="0"/>
              </a:rPr>
              <a:t>5. Encouraging people to fight with the enemy more   confidently and bravely.</a:t>
            </a:r>
          </a:p>
          <a:p>
            <a:pPr algn="l" eaLnBrk="1" hangingPunct="1">
              <a:lnSpc>
                <a:spcPct val="150000"/>
              </a:lnSpc>
            </a:pPr>
            <a:r>
              <a:rPr lang="en-US" altLang="en-US" sz="2800" dirty="0">
                <a:solidFill>
                  <a:schemeClr val="tx1"/>
                </a:solidFill>
                <a:latin typeface="Times New Roman" panose="02020603050405020304" pitchFamily="18" charset="0"/>
                <a:cs typeface="Times New Roman" panose="02020603050405020304" pitchFamily="18" charset="0"/>
              </a:rPr>
              <a:t>6.</a:t>
            </a:r>
            <a:r>
              <a:rPr lang="en-US" altLang="zh-CN" sz="2800" dirty="0">
                <a:solidFill>
                  <a:schemeClr val="tx1"/>
                </a:solidFill>
                <a:latin typeface="Times New Roman" panose="02020603050405020304" pitchFamily="18" charset="0"/>
                <a:cs typeface="Times New Roman" panose="02020603050405020304" pitchFamily="18" charset="0"/>
              </a:rPr>
              <a:t> </a:t>
            </a:r>
            <a:r>
              <a:rPr lang="en-US" altLang="en-US" sz="2800" dirty="0">
                <a:solidFill>
                  <a:schemeClr val="tx1"/>
                </a:solidFill>
                <a:latin typeface="Times New Roman" panose="02020603050405020304" pitchFamily="18" charset="0"/>
                <a:cs typeface="Times New Roman" panose="02020603050405020304" pitchFamily="18" charset="0"/>
              </a:rPr>
              <a:t>Persuading the U</a:t>
            </a:r>
            <a:r>
              <a:rPr lang="en-US" altLang="zh-CN" sz="2800" dirty="0">
                <a:solidFill>
                  <a:schemeClr val="tx1"/>
                </a:solidFill>
                <a:latin typeface="Times New Roman" panose="02020603050405020304" pitchFamily="18" charset="0"/>
                <a:cs typeface="Times New Roman" panose="02020603050405020304" pitchFamily="18" charset="0"/>
              </a:rPr>
              <a:t>.</a:t>
            </a:r>
            <a:r>
              <a:rPr lang="en-US" altLang="en-US" sz="2800" dirty="0">
                <a:solidFill>
                  <a:schemeClr val="tx1"/>
                </a:solidFill>
                <a:latin typeface="Times New Roman" panose="02020603050405020304" pitchFamily="18" charset="0"/>
                <a:cs typeface="Times New Roman" panose="02020603050405020304" pitchFamily="18" charset="0"/>
              </a:rPr>
              <a:t>S</a:t>
            </a:r>
            <a:r>
              <a:rPr lang="en-US" altLang="zh-CN" sz="2800" dirty="0">
                <a:solidFill>
                  <a:schemeClr val="tx1"/>
                </a:solidFill>
                <a:latin typeface="Times New Roman" panose="02020603050405020304" pitchFamily="18" charset="0"/>
                <a:cs typeface="Times New Roman" panose="02020603050405020304" pitchFamily="18" charset="0"/>
              </a:rPr>
              <a:t>.</a:t>
            </a:r>
            <a:r>
              <a:rPr lang="en-US" altLang="en-US" sz="2800" dirty="0">
                <a:solidFill>
                  <a:schemeClr val="tx1"/>
                </a:solidFill>
                <a:latin typeface="Times New Roman" panose="02020603050405020304" pitchFamily="18" charset="0"/>
                <a:cs typeface="Times New Roman" panose="02020603050405020304" pitchFamily="18" charset="0"/>
              </a:rPr>
              <a:t> to join in the second World War.</a:t>
            </a:r>
            <a:endParaRPr lang="en-US" altLang="zh-CN" sz="2800" dirty="0">
              <a:solidFill>
                <a:schemeClr val="tx1"/>
              </a:solidFill>
              <a:latin typeface="Times New Roman" panose="02020603050405020304" pitchFamily="18" charset="0"/>
              <a:cs typeface="Times New Roman" panose="02020603050405020304" pitchFamily="18" charset="0"/>
            </a:endParaRPr>
          </a:p>
          <a:p>
            <a:pPr algn="l" eaLnBrk="1" hangingPunct="1">
              <a:lnSpc>
                <a:spcPct val="150000"/>
              </a:lnSpc>
            </a:pPr>
            <a:endParaRPr lang="en-US" altLang="zh-CN" sz="2215" dirty="0">
              <a:solidFill>
                <a:schemeClr val="tx1"/>
              </a:solidFill>
              <a:latin typeface="Comic Sans MS" panose="030F0702030302020204" pitchFamily="66" charset="0"/>
              <a:cs typeface="Lucida Sans Unicode" panose="020B0602030504020204" pitchFamily="34" charset="0"/>
            </a:endParaRPr>
          </a:p>
        </p:txBody>
      </p:sp>
      <p:sp>
        <p:nvSpPr>
          <p:cNvPr id="64516" name="Rectangle 2"/>
          <p:cNvSpPr>
            <a:spLocks noChangeArrowheads="1"/>
          </p:cNvSpPr>
          <p:nvPr/>
        </p:nvSpPr>
        <p:spPr bwMode="auto">
          <a:xfrm>
            <a:off x="451339" y="733427"/>
            <a:ext cx="7598019" cy="603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800">
                <a:solidFill>
                  <a:srgbClr val="777777"/>
                </a:solidFill>
                <a:latin typeface="Arial" panose="020B0604020202020204" pitchFamily="34" charset="0"/>
                <a:ea typeface="宋体" panose="02010600030101010101" pitchFamily="2" charset="-122"/>
              </a:defRPr>
            </a:lvl1pPr>
            <a:lvl2pPr marL="742950" indent="-285750" eaLnBrk="0" hangingPunct="0">
              <a:defRPr sz="800">
                <a:solidFill>
                  <a:srgbClr val="777777"/>
                </a:solidFill>
                <a:latin typeface="Arial" panose="020B0604020202020204" pitchFamily="34" charset="0"/>
                <a:ea typeface="宋体" panose="02010600030101010101" pitchFamily="2" charset="-122"/>
              </a:defRPr>
            </a:lvl2pPr>
            <a:lvl3pPr marL="1143000" indent="-228600" eaLnBrk="0" hangingPunct="0">
              <a:defRPr sz="800">
                <a:solidFill>
                  <a:srgbClr val="777777"/>
                </a:solidFill>
                <a:latin typeface="Arial" panose="020B0604020202020204" pitchFamily="34" charset="0"/>
                <a:ea typeface="宋体" panose="02010600030101010101" pitchFamily="2" charset="-122"/>
              </a:defRPr>
            </a:lvl3pPr>
            <a:lvl4pPr marL="1600200" indent="-228600" eaLnBrk="0" hangingPunct="0">
              <a:defRPr sz="800">
                <a:solidFill>
                  <a:srgbClr val="777777"/>
                </a:solidFill>
                <a:latin typeface="Arial" panose="020B0604020202020204" pitchFamily="34" charset="0"/>
                <a:ea typeface="宋体" panose="02010600030101010101" pitchFamily="2" charset="-122"/>
              </a:defRPr>
            </a:lvl4pPr>
            <a:lvl5pPr marL="2057400" indent="-228600" eaLnBrk="0" hangingPunct="0">
              <a:defRPr sz="800">
                <a:solidFill>
                  <a:srgbClr val="777777"/>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sz="800">
                <a:solidFill>
                  <a:srgbClr val="777777"/>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sz="800">
                <a:solidFill>
                  <a:srgbClr val="777777"/>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sz="800">
                <a:solidFill>
                  <a:srgbClr val="777777"/>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sz="800">
                <a:solidFill>
                  <a:srgbClr val="777777"/>
                </a:solidFill>
                <a:latin typeface="Arial" panose="020B0604020202020204" pitchFamily="34" charset="0"/>
                <a:ea typeface="宋体" panose="02010600030101010101" pitchFamily="2" charset="-122"/>
              </a:defRPr>
            </a:lvl9pPr>
          </a:lstStyle>
          <a:p>
            <a:pPr algn="l" eaLnBrk="1" hangingPunct="1"/>
            <a:r>
              <a:rPr lang="en-US" altLang="zh-CN" sz="3325" b="1" dirty="0">
                <a:solidFill>
                  <a:srgbClr val="C00000"/>
                </a:solidFill>
                <a:latin typeface="Times New Roman" panose="02020603050405020304" pitchFamily="18" charset="0"/>
                <a:cs typeface="Times New Roman" panose="02020603050405020304" pitchFamily="18" charset="0"/>
              </a:rPr>
              <a:t>Text Analysis  </a:t>
            </a:r>
            <a:endParaRPr lang="zh-CN" altLang="en-US" sz="3325" b="1"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blinds(horizontal)">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blinds(horizontal)">
                                      <p:cBhvr>
                                        <p:cTn id="17"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5" name="直接连接符 207874"/>
          <p:cNvSpPr>
            <a:spLocks noChangeShapeType="1"/>
          </p:cNvSpPr>
          <p:nvPr/>
        </p:nvSpPr>
        <p:spPr bwMode="auto">
          <a:xfrm>
            <a:off x="7451725" y="1989138"/>
            <a:ext cx="0" cy="504825"/>
          </a:xfrm>
          <a:prstGeom prst="line">
            <a:avLst/>
          </a:prstGeom>
          <a:noFill/>
          <a:ln w="9525">
            <a:solidFill>
              <a:srgbClr val="336600"/>
            </a:solidFill>
            <a:rou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207876" name="直接连接符 207875"/>
          <p:cNvSpPr>
            <a:spLocks noChangeShapeType="1"/>
          </p:cNvSpPr>
          <p:nvPr/>
        </p:nvSpPr>
        <p:spPr bwMode="auto">
          <a:xfrm>
            <a:off x="1619250" y="1916113"/>
            <a:ext cx="0" cy="433387"/>
          </a:xfrm>
          <a:prstGeom prst="line">
            <a:avLst/>
          </a:prstGeom>
          <a:noFill/>
          <a:ln w="9525">
            <a:solidFill>
              <a:schemeClr val="accent2"/>
            </a:solidFill>
            <a:rou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207877" name="流程图: 文档 207876"/>
          <p:cNvSpPr>
            <a:spLocks noChangeArrowheads="1"/>
          </p:cNvSpPr>
          <p:nvPr/>
        </p:nvSpPr>
        <p:spPr bwMode="auto">
          <a:xfrm rot="10800000">
            <a:off x="3348038" y="549275"/>
            <a:ext cx="2151062" cy="682625"/>
          </a:xfrm>
          <a:prstGeom prst="flowChartDocument">
            <a:avLst/>
          </a:prstGeom>
          <a:gradFill rotWithShape="1">
            <a:gsLst>
              <a:gs pos="0">
                <a:srgbClr val="C0C0C0"/>
              </a:gs>
              <a:gs pos="50000">
                <a:schemeClr val="bg1"/>
              </a:gs>
              <a:gs pos="100000">
                <a:srgbClr val="C0C0C0"/>
              </a:gs>
            </a:gsLst>
            <a:lin ang="18900000" scaled="1"/>
          </a:gradFill>
          <a:ln w="9525">
            <a:solidFill>
              <a:srgbClr val="EAEAEA"/>
            </a:solidFill>
            <a:miter lim="800000"/>
          </a:ln>
          <a:effectLst>
            <a:outerShdw dist="35921" dir="2700000" algn="ctr" rotWithShape="0">
              <a:schemeClr val="bg2"/>
            </a:outerShdw>
          </a:effectLst>
        </p:spPr>
        <p:txBody>
          <a:bodyPr rot="10800000" wrap="none"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800" b="0" i="0" u="none" strike="noStrike" kern="1200" cap="none" spc="0" normalizeH="0" baseline="0" noProof="1">
                <a:ln>
                  <a:noFill/>
                </a:ln>
                <a:solidFill>
                  <a:srgbClr val="CC6600"/>
                </a:solidFill>
                <a:effectLst>
                  <a:outerShdw blurRad="38100" dist="38100" dir="2700000">
                    <a:srgbClr val="C0C0C0"/>
                  </a:outerShdw>
                </a:effectLst>
                <a:uLnTx/>
                <a:uFillTx/>
                <a:latin typeface="Arial Black" panose="020B0A04020102020204" pitchFamily="34" charset="0"/>
                <a:ea typeface="宋体" panose="02010600030101010101" pitchFamily="2" charset="-122"/>
                <a:cs typeface="+mn-cs"/>
              </a:rPr>
              <a:t>Structure</a:t>
            </a:r>
          </a:p>
        </p:txBody>
      </p:sp>
      <p:sp>
        <p:nvSpPr>
          <p:cNvPr id="207878" name="矩形 207877"/>
          <p:cNvSpPr>
            <a:spLocks noChangeArrowheads="1"/>
          </p:cNvSpPr>
          <p:nvPr/>
        </p:nvSpPr>
        <p:spPr bwMode="auto">
          <a:xfrm>
            <a:off x="5292725" y="2349500"/>
            <a:ext cx="3311525" cy="647700"/>
          </a:xfrm>
          <a:prstGeom prst="rect">
            <a:avLst/>
          </a:prstGeom>
          <a:solidFill>
            <a:srgbClr val="EAEAEA"/>
          </a:solidFill>
          <a:ln w="9525">
            <a:solidFill>
              <a:srgbClr val="006600"/>
            </a:solidFill>
            <a:miter lim="800000"/>
          </a:ln>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en-US" altLang="zh-CN" sz="2400" b="1" i="1"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rPr>
              <a:t>Churchill’s speech</a:t>
            </a:r>
            <a:r>
              <a:rPr kumimoji="0" lang="en-US" altLang="zh-CN" sz="3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rPr>
              <a:t> </a:t>
            </a:r>
          </a:p>
        </p:txBody>
      </p:sp>
      <p:sp>
        <p:nvSpPr>
          <p:cNvPr id="207879" name="矩形 207878"/>
          <p:cNvSpPr>
            <a:spLocks noChangeArrowheads="1"/>
          </p:cNvSpPr>
          <p:nvPr/>
        </p:nvSpPr>
        <p:spPr bwMode="auto">
          <a:xfrm>
            <a:off x="250825" y="2276474"/>
            <a:ext cx="3453909" cy="720721"/>
          </a:xfrm>
          <a:prstGeom prst="rect">
            <a:avLst/>
          </a:prstGeom>
          <a:solidFill>
            <a:srgbClr val="EAEAEA"/>
          </a:solidFill>
          <a:ln w="9525">
            <a:solidFill>
              <a:srgbClr val="000080"/>
            </a:solidFill>
            <a:miter lim="800000"/>
          </a:ln>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en-US" altLang="zh-CN" sz="2400" b="1" i="1" u="none" strike="noStrike" kern="1200" cap="none" spc="0" normalizeH="0" baseline="0" noProof="0" dirty="0">
                <a:ln>
                  <a:noFill/>
                </a:ln>
                <a:effectLst/>
                <a:uLnTx/>
                <a:uFillTx/>
                <a:latin typeface="Arial" panose="020B0604020202020204" pitchFamily="34" charset="0"/>
                <a:ea typeface="宋体" panose="02010600030101010101" pitchFamily="2" charset="-122"/>
                <a:cs typeface="+mn-cs"/>
              </a:rPr>
              <a:t>Background</a:t>
            </a:r>
            <a:r>
              <a:rPr kumimoji="0" lang="en-US" altLang="zh-CN" sz="2400" b="1" i="1" u="none" strike="noStrike" kern="1200" cap="none" spc="0" normalizeH="0" noProof="0" dirty="0">
                <a:ln>
                  <a:noFill/>
                </a:ln>
                <a:effectLst/>
                <a:uLnTx/>
                <a:uFillTx/>
                <a:latin typeface="Arial" panose="020B0604020202020204" pitchFamily="34" charset="0"/>
                <a:ea typeface="宋体" panose="02010600030101010101" pitchFamily="2" charset="-122"/>
                <a:cs typeface="+mn-cs"/>
              </a:rPr>
              <a:t> of the speech</a:t>
            </a:r>
            <a:endParaRPr kumimoji="0" lang="en-US" altLang="zh-CN" sz="2400" b="1" i="1" u="none" strike="noStrike" kern="1200" cap="none" spc="0" normalizeH="0" baseline="0" noProof="0" dirty="0">
              <a:ln>
                <a:noFill/>
              </a:ln>
              <a:effectLst/>
              <a:uLnTx/>
              <a:uFillTx/>
              <a:latin typeface="Arial" panose="020B0604020202020204" pitchFamily="34" charset="0"/>
              <a:ea typeface="宋体" panose="02010600030101010101" pitchFamily="2" charset="-122"/>
              <a:cs typeface="+mn-cs"/>
            </a:endParaRPr>
          </a:p>
        </p:txBody>
      </p:sp>
      <p:sp>
        <p:nvSpPr>
          <p:cNvPr id="207880" name="矩形 207879"/>
          <p:cNvSpPr>
            <a:spLocks noChangeArrowheads="1"/>
          </p:cNvSpPr>
          <p:nvPr/>
        </p:nvSpPr>
        <p:spPr bwMode="auto">
          <a:xfrm>
            <a:off x="6248400" y="1520825"/>
            <a:ext cx="2603500" cy="433388"/>
          </a:xfrm>
          <a:prstGeom prst="rect">
            <a:avLst/>
          </a:prstGeom>
          <a:solidFill>
            <a:srgbClr val="EAEAEA"/>
          </a:solidFill>
          <a:ln w="9525">
            <a:solidFill>
              <a:srgbClr val="336600"/>
            </a:solidFill>
            <a:miter lim="800000"/>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336600"/>
                </a:solidFill>
                <a:effectLst/>
                <a:uLnTx/>
                <a:uFillTx/>
                <a:latin typeface="Verdana" panose="020B0604030504040204" pitchFamily="34" charset="0"/>
                <a:ea typeface="宋体" panose="02010600030101010101" pitchFamily="2" charset="-122"/>
                <a:cs typeface="+mn-cs"/>
              </a:rPr>
              <a:t>Part II: Para. </a:t>
            </a:r>
            <a:r>
              <a:rPr lang="en-US" altLang="zh-CN" sz="2000" dirty="0">
                <a:solidFill>
                  <a:srgbClr val="336600"/>
                </a:solidFill>
                <a:latin typeface="Verdana" panose="020B0604030504040204" pitchFamily="34" charset="0"/>
              </a:rPr>
              <a:t>8</a:t>
            </a:r>
            <a:r>
              <a:rPr kumimoji="0" lang="en-US" altLang="zh-CN" sz="2000" b="0" i="0" u="none" strike="noStrike" kern="1200" cap="none" spc="0" normalizeH="0" baseline="0" noProof="0" dirty="0">
                <a:ln>
                  <a:noFill/>
                </a:ln>
                <a:solidFill>
                  <a:srgbClr val="336600"/>
                </a:solidFill>
                <a:effectLst/>
                <a:uLnTx/>
                <a:uFillTx/>
                <a:latin typeface="Verdana" panose="020B0604030504040204" pitchFamily="34" charset="0"/>
                <a:ea typeface="宋体" panose="02010600030101010101" pitchFamily="2" charset="-122"/>
                <a:cs typeface="+mn-cs"/>
              </a:rPr>
              <a:t>-13</a:t>
            </a:r>
          </a:p>
        </p:txBody>
      </p:sp>
      <p:sp>
        <p:nvSpPr>
          <p:cNvPr id="207881" name="矩形 207880"/>
          <p:cNvSpPr>
            <a:spLocks noChangeArrowheads="1"/>
          </p:cNvSpPr>
          <p:nvPr/>
        </p:nvSpPr>
        <p:spPr bwMode="auto">
          <a:xfrm>
            <a:off x="304800" y="1520825"/>
            <a:ext cx="2463800" cy="433388"/>
          </a:xfrm>
          <a:prstGeom prst="rect">
            <a:avLst/>
          </a:prstGeom>
          <a:solidFill>
            <a:srgbClr val="EAEAEA"/>
          </a:solidFill>
          <a:ln w="9525">
            <a:solidFill>
              <a:srgbClr val="000080"/>
            </a:solidFill>
            <a:miter lim="800000"/>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66"/>
                </a:solidFill>
                <a:effectLst/>
                <a:uLnTx/>
                <a:uFillTx/>
                <a:latin typeface="Verdana" panose="020B0604030504040204" pitchFamily="34" charset="0"/>
                <a:ea typeface="楷体_GB2312" pitchFamily="49" charset="-122"/>
                <a:cs typeface="+mn-cs"/>
              </a:rPr>
              <a:t>Part I:</a:t>
            </a:r>
            <a:r>
              <a:rPr kumimoji="0" lang="en-US" altLang="zh-CN" sz="2000" b="0" i="0" u="none" strike="noStrike" kern="1200" cap="none" spc="0" normalizeH="0" baseline="0" noProof="0" dirty="0">
                <a:ln>
                  <a:noFill/>
                </a:ln>
                <a:solidFill>
                  <a:srgbClr val="000066"/>
                </a:solidFill>
                <a:effectLst/>
                <a:uLnTx/>
                <a:uFillTx/>
                <a:latin typeface="Verdana" panose="020B0604030504040204" pitchFamily="34" charset="0"/>
                <a:ea typeface="宋体" panose="02010600030101010101" pitchFamily="2" charset="-122"/>
                <a:cs typeface="+mn-cs"/>
              </a:rPr>
              <a:t> </a:t>
            </a:r>
            <a:r>
              <a:rPr kumimoji="0" lang="en-US" altLang="zh-CN" sz="2000" b="0" i="0" u="none" strike="noStrike" kern="1200" cap="none" spc="0" normalizeH="0" baseline="0" noProof="0" dirty="0">
                <a:ln>
                  <a:noFill/>
                </a:ln>
                <a:solidFill>
                  <a:srgbClr val="000066"/>
                </a:solidFill>
                <a:effectLst/>
                <a:uLnTx/>
                <a:uFillTx/>
                <a:latin typeface="Verdana" panose="020B0604030504040204" pitchFamily="34" charset="0"/>
                <a:ea typeface="楷体_GB2312" pitchFamily="49" charset="-122"/>
                <a:cs typeface="+mn-cs"/>
              </a:rPr>
              <a:t>Para. 1-7</a:t>
            </a:r>
          </a:p>
        </p:txBody>
      </p:sp>
      <p:sp>
        <p:nvSpPr>
          <p:cNvPr id="207882" name="直接连接符 207881"/>
          <p:cNvSpPr>
            <a:spLocks noChangeShapeType="1"/>
          </p:cNvSpPr>
          <p:nvPr/>
        </p:nvSpPr>
        <p:spPr bwMode="auto">
          <a:xfrm flipV="1">
            <a:off x="1619250" y="1341438"/>
            <a:ext cx="0" cy="152400"/>
          </a:xfrm>
          <a:prstGeom prst="line">
            <a:avLst/>
          </a:prstGeom>
          <a:noFill/>
          <a:ln w="9525">
            <a:solidFill>
              <a:schemeClr val="accent2"/>
            </a:solidFill>
            <a:rou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207883" name="直接连接符 207882"/>
          <p:cNvSpPr>
            <a:spLocks noChangeShapeType="1"/>
          </p:cNvSpPr>
          <p:nvPr/>
        </p:nvSpPr>
        <p:spPr bwMode="auto">
          <a:xfrm>
            <a:off x="1619250" y="1341438"/>
            <a:ext cx="2819400" cy="0"/>
          </a:xfrm>
          <a:prstGeom prst="line">
            <a:avLst/>
          </a:prstGeom>
          <a:noFill/>
          <a:ln w="9525">
            <a:solidFill>
              <a:schemeClr val="accent2"/>
            </a:solidFill>
            <a:rou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207884" name="直接连接符 207883"/>
          <p:cNvSpPr>
            <a:spLocks noChangeShapeType="1"/>
          </p:cNvSpPr>
          <p:nvPr/>
        </p:nvSpPr>
        <p:spPr bwMode="auto">
          <a:xfrm>
            <a:off x="4427538" y="1341438"/>
            <a:ext cx="2971800" cy="0"/>
          </a:xfrm>
          <a:prstGeom prst="line">
            <a:avLst/>
          </a:prstGeom>
          <a:noFill/>
          <a:ln w="9525">
            <a:solidFill>
              <a:srgbClr val="336600"/>
            </a:solidFill>
            <a:rou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207885" name="直接连接符 207884"/>
          <p:cNvSpPr>
            <a:spLocks noChangeShapeType="1"/>
          </p:cNvSpPr>
          <p:nvPr/>
        </p:nvSpPr>
        <p:spPr bwMode="auto">
          <a:xfrm flipV="1">
            <a:off x="7391400" y="1368425"/>
            <a:ext cx="0" cy="152400"/>
          </a:xfrm>
          <a:prstGeom prst="line">
            <a:avLst/>
          </a:prstGeom>
          <a:noFill/>
          <a:ln w="9525">
            <a:solidFill>
              <a:srgbClr val="336600"/>
            </a:solidFill>
            <a:rou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133" name="直接连接符 207886"/>
          <p:cNvSpPr>
            <a:spLocks noChangeShapeType="1"/>
          </p:cNvSpPr>
          <p:nvPr/>
        </p:nvSpPr>
        <p:spPr bwMode="auto">
          <a:xfrm>
            <a:off x="4500563" y="1196975"/>
            <a:ext cx="0" cy="144463"/>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207888" name="直接连接符 207887"/>
          <p:cNvSpPr>
            <a:spLocks noChangeShapeType="1"/>
          </p:cNvSpPr>
          <p:nvPr/>
        </p:nvSpPr>
        <p:spPr bwMode="auto">
          <a:xfrm>
            <a:off x="2124075" y="2924175"/>
            <a:ext cx="0" cy="288925"/>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207889" name="直接连接符 207888"/>
          <p:cNvSpPr>
            <a:spLocks noChangeShapeType="1"/>
          </p:cNvSpPr>
          <p:nvPr/>
        </p:nvSpPr>
        <p:spPr bwMode="auto">
          <a:xfrm flipH="1">
            <a:off x="827088" y="3213100"/>
            <a:ext cx="122396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207890" name="直接连接符 207889"/>
          <p:cNvSpPr>
            <a:spLocks noChangeShapeType="1"/>
          </p:cNvSpPr>
          <p:nvPr/>
        </p:nvSpPr>
        <p:spPr bwMode="auto">
          <a:xfrm>
            <a:off x="827088" y="3213100"/>
            <a:ext cx="0" cy="43180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207891" name="矩形 207890"/>
          <p:cNvSpPr>
            <a:spLocks noChangeArrowheads="1"/>
          </p:cNvSpPr>
          <p:nvPr/>
        </p:nvSpPr>
        <p:spPr bwMode="auto">
          <a:xfrm>
            <a:off x="179388" y="3644900"/>
            <a:ext cx="3132137" cy="1152525"/>
          </a:xfrm>
          <a:prstGeom prst="rect">
            <a:avLst/>
          </a:prstGeom>
          <a:solidFill>
            <a:schemeClr val="accent1"/>
          </a:solidFill>
          <a:ln w="9525">
            <a:solidFill>
              <a:schemeClr val="tx1"/>
            </a:solidFill>
            <a:miter lim="800000"/>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CC0000"/>
                </a:solidFill>
                <a:effectLst/>
                <a:uLnTx/>
                <a:uFillTx/>
                <a:latin typeface="Times New Roman" panose="02020603050405020304" pitchFamily="18" charset="0"/>
                <a:ea typeface="楷体_GB2312" pitchFamily="49" charset="-122"/>
                <a:cs typeface="Times New Roman" panose="02020603050405020304" pitchFamily="18" charset="0"/>
              </a:rPr>
              <a:t>Subsection 1:</a:t>
            </a:r>
            <a:r>
              <a:rPr kumimoji="0" lang="en-US" altLang="zh-CN" sz="2400" b="0" i="0" u="none" strike="noStrike" kern="120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rPr>
              <a:t> </a:t>
            </a:r>
            <a:r>
              <a:rPr kumimoji="0" lang="en-US" altLang="zh-CN" sz="24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Paras.1-2</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Background information</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given by </a:t>
            </a:r>
            <a:r>
              <a:rPr kumimoji="0" lang="en-US" altLang="zh-CN" sz="2400" b="0" i="1"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Churchill</a:t>
            </a:r>
            <a:r>
              <a:rPr kumimoji="0" lang="en-US" altLang="zh-CN" sz="24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a:t>
            </a:r>
          </a:p>
        </p:txBody>
      </p:sp>
      <p:sp>
        <p:nvSpPr>
          <p:cNvPr id="207892" name="直接连接符 207891"/>
          <p:cNvSpPr>
            <a:spLocks noChangeShapeType="1"/>
          </p:cNvSpPr>
          <p:nvPr/>
        </p:nvSpPr>
        <p:spPr bwMode="auto">
          <a:xfrm>
            <a:off x="2051050" y="3213100"/>
            <a:ext cx="151288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207893" name="直接连接符 207892"/>
          <p:cNvSpPr>
            <a:spLocks noChangeShapeType="1"/>
          </p:cNvSpPr>
          <p:nvPr/>
        </p:nvSpPr>
        <p:spPr bwMode="auto">
          <a:xfrm>
            <a:off x="3563938" y="3213100"/>
            <a:ext cx="0" cy="2303463"/>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207894" name="直接连接符 207893"/>
          <p:cNvSpPr>
            <a:spLocks noChangeShapeType="1"/>
          </p:cNvSpPr>
          <p:nvPr/>
        </p:nvSpPr>
        <p:spPr bwMode="auto">
          <a:xfrm flipH="1">
            <a:off x="3276600" y="5516563"/>
            <a:ext cx="28733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207895" name="矩形 207894"/>
          <p:cNvSpPr>
            <a:spLocks noChangeArrowheads="1"/>
          </p:cNvSpPr>
          <p:nvPr/>
        </p:nvSpPr>
        <p:spPr bwMode="auto">
          <a:xfrm>
            <a:off x="179387" y="4940300"/>
            <a:ext cx="3097212" cy="1223963"/>
          </a:xfrm>
          <a:prstGeom prst="rect">
            <a:avLst/>
          </a:prstGeom>
          <a:solidFill>
            <a:schemeClr val="accent1"/>
          </a:solidFill>
          <a:ln w="9525">
            <a:solidFill>
              <a:schemeClr val="tx1"/>
            </a:solidFill>
            <a:miter lim="800000"/>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CC0000"/>
                </a:solidFill>
                <a:effectLst/>
                <a:uLnTx/>
                <a:uFillTx/>
                <a:latin typeface="Times New Roman" panose="02020603050405020304" pitchFamily="18" charset="0"/>
                <a:ea typeface="楷体_GB2312" pitchFamily="49" charset="-122"/>
                <a:cs typeface="Times New Roman" panose="02020603050405020304" pitchFamily="18" charset="0"/>
              </a:rPr>
              <a:t>Subsection 2:</a:t>
            </a:r>
            <a:r>
              <a:rPr kumimoji="0" lang="en-US" altLang="zh-CN" sz="2400" b="0" i="0" u="none" strike="noStrike" kern="120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rPr>
              <a:t> </a:t>
            </a:r>
            <a:r>
              <a:rPr kumimoji="0" lang="en-US" altLang="zh-CN" sz="24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Paras.3-6</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Account by </a:t>
            </a:r>
            <a:r>
              <a:rPr kumimoji="0" lang="en-US" altLang="zh-CN" sz="2400" b="0" i="1"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Colville</a:t>
            </a:r>
            <a:endParaRPr lang="en-US" altLang="zh-CN" sz="2400" i="1" dirty="0">
              <a:solidFill>
                <a:srgbClr val="000000"/>
              </a:solidFill>
              <a:latin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en-US" altLang="zh-CN" sz="2400" dirty="0">
                <a:solidFill>
                  <a:srgbClr val="000000"/>
                </a:solidFill>
                <a:latin typeface="Times New Roman" panose="02020603050405020304" pitchFamily="18" charset="0"/>
              </a:rPr>
              <a:t>Para. 7: transitional </a:t>
            </a:r>
            <a:endParaRPr kumimoji="0" lang="en-US" altLang="zh-CN" sz="2400" b="0" u="none" strike="noStrike" kern="1200" cap="none" spc="0" normalizeH="0" baseline="0" noProof="0" dirty="0">
              <a:ln>
                <a:noFill/>
              </a:ln>
              <a:solidFill>
                <a:srgbClr val="000000"/>
              </a:solidFill>
              <a:effectLst/>
              <a:uLnTx/>
              <a:uFillTx/>
              <a:latin typeface="Times New Roman" panose="02020603050405020304" pitchFamily="18" charset="0"/>
            </a:endParaRPr>
          </a:p>
        </p:txBody>
      </p:sp>
      <p:sp>
        <p:nvSpPr>
          <p:cNvPr id="207896" name="直接连接符 207895"/>
          <p:cNvSpPr>
            <a:spLocks noChangeShapeType="1"/>
          </p:cNvSpPr>
          <p:nvPr/>
        </p:nvSpPr>
        <p:spPr bwMode="auto">
          <a:xfrm>
            <a:off x="6588125" y="2997200"/>
            <a:ext cx="0" cy="287338"/>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143" name="直接连接符 207896"/>
          <p:cNvSpPr>
            <a:spLocks noChangeShapeType="1"/>
          </p:cNvSpPr>
          <p:nvPr/>
        </p:nvSpPr>
        <p:spPr bwMode="auto">
          <a:xfrm flipV="1">
            <a:off x="6588125" y="3284538"/>
            <a:ext cx="0"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207898" name="直接连接符 207897"/>
          <p:cNvSpPr>
            <a:spLocks noChangeShapeType="1"/>
          </p:cNvSpPr>
          <p:nvPr/>
        </p:nvSpPr>
        <p:spPr bwMode="auto">
          <a:xfrm>
            <a:off x="4716463" y="3284538"/>
            <a:ext cx="0" cy="21590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207899" name="矩形 207898"/>
          <p:cNvSpPr>
            <a:spLocks noChangeArrowheads="1"/>
          </p:cNvSpPr>
          <p:nvPr/>
        </p:nvSpPr>
        <p:spPr bwMode="auto">
          <a:xfrm>
            <a:off x="3779838" y="3500438"/>
            <a:ext cx="2520950" cy="1439862"/>
          </a:xfrm>
          <a:prstGeom prst="rect">
            <a:avLst/>
          </a:prstGeom>
          <a:solidFill>
            <a:schemeClr val="accent1"/>
          </a:solidFill>
          <a:ln w="9525">
            <a:solidFill>
              <a:schemeClr val="tx1"/>
            </a:solidFill>
            <a:miter lim="800000"/>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CC0000"/>
                </a:solidFill>
                <a:effectLst/>
                <a:uLnTx/>
                <a:uFillTx/>
                <a:latin typeface="Verdana" panose="020B0604030504040204" pitchFamily="34" charset="0"/>
                <a:ea typeface="楷体_GB2312" pitchFamily="49" charset="-122"/>
                <a:cs typeface="+mn-cs"/>
              </a:rPr>
              <a:t>Subsection 1:</a:t>
            </a:r>
            <a:r>
              <a:rPr kumimoji="0" lang="en-US" altLang="zh-CN" sz="2400" b="0" i="0" u="none" strike="noStrike" kern="1200" cap="none" spc="0" normalizeH="0" baseline="0" noProof="0" dirty="0">
                <a:ln>
                  <a:noFill/>
                </a:ln>
                <a:solidFill>
                  <a:srgbClr val="CC0000"/>
                </a:solidFill>
                <a:effectLst/>
                <a:uLnTx/>
                <a:uFillTx/>
                <a:latin typeface="Times New Roman" panose="02020603050405020304" pitchFamily="18" charset="0"/>
                <a:ea typeface="宋体" panose="02010600030101010101" pitchFamily="2" charset="-122"/>
                <a:cs typeface="+mn-cs"/>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Paras.8-9 </a:t>
            </a:r>
            <a:endParaRPr lang="en-US" altLang="zh-CN" sz="2400" dirty="0">
              <a:solidFill>
                <a:srgbClr val="000000"/>
              </a:solidFill>
              <a:latin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0" i="1" u="none" strike="noStrike" kern="1200" cap="none" spc="0" normalizeH="0" baseline="0" noProof="0" dirty="0">
                <a:ln>
                  <a:noFill/>
                </a:ln>
                <a:solidFill>
                  <a:srgbClr val="000000"/>
                </a:solidFill>
                <a:effectLst/>
                <a:uLnTx/>
                <a:uFillTx/>
                <a:latin typeface="Times New Roman" panose="02020603050405020304" pitchFamily="18" charset="0"/>
              </a:rPr>
              <a:t>Emotional</a:t>
            </a:r>
            <a:r>
              <a:rPr kumimoji="0" lang="en-US" altLang="zh-CN" sz="2400" b="0" i="1" u="none" strike="noStrike" kern="1200" cap="none" spc="0" normalizeH="0" noProof="0" dirty="0">
                <a:ln>
                  <a:noFill/>
                </a:ln>
                <a:solidFill>
                  <a:srgbClr val="000000"/>
                </a:solidFill>
                <a:effectLst/>
                <a:uLnTx/>
                <a:uFillTx/>
                <a:latin typeface="Times New Roman" panose="02020603050405020304" pitchFamily="18" charset="0"/>
              </a:rPr>
              <a:t> appeal to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en-US" altLang="zh-CN" sz="2400" i="1" dirty="0">
                <a:solidFill>
                  <a:srgbClr val="000000"/>
                </a:solidFill>
                <a:latin typeface="Times New Roman" panose="02020603050405020304" pitchFamily="18" charset="0"/>
              </a:rPr>
              <a:t>t</a:t>
            </a:r>
            <a:r>
              <a:rPr lang="en-US" altLang="zh-CN" sz="2400" i="1" baseline="0" dirty="0">
                <a:solidFill>
                  <a:srgbClr val="000000"/>
                </a:solidFill>
                <a:latin typeface="Times New Roman" panose="02020603050405020304" pitchFamily="18" charset="0"/>
              </a:rPr>
              <a:t>he audience</a:t>
            </a:r>
            <a:endParaRPr kumimoji="0" lang="en-US" altLang="zh-CN" sz="2400" b="0" i="1" u="none" strike="noStrike" kern="1200" cap="none" spc="0" normalizeH="0" baseline="0" noProof="0" dirty="0">
              <a:ln>
                <a:noFill/>
              </a:ln>
              <a:solidFill>
                <a:srgbClr val="000000"/>
              </a:solidFill>
              <a:effectLst/>
              <a:uLnTx/>
              <a:uFillTx/>
              <a:latin typeface="Times New Roman" panose="02020603050405020304" pitchFamily="18" charset="0"/>
            </a:endParaRPr>
          </a:p>
        </p:txBody>
      </p:sp>
      <p:sp>
        <p:nvSpPr>
          <p:cNvPr id="207900" name="直接连接符 207899"/>
          <p:cNvSpPr>
            <a:spLocks noChangeShapeType="1"/>
          </p:cNvSpPr>
          <p:nvPr/>
        </p:nvSpPr>
        <p:spPr bwMode="auto">
          <a:xfrm>
            <a:off x="8388350" y="3284538"/>
            <a:ext cx="0" cy="14446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207901" name="矩形 207900"/>
          <p:cNvSpPr>
            <a:spLocks noChangeArrowheads="1"/>
          </p:cNvSpPr>
          <p:nvPr/>
        </p:nvSpPr>
        <p:spPr bwMode="auto">
          <a:xfrm>
            <a:off x="6659563" y="3429000"/>
            <a:ext cx="2305050" cy="1512888"/>
          </a:xfrm>
          <a:prstGeom prst="rect">
            <a:avLst/>
          </a:prstGeom>
          <a:solidFill>
            <a:schemeClr val="accent1"/>
          </a:solidFill>
          <a:ln w="9525">
            <a:solidFill>
              <a:schemeClr val="tx1"/>
            </a:solidFill>
            <a:miter lim="800000"/>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CC0000"/>
                </a:solidFill>
                <a:effectLst/>
                <a:uLnTx/>
                <a:uFillTx/>
                <a:latin typeface="Verdana" panose="020B0604030504040204" pitchFamily="34" charset="0"/>
                <a:ea typeface="楷体_GB2312" pitchFamily="49" charset="-122"/>
                <a:cs typeface="+mn-cs"/>
              </a:rPr>
              <a:t>Subsection 2:</a:t>
            </a:r>
            <a:r>
              <a:rPr kumimoji="0" lang="en-US" altLang="zh-CN" sz="2400" b="0" i="0" u="none" strike="noStrike" kern="1200" cap="none" spc="0" normalizeH="0" baseline="0" noProof="0" dirty="0">
                <a:ln>
                  <a:noFill/>
                </a:ln>
                <a:solidFill>
                  <a:srgbClr val="CC0000"/>
                </a:solidFill>
                <a:effectLst/>
                <a:uLnTx/>
                <a:uFillTx/>
                <a:latin typeface="Times New Roman" panose="02020603050405020304" pitchFamily="18" charset="0"/>
                <a:ea typeface="宋体" panose="02010600030101010101" pitchFamily="2" charset="-122"/>
                <a:cs typeface="+mn-cs"/>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Para.10</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a:t>
            </a:r>
            <a:r>
              <a:rPr kumimoji="0" lang="en-US" altLang="zh-CN" sz="2400" b="0" i="1"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Declaration of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0" i="1"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his decision </a:t>
            </a:r>
          </a:p>
        </p:txBody>
      </p:sp>
      <p:sp>
        <p:nvSpPr>
          <p:cNvPr id="207902" name="直接连接符 207901"/>
          <p:cNvSpPr>
            <a:spLocks noChangeShapeType="1"/>
          </p:cNvSpPr>
          <p:nvPr/>
        </p:nvSpPr>
        <p:spPr bwMode="auto">
          <a:xfrm>
            <a:off x="6443663" y="3284538"/>
            <a:ext cx="1587" cy="1944687"/>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207903" name="矩形 207902"/>
          <p:cNvSpPr>
            <a:spLocks noChangeArrowheads="1"/>
          </p:cNvSpPr>
          <p:nvPr/>
        </p:nvSpPr>
        <p:spPr bwMode="auto">
          <a:xfrm>
            <a:off x="3779838" y="5229225"/>
            <a:ext cx="5184775" cy="1008063"/>
          </a:xfrm>
          <a:prstGeom prst="rect">
            <a:avLst/>
          </a:prstGeom>
          <a:solidFill>
            <a:schemeClr val="accent1"/>
          </a:solidFill>
          <a:ln w="9525">
            <a:solidFill>
              <a:schemeClr val="tx1"/>
            </a:solidFill>
            <a:miter lim="800000"/>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CC0000"/>
                </a:solidFill>
                <a:effectLst/>
                <a:uLnTx/>
                <a:uFillTx/>
                <a:latin typeface="Verdana" panose="020B0604030504040204" pitchFamily="34" charset="0"/>
                <a:ea typeface="楷体_GB2312" pitchFamily="49" charset="-122"/>
                <a:cs typeface="+mn-cs"/>
              </a:rPr>
              <a:t>Subsection 3: Paras.11-13</a:t>
            </a:r>
            <a:r>
              <a:rPr kumimoji="0" lang="en-US" altLang="zh-CN" sz="24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a:t>
            </a:r>
            <a:r>
              <a:rPr kumimoji="0" lang="en-US" altLang="zh-CN" sz="2400" b="0" i="1"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Calling for a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0" i="1"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united</a:t>
            </a:r>
            <a:r>
              <a:rPr kumimoji="0" lang="en-US" altLang="zh-CN" sz="24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effort and strength to crush Nazi</a:t>
            </a:r>
          </a:p>
        </p:txBody>
      </p:sp>
      <p:sp>
        <p:nvSpPr>
          <p:cNvPr id="207904" name="直接连接符 207903"/>
          <p:cNvSpPr>
            <a:spLocks noChangeShapeType="1"/>
          </p:cNvSpPr>
          <p:nvPr/>
        </p:nvSpPr>
        <p:spPr bwMode="auto">
          <a:xfrm flipH="1">
            <a:off x="4716463" y="3284538"/>
            <a:ext cx="187166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207905" name="直接连接符 207904"/>
          <p:cNvSpPr>
            <a:spLocks noChangeShapeType="1"/>
          </p:cNvSpPr>
          <p:nvPr/>
        </p:nvSpPr>
        <p:spPr bwMode="auto">
          <a:xfrm>
            <a:off x="6588125" y="3284538"/>
            <a:ext cx="1800225"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custDataLst>
      <p:tags r:id="rId1"/>
    </p:custData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a:xfrm>
            <a:off x="628650" y="262011"/>
            <a:ext cx="7886700" cy="1325563"/>
          </a:xfrm>
        </p:spPr>
        <p:txBody>
          <a:bodyPr/>
          <a:lstStyle/>
          <a:p>
            <a:pPr eaLnBrk="1" hangingPunct="1"/>
            <a:r>
              <a:rPr lang="en-US" altLang="zh-CN" sz="2700" dirty="0">
                <a:latin typeface="Times New Roman" panose="02020603050405020304" pitchFamily="18" charset="0"/>
                <a:cs typeface="Times New Roman" panose="02020603050405020304" pitchFamily="18" charset="0"/>
              </a:rPr>
              <a:t>Detailed study of the text</a:t>
            </a:r>
            <a:endParaRPr lang="zh-CN" altLang="en-US" sz="2700" dirty="0">
              <a:latin typeface="Times New Roman" panose="02020603050405020304" pitchFamily="18" charset="0"/>
              <a:cs typeface="Times New Roman" panose="02020603050405020304" pitchFamily="18" charset="0"/>
            </a:endParaRPr>
          </a:p>
        </p:txBody>
      </p:sp>
      <p:sp>
        <p:nvSpPr>
          <p:cNvPr id="4099" name="内容占位符 2"/>
          <p:cNvSpPr>
            <a:spLocks noGrp="1"/>
          </p:cNvSpPr>
          <p:nvPr>
            <p:ph idx="1"/>
          </p:nvPr>
        </p:nvSpPr>
        <p:spPr>
          <a:xfrm>
            <a:off x="628650" y="1587574"/>
            <a:ext cx="7721062" cy="3394472"/>
          </a:xfrm>
        </p:spPr>
        <p:txBody>
          <a:bodyPr>
            <a:normAutofit lnSpcReduction="10000"/>
          </a:bodyPr>
          <a:lstStyle/>
          <a:p>
            <a:pPr eaLnBrk="1" hangingPunct="1">
              <a:buFont typeface="Arial" panose="020B0604020202020204" pitchFamily="34" charset="0"/>
              <a:buNone/>
            </a:pPr>
            <a:r>
              <a:rPr lang="en-US" altLang="zh-CN" dirty="0">
                <a:latin typeface="Times New Roman" panose="02020603050405020304" pitchFamily="18" charset="0"/>
                <a:cs typeface="Times New Roman" panose="02020603050405020304" pitchFamily="18" charset="0"/>
              </a:rPr>
              <a:t>Questions on the content:</a:t>
            </a:r>
          </a:p>
          <a:p>
            <a:pPr eaLnBrk="1" hangingPunct="1">
              <a:buFontTx/>
              <a:buNone/>
            </a:pPr>
            <a:endParaRPr lang="en-US" altLang="zh-CN" dirty="0">
              <a:latin typeface="Times New Roman" panose="02020603050405020304" pitchFamily="18" charset="0"/>
              <a:cs typeface="Times New Roman" panose="02020603050405020304" pitchFamily="18" charset="0"/>
            </a:endParaRPr>
          </a:p>
          <a:p>
            <a:pPr eaLnBrk="1" hangingPunct="1">
              <a:buFontTx/>
              <a:buNone/>
            </a:pPr>
            <a:r>
              <a:rPr lang="en-US" altLang="zh-CN" dirty="0">
                <a:latin typeface="Times New Roman" panose="02020603050405020304" pitchFamily="18" charset="0"/>
                <a:cs typeface="Times New Roman" panose="02020603050405020304" pitchFamily="18" charset="0"/>
              </a:rPr>
              <a:t>Para 1-2:</a:t>
            </a:r>
          </a:p>
          <a:p>
            <a:pPr eaLnBrk="1" hangingPunct="1">
              <a:buFontTx/>
              <a:buNone/>
            </a:pPr>
            <a:r>
              <a:rPr lang="en-US" altLang="zh-CN" dirty="0">
                <a:latin typeface="Times New Roman" panose="02020603050405020304" pitchFamily="18" charset="0"/>
                <a:cs typeface="Times New Roman" panose="02020603050405020304" pitchFamily="18" charset="0"/>
              </a:rPr>
              <a:t>   1. What was the news brought to Churchill?</a:t>
            </a:r>
          </a:p>
          <a:p>
            <a:pPr eaLnBrk="1" hangingPunct="1">
              <a:buFontTx/>
              <a:buNone/>
            </a:pPr>
            <a:r>
              <a:rPr lang="en-US" altLang="zh-CN" dirty="0">
                <a:latin typeface="Times New Roman" panose="02020603050405020304" pitchFamily="18" charset="0"/>
                <a:cs typeface="Times New Roman" panose="02020603050405020304" pitchFamily="18" charset="0"/>
              </a:rPr>
              <a:t>   2. How did Hitler attack Russia?</a:t>
            </a:r>
          </a:p>
          <a:p>
            <a:pPr eaLnBrk="1" hangingPunct="1">
              <a:buFontTx/>
              <a:buNone/>
            </a:pPr>
            <a:r>
              <a:rPr lang="en-US" altLang="zh-CN" dirty="0">
                <a:latin typeface="Times New Roman" panose="02020603050405020304" pitchFamily="18" charset="0"/>
                <a:cs typeface="Times New Roman" panose="02020603050405020304" pitchFamily="18" charset="0"/>
              </a:rPr>
              <a:t>   3. What was Churchill’s immediate reaction to the </a:t>
            </a:r>
          </a:p>
          <a:p>
            <a:pPr eaLnBrk="1" hangingPunct="1">
              <a:buFontTx/>
              <a:buNone/>
            </a:pPr>
            <a:r>
              <a:rPr lang="en-US" altLang="zh-CN" dirty="0">
                <a:latin typeface="Times New Roman" panose="02020603050405020304" pitchFamily="18" charset="0"/>
                <a:cs typeface="Times New Roman" panose="02020603050405020304" pitchFamily="18" charset="0"/>
              </a:rPr>
              <a:t>       news?</a:t>
            </a:r>
            <a:endParaRPr lang="zh-CN" altLang="en-US"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标题 209921"/>
          <p:cNvSpPr>
            <a:spLocks noGrp="1" noChangeArrowheads="1"/>
          </p:cNvSpPr>
          <p:nvPr>
            <p:ph type="title"/>
          </p:nvPr>
        </p:nvSpPr>
        <p:spPr>
          <a:xfrm>
            <a:off x="182744" y="414338"/>
            <a:ext cx="8964612" cy="711200"/>
          </a:xfrm>
        </p:spPr>
        <p:txBody>
          <a:bodyPr/>
          <a:lstStyle/>
          <a:p>
            <a:pPr>
              <a:lnSpc>
                <a:spcPct val="80000"/>
              </a:lnSpc>
            </a:pPr>
            <a:r>
              <a:rPr lang="en-US" altLang="zh-CN" sz="2400" b="1" i="1" dirty="0">
                <a:latin typeface="Times New Roman" panose="02020603050405020304" pitchFamily="18" charset="0"/>
                <a:cs typeface="Times New Roman" panose="02020603050405020304" pitchFamily="18" charset="0"/>
              </a:rPr>
              <a:t>What background information</a:t>
            </a:r>
            <a:br>
              <a:rPr lang="en-US" altLang="zh-CN" sz="2400" b="1" i="1" dirty="0">
                <a:latin typeface="Times New Roman" panose="02020603050405020304" pitchFamily="18" charset="0"/>
                <a:cs typeface="Times New Roman" panose="02020603050405020304" pitchFamily="18" charset="0"/>
              </a:rPr>
            </a:br>
            <a:r>
              <a:rPr lang="en-US" altLang="zh-CN" sz="2400" b="1" i="1" dirty="0">
                <a:latin typeface="Times New Roman" panose="02020603050405020304" pitchFamily="18" charset="0"/>
                <a:cs typeface="Times New Roman" panose="02020603050405020304" pitchFamily="18" charset="0"/>
              </a:rPr>
              <a:t> mentioned in Paras.1-2</a:t>
            </a:r>
            <a:r>
              <a:rPr lang="en-US" altLang="zh-CN" sz="2400" b="1" dirty="0">
                <a:latin typeface="Times New Roman" panose="02020603050405020304" pitchFamily="18" charset="0"/>
                <a:cs typeface="Times New Roman" panose="02020603050405020304" pitchFamily="18" charset="0"/>
              </a:rPr>
              <a:t> ? </a:t>
            </a:r>
          </a:p>
        </p:txBody>
      </p:sp>
      <p:sp>
        <p:nvSpPr>
          <p:cNvPr id="209927" name="圆角矩形 209926"/>
          <p:cNvSpPr>
            <a:spLocks noChangeArrowheads="1"/>
          </p:cNvSpPr>
          <p:nvPr/>
        </p:nvSpPr>
        <p:spPr bwMode="auto">
          <a:xfrm>
            <a:off x="2843213" y="1653079"/>
            <a:ext cx="5905500" cy="720725"/>
          </a:xfrm>
          <a:prstGeom prst="roundRect">
            <a:avLst>
              <a:gd name="adj" fmla="val 16667"/>
            </a:avLst>
          </a:prstGeom>
          <a:solidFill>
            <a:schemeClr val="bg1">
              <a:lumMod val="95000"/>
            </a:schemeClr>
          </a:solidFill>
          <a:ln w="9525">
            <a:solidFill>
              <a:schemeClr val="tx1"/>
            </a:solidFill>
            <a:rou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dirty="0">
                <a:solidFill>
                  <a:srgbClr val="CC0000"/>
                </a:solidFill>
                <a:latin typeface="Times New Roman" panose="02020603050405020304" pitchFamily="18" charset="0"/>
                <a:cs typeface="Times New Roman" panose="02020603050405020304" pitchFamily="18" charset="0"/>
              </a:rPr>
              <a:t>time:</a:t>
            </a:r>
          </a:p>
        </p:txBody>
      </p:sp>
      <p:sp>
        <p:nvSpPr>
          <p:cNvPr id="209928" name="圆角矩形 209927"/>
          <p:cNvSpPr>
            <a:spLocks noChangeArrowheads="1"/>
          </p:cNvSpPr>
          <p:nvPr/>
        </p:nvSpPr>
        <p:spPr bwMode="auto">
          <a:xfrm>
            <a:off x="2916238" y="2636838"/>
            <a:ext cx="5903912" cy="576262"/>
          </a:xfrm>
          <a:prstGeom prst="roundRect">
            <a:avLst>
              <a:gd name="adj" fmla="val 16667"/>
            </a:avLst>
          </a:prstGeom>
          <a:solidFill>
            <a:schemeClr val="bg1">
              <a:lumMod val="95000"/>
            </a:schemeClr>
          </a:solidFill>
          <a:ln w="9525">
            <a:solidFill>
              <a:schemeClr val="tx1"/>
            </a:solidFill>
            <a:rou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dirty="0">
                <a:solidFill>
                  <a:srgbClr val="C00000"/>
                </a:solidFill>
                <a:latin typeface="Times New Roman" panose="02020603050405020304" pitchFamily="18" charset="0"/>
                <a:cs typeface="Times New Roman" panose="02020603050405020304" pitchFamily="18" charset="0"/>
              </a:rPr>
              <a:t>messenger:</a:t>
            </a:r>
            <a:endParaRPr lang="en-US" altLang="zh-CN" sz="2800" dirty="0">
              <a:solidFill>
                <a:srgbClr val="CC0000"/>
              </a:solidFill>
              <a:latin typeface="Times New Roman" panose="02020603050405020304" pitchFamily="18" charset="0"/>
              <a:cs typeface="Times New Roman" panose="02020603050405020304" pitchFamily="18" charset="0"/>
            </a:endParaRPr>
          </a:p>
        </p:txBody>
      </p:sp>
      <p:sp>
        <p:nvSpPr>
          <p:cNvPr id="209929" name="圆角矩形 209928"/>
          <p:cNvSpPr>
            <a:spLocks noChangeArrowheads="1"/>
          </p:cNvSpPr>
          <p:nvPr/>
        </p:nvSpPr>
        <p:spPr bwMode="auto">
          <a:xfrm>
            <a:off x="2843213" y="3357563"/>
            <a:ext cx="6121400" cy="1439862"/>
          </a:xfrm>
          <a:prstGeom prst="roundRect">
            <a:avLst>
              <a:gd name="adj" fmla="val 16667"/>
            </a:avLst>
          </a:prstGeom>
          <a:solidFill>
            <a:schemeClr val="bg1">
              <a:lumMod val="95000"/>
            </a:schemeClr>
          </a:solidFill>
          <a:ln w="9525">
            <a:solidFill>
              <a:schemeClr val="tx1"/>
            </a:solidFill>
            <a:rou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dirty="0">
                <a:solidFill>
                  <a:srgbClr val="C00000"/>
                </a:solidFill>
                <a:latin typeface="Times New Roman" panose="02020603050405020304" pitchFamily="18" charset="0"/>
                <a:cs typeface="Times New Roman" panose="02020603050405020304" pitchFamily="18" charset="0"/>
              </a:rPr>
              <a:t>detailed news</a:t>
            </a:r>
            <a:r>
              <a:rPr lang="en-US" altLang="zh-CN" sz="2800" dirty="0">
                <a:solidFill>
                  <a:srgbClr val="6600CC"/>
                </a:solidFill>
                <a:latin typeface="Times New Roman" panose="02020603050405020304" pitchFamily="18" charset="0"/>
                <a:cs typeface="Times New Roman" panose="02020603050405020304" pitchFamily="18" charset="0"/>
              </a:rPr>
              <a:t>:</a:t>
            </a:r>
            <a:endParaRPr lang="en-US" altLang="zh-CN" sz="2800" dirty="0">
              <a:solidFill>
                <a:srgbClr val="003399"/>
              </a:solidFill>
              <a:latin typeface="Times New Roman" panose="02020603050405020304" pitchFamily="18" charset="0"/>
              <a:cs typeface="Times New Roman" panose="02020603050405020304" pitchFamily="18" charset="0"/>
            </a:endParaRPr>
          </a:p>
        </p:txBody>
      </p:sp>
      <p:sp>
        <p:nvSpPr>
          <p:cNvPr id="209930" name="圆角矩形 209929"/>
          <p:cNvSpPr>
            <a:spLocks noChangeArrowheads="1"/>
          </p:cNvSpPr>
          <p:nvPr/>
        </p:nvSpPr>
        <p:spPr bwMode="auto">
          <a:xfrm>
            <a:off x="2843213" y="5084763"/>
            <a:ext cx="6121400" cy="1008062"/>
          </a:xfrm>
          <a:prstGeom prst="roundRect">
            <a:avLst>
              <a:gd name="adj" fmla="val 16667"/>
            </a:avLst>
          </a:prstGeom>
          <a:solidFill>
            <a:schemeClr val="bg1">
              <a:lumMod val="95000"/>
            </a:schemeClr>
          </a:solidFill>
          <a:ln w="9525">
            <a:solidFill>
              <a:schemeClr val="tx1"/>
            </a:solidFill>
            <a:rou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dirty="0">
                <a:solidFill>
                  <a:srgbClr val="C00000"/>
                </a:solidFill>
                <a:latin typeface="Times New Roman" panose="02020603050405020304" pitchFamily="18" charset="0"/>
                <a:cs typeface="Times New Roman" panose="02020603050405020304" pitchFamily="18" charset="0"/>
              </a:rPr>
              <a:t>Churchill’s response:</a:t>
            </a:r>
            <a:endParaRPr lang="en-US" altLang="zh-CN" sz="2800" dirty="0">
              <a:solidFill>
                <a:srgbClr val="003366"/>
              </a:solidFill>
              <a:latin typeface="Times New Roman" panose="02020603050405020304" pitchFamily="18" charset="0"/>
              <a:cs typeface="Times New Roman" panose="02020603050405020304" pitchFamily="18" charset="0"/>
            </a:endParaRPr>
          </a:p>
        </p:txBody>
      </p:sp>
      <p:sp>
        <p:nvSpPr>
          <p:cNvPr id="209931" name="直接连接符 209930"/>
          <p:cNvSpPr>
            <a:spLocks noChangeShapeType="1"/>
          </p:cNvSpPr>
          <p:nvPr/>
        </p:nvSpPr>
        <p:spPr bwMode="auto">
          <a:xfrm flipH="1">
            <a:off x="2411413" y="2852738"/>
            <a:ext cx="504825"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09932" name="直接连接符 209931"/>
          <p:cNvSpPr>
            <a:spLocks noChangeShapeType="1"/>
          </p:cNvSpPr>
          <p:nvPr/>
        </p:nvSpPr>
        <p:spPr bwMode="auto">
          <a:xfrm flipH="1">
            <a:off x="2411413" y="4365625"/>
            <a:ext cx="431800"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09933" name="直接连接符 209932"/>
          <p:cNvSpPr>
            <a:spLocks noChangeShapeType="1"/>
          </p:cNvSpPr>
          <p:nvPr/>
        </p:nvSpPr>
        <p:spPr bwMode="auto">
          <a:xfrm flipH="1">
            <a:off x="2411413" y="5661025"/>
            <a:ext cx="431800"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09934" name="直接连接符 209933"/>
          <p:cNvSpPr>
            <a:spLocks noChangeShapeType="1"/>
          </p:cNvSpPr>
          <p:nvPr/>
        </p:nvSpPr>
        <p:spPr bwMode="auto">
          <a:xfrm flipH="1">
            <a:off x="2411413" y="2133600"/>
            <a:ext cx="431800"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09935" name="直接连接符 209934"/>
          <p:cNvSpPr>
            <a:spLocks noChangeShapeType="1"/>
          </p:cNvSpPr>
          <p:nvPr/>
        </p:nvSpPr>
        <p:spPr bwMode="auto">
          <a:xfrm>
            <a:off x="2411413" y="4149725"/>
            <a:ext cx="0" cy="151130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09936" name="直接连接符 209935"/>
          <p:cNvSpPr>
            <a:spLocks noChangeShapeType="1"/>
          </p:cNvSpPr>
          <p:nvPr/>
        </p:nvSpPr>
        <p:spPr bwMode="auto">
          <a:xfrm flipV="1">
            <a:off x="2411413" y="2133600"/>
            <a:ext cx="0" cy="2087563"/>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09937" name="圆角矩形 209936"/>
          <p:cNvSpPr>
            <a:spLocks noChangeArrowheads="1"/>
          </p:cNvSpPr>
          <p:nvPr/>
        </p:nvSpPr>
        <p:spPr bwMode="auto">
          <a:xfrm>
            <a:off x="0" y="2205038"/>
            <a:ext cx="2339975" cy="503237"/>
          </a:xfrm>
          <a:prstGeom prst="roundRect">
            <a:avLst>
              <a:gd name="adj" fmla="val 16667"/>
            </a:avLst>
          </a:prstGeom>
          <a:solidFill>
            <a:schemeClr val="bg1">
              <a:lumMod val="95000"/>
            </a:schemeClr>
          </a:solidFill>
          <a:ln w="9525">
            <a:solidFill>
              <a:schemeClr val="tx1"/>
            </a:solidFill>
            <a:rou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2000" b="1" dirty="0">
                <a:solidFill>
                  <a:srgbClr val="C00000"/>
                </a:solidFill>
                <a:latin typeface="Times New Roman" panose="02020603050405020304" pitchFamily="18" charset="0"/>
                <a:cs typeface="Times New Roman" panose="02020603050405020304" pitchFamily="18" charset="0"/>
              </a:rPr>
              <a:t>supporting details</a:t>
            </a:r>
          </a:p>
        </p:txBody>
      </p:sp>
      <p:sp>
        <p:nvSpPr>
          <p:cNvPr id="209938" name="直接连接符 209937"/>
          <p:cNvSpPr>
            <a:spLocks noChangeShapeType="1"/>
          </p:cNvSpPr>
          <p:nvPr/>
        </p:nvSpPr>
        <p:spPr bwMode="auto">
          <a:xfrm>
            <a:off x="1042988" y="2708275"/>
            <a:ext cx="0" cy="144145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09939" name="直接连接符 209938"/>
          <p:cNvSpPr>
            <a:spLocks noChangeShapeType="1"/>
          </p:cNvSpPr>
          <p:nvPr/>
        </p:nvSpPr>
        <p:spPr bwMode="auto">
          <a:xfrm>
            <a:off x="1042988" y="4149725"/>
            <a:ext cx="1368425"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Tree>
    <p:custDataLst>
      <p:tags r:id="rId1"/>
    </p:custData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标题 209921"/>
          <p:cNvSpPr>
            <a:spLocks noGrp="1" noChangeArrowheads="1"/>
          </p:cNvSpPr>
          <p:nvPr>
            <p:ph type="title"/>
          </p:nvPr>
        </p:nvSpPr>
        <p:spPr>
          <a:xfrm>
            <a:off x="179388" y="707232"/>
            <a:ext cx="8964612" cy="711200"/>
          </a:xfrm>
        </p:spPr>
        <p:txBody>
          <a:bodyPr/>
          <a:lstStyle/>
          <a:p>
            <a:pPr>
              <a:lnSpc>
                <a:spcPct val="80000"/>
              </a:lnSpc>
            </a:pPr>
            <a:r>
              <a:rPr lang="en-US" altLang="zh-CN" sz="2400" b="1" i="1" dirty="0">
                <a:latin typeface="Times New Roman" panose="02020603050405020304" pitchFamily="18" charset="0"/>
                <a:cs typeface="Times New Roman" panose="02020603050405020304" pitchFamily="18" charset="0"/>
              </a:rPr>
              <a:t>What background information</a:t>
            </a:r>
            <a:br>
              <a:rPr lang="en-US" altLang="zh-CN" sz="2400" b="1" i="1" dirty="0">
                <a:latin typeface="Times New Roman" panose="02020603050405020304" pitchFamily="18" charset="0"/>
                <a:cs typeface="Times New Roman" panose="02020603050405020304" pitchFamily="18" charset="0"/>
              </a:rPr>
            </a:br>
            <a:r>
              <a:rPr lang="en-US" altLang="zh-CN" sz="2400" b="1" i="1" dirty="0">
                <a:latin typeface="Times New Roman" panose="02020603050405020304" pitchFamily="18" charset="0"/>
                <a:cs typeface="Times New Roman" panose="02020603050405020304" pitchFamily="18" charset="0"/>
              </a:rPr>
              <a:t> mentioned in Paras.1-2</a:t>
            </a:r>
            <a:r>
              <a:rPr lang="en-US" altLang="zh-CN" sz="2400" b="1" dirty="0">
                <a:latin typeface="Times New Roman" panose="02020603050405020304" pitchFamily="18" charset="0"/>
                <a:cs typeface="Times New Roman" panose="02020603050405020304" pitchFamily="18" charset="0"/>
              </a:rPr>
              <a:t> ? </a:t>
            </a:r>
          </a:p>
        </p:txBody>
      </p:sp>
      <p:sp>
        <p:nvSpPr>
          <p:cNvPr id="209927" name="圆角矩形 209926"/>
          <p:cNvSpPr>
            <a:spLocks noChangeArrowheads="1"/>
          </p:cNvSpPr>
          <p:nvPr/>
        </p:nvSpPr>
        <p:spPr bwMode="auto">
          <a:xfrm>
            <a:off x="2843213" y="1700213"/>
            <a:ext cx="5905500" cy="720725"/>
          </a:xfrm>
          <a:prstGeom prst="roundRect">
            <a:avLst>
              <a:gd name="adj" fmla="val 16667"/>
            </a:avLst>
          </a:prstGeom>
          <a:solidFill>
            <a:schemeClr val="bg1">
              <a:lumMod val="95000"/>
            </a:schemeClr>
          </a:solidFill>
          <a:ln w="9525">
            <a:solidFill>
              <a:schemeClr val="tx1"/>
            </a:solidFill>
            <a:rou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400" dirty="0">
                <a:solidFill>
                  <a:srgbClr val="CC0000"/>
                </a:solidFill>
                <a:latin typeface="Times New Roman" panose="02020603050405020304" pitchFamily="18" charset="0"/>
                <a:cs typeface="Times New Roman" panose="02020603050405020304" pitchFamily="18" charset="0"/>
              </a:rPr>
              <a:t>time: </a:t>
            </a:r>
            <a:r>
              <a:rPr lang="en-US" altLang="zh-CN" sz="2400" dirty="0">
                <a:latin typeface="Times New Roman" panose="02020603050405020304" pitchFamily="18" charset="0"/>
                <a:cs typeface="Times New Roman" panose="02020603050405020304" pitchFamily="18" charset="0"/>
              </a:rPr>
              <a:t>on the morning of Sunday, the 22nd </a:t>
            </a:r>
          </a:p>
          <a:p>
            <a:r>
              <a:rPr lang="en-US" altLang="zh-CN" sz="2400" dirty="0">
                <a:latin typeface="Times New Roman" panose="02020603050405020304" pitchFamily="18" charset="0"/>
                <a:cs typeface="Times New Roman" panose="02020603050405020304" pitchFamily="18" charset="0"/>
              </a:rPr>
              <a:t>of June, 1941</a:t>
            </a:r>
          </a:p>
        </p:txBody>
      </p:sp>
      <p:sp>
        <p:nvSpPr>
          <p:cNvPr id="209928" name="圆角矩形 209927"/>
          <p:cNvSpPr>
            <a:spLocks noChangeArrowheads="1"/>
          </p:cNvSpPr>
          <p:nvPr/>
        </p:nvSpPr>
        <p:spPr bwMode="auto">
          <a:xfrm>
            <a:off x="2916238" y="2636838"/>
            <a:ext cx="5903912" cy="576262"/>
          </a:xfrm>
          <a:prstGeom prst="roundRect">
            <a:avLst>
              <a:gd name="adj" fmla="val 16667"/>
            </a:avLst>
          </a:prstGeom>
          <a:solidFill>
            <a:schemeClr val="bg1">
              <a:lumMod val="95000"/>
            </a:schemeClr>
          </a:solidFill>
          <a:ln w="9525">
            <a:solidFill>
              <a:schemeClr val="tx1"/>
            </a:solidFill>
            <a:rou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400" dirty="0">
                <a:solidFill>
                  <a:srgbClr val="C00000"/>
                </a:solidFill>
                <a:latin typeface="Times New Roman" panose="02020603050405020304" pitchFamily="18" charset="0"/>
                <a:cs typeface="Times New Roman" panose="02020603050405020304" pitchFamily="18" charset="0"/>
              </a:rPr>
              <a:t>messenger: </a:t>
            </a:r>
            <a:r>
              <a:rPr lang="en-US" altLang="zh-CN" sz="2400" dirty="0">
                <a:latin typeface="Times New Roman" panose="02020603050405020304" pitchFamily="18" charset="0"/>
                <a:cs typeface="Times New Roman" panose="02020603050405020304" pitchFamily="18" charset="0"/>
              </a:rPr>
              <a:t>General Dill</a:t>
            </a:r>
          </a:p>
        </p:txBody>
      </p:sp>
      <p:sp>
        <p:nvSpPr>
          <p:cNvPr id="209929" name="圆角矩形 209928"/>
          <p:cNvSpPr>
            <a:spLocks noChangeArrowheads="1"/>
          </p:cNvSpPr>
          <p:nvPr/>
        </p:nvSpPr>
        <p:spPr bwMode="auto">
          <a:xfrm>
            <a:off x="2843213" y="3357563"/>
            <a:ext cx="6121400" cy="1439862"/>
          </a:xfrm>
          <a:prstGeom prst="roundRect">
            <a:avLst>
              <a:gd name="adj" fmla="val 16667"/>
            </a:avLst>
          </a:prstGeom>
          <a:solidFill>
            <a:schemeClr val="bg1">
              <a:lumMod val="95000"/>
            </a:schemeClr>
          </a:solidFill>
          <a:ln w="9525">
            <a:solidFill>
              <a:schemeClr val="tx1"/>
            </a:solidFill>
            <a:rou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400" dirty="0">
                <a:solidFill>
                  <a:srgbClr val="C00000"/>
                </a:solidFill>
                <a:latin typeface="Times New Roman" panose="02020603050405020304" pitchFamily="18" charset="0"/>
                <a:cs typeface="Times New Roman" panose="02020603050405020304" pitchFamily="18" charset="0"/>
              </a:rPr>
              <a:t>detailed news</a:t>
            </a:r>
            <a:r>
              <a:rPr lang="en-US" altLang="zh-CN" sz="2400" dirty="0">
                <a:solidFill>
                  <a:srgbClr val="6600CC"/>
                </a:solidFill>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 invaded Russia on an enormous</a:t>
            </a:r>
          </a:p>
          <a:p>
            <a:r>
              <a:rPr lang="en-US" altLang="zh-CN" sz="2400" dirty="0">
                <a:latin typeface="Times New Roman" panose="02020603050405020304" pitchFamily="18" charset="0"/>
                <a:cs typeface="Times New Roman" panose="02020603050405020304" pitchFamily="18" charset="0"/>
              </a:rPr>
              <a:t>front; surprised …forces; driving forward with </a:t>
            </a:r>
          </a:p>
          <a:p>
            <a:r>
              <a:rPr lang="en-US" altLang="zh-CN" sz="2400" dirty="0">
                <a:latin typeface="Times New Roman" panose="02020603050405020304" pitchFamily="18" charset="0"/>
                <a:cs typeface="Times New Roman" panose="02020603050405020304" pitchFamily="18" charset="0"/>
              </a:rPr>
              <a:t>rapidity &amp; violence; they will be rounded up </a:t>
            </a:r>
          </a:p>
          <a:p>
            <a:r>
              <a:rPr lang="en-US" altLang="zh-CN" sz="2400" dirty="0">
                <a:latin typeface="Times New Roman" panose="02020603050405020304" pitchFamily="18" charset="0"/>
                <a:cs typeface="Times New Roman" panose="02020603050405020304" pitchFamily="18" charset="0"/>
              </a:rPr>
              <a:t>in hordes</a:t>
            </a:r>
            <a:endParaRPr lang="en-US" altLang="zh-CN" sz="2400" dirty="0">
              <a:solidFill>
                <a:srgbClr val="003399"/>
              </a:solidFill>
              <a:latin typeface="Times New Roman" panose="02020603050405020304" pitchFamily="18" charset="0"/>
              <a:cs typeface="Times New Roman" panose="02020603050405020304" pitchFamily="18" charset="0"/>
            </a:endParaRPr>
          </a:p>
        </p:txBody>
      </p:sp>
      <p:sp>
        <p:nvSpPr>
          <p:cNvPr id="209930" name="圆角矩形 209929"/>
          <p:cNvSpPr>
            <a:spLocks noChangeArrowheads="1"/>
          </p:cNvSpPr>
          <p:nvPr/>
        </p:nvSpPr>
        <p:spPr bwMode="auto">
          <a:xfrm>
            <a:off x="2843213" y="5084763"/>
            <a:ext cx="6121400" cy="1008062"/>
          </a:xfrm>
          <a:prstGeom prst="roundRect">
            <a:avLst>
              <a:gd name="adj" fmla="val 16667"/>
            </a:avLst>
          </a:prstGeom>
          <a:solidFill>
            <a:schemeClr val="bg1">
              <a:lumMod val="95000"/>
            </a:schemeClr>
          </a:solidFill>
          <a:ln w="9525">
            <a:solidFill>
              <a:schemeClr val="tx1"/>
            </a:solidFill>
            <a:rou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400" dirty="0">
                <a:solidFill>
                  <a:srgbClr val="C00000"/>
                </a:solidFill>
                <a:latin typeface="Times New Roman" panose="02020603050405020304" pitchFamily="18" charset="0"/>
                <a:cs typeface="Times New Roman" panose="02020603050405020304" pitchFamily="18" charset="0"/>
              </a:rPr>
              <a:t>response: </a:t>
            </a:r>
            <a:r>
              <a:rPr lang="en-US" altLang="zh-CN" sz="2400" dirty="0">
                <a:latin typeface="Times New Roman" panose="02020603050405020304" pitchFamily="18" charset="0"/>
                <a:cs typeface="Times New Roman" panose="02020603050405020304" pitchFamily="18" charset="0"/>
              </a:rPr>
              <a:t>to compose the statement and </a:t>
            </a:r>
          </a:p>
          <a:p>
            <a:r>
              <a:rPr lang="en-US" altLang="zh-CN" sz="2400" dirty="0">
                <a:latin typeface="Times New Roman" panose="02020603050405020304" pitchFamily="18" charset="0"/>
                <a:cs typeface="Times New Roman" panose="02020603050405020304" pitchFamily="18" charset="0"/>
              </a:rPr>
              <a:t>            it will be broadcast at 9 that night</a:t>
            </a:r>
          </a:p>
        </p:txBody>
      </p:sp>
      <p:sp>
        <p:nvSpPr>
          <p:cNvPr id="209931" name="直接连接符 209930"/>
          <p:cNvSpPr>
            <a:spLocks noChangeShapeType="1"/>
          </p:cNvSpPr>
          <p:nvPr/>
        </p:nvSpPr>
        <p:spPr bwMode="auto">
          <a:xfrm flipH="1">
            <a:off x="2411413" y="2852738"/>
            <a:ext cx="504825"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09932" name="直接连接符 209931"/>
          <p:cNvSpPr>
            <a:spLocks noChangeShapeType="1"/>
          </p:cNvSpPr>
          <p:nvPr/>
        </p:nvSpPr>
        <p:spPr bwMode="auto">
          <a:xfrm flipH="1">
            <a:off x="2411413" y="4365625"/>
            <a:ext cx="431800"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09933" name="直接连接符 209932"/>
          <p:cNvSpPr>
            <a:spLocks noChangeShapeType="1"/>
          </p:cNvSpPr>
          <p:nvPr/>
        </p:nvSpPr>
        <p:spPr bwMode="auto">
          <a:xfrm flipH="1">
            <a:off x="2411413" y="5661025"/>
            <a:ext cx="431800"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09934" name="直接连接符 209933"/>
          <p:cNvSpPr>
            <a:spLocks noChangeShapeType="1"/>
          </p:cNvSpPr>
          <p:nvPr/>
        </p:nvSpPr>
        <p:spPr bwMode="auto">
          <a:xfrm flipH="1">
            <a:off x="2411413" y="2133600"/>
            <a:ext cx="431800"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09935" name="直接连接符 209934"/>
          <p:cNvSpPr>
            <a:spLocks noChangeShapeType="1"/>
          </p:cNvSpPr>
          <p:nvPr/>
        </p:nvSpPr>
        <p:spPr bwMode="auto">
          <a:xfrm>
            <a:off x="2411413" y="4149725"/>
            <a:ext cx="0" cy="151130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09936" name="直接连接符 209935"/>
          <p:cNvSpPr>
            <a:spLocks noChangeShapeType="1"/>
          </p:cNvSpPr>
          <p:nvPr/>
        </p:nvSpPr>
        <p:spPr bwMode="auto">
          <a:xfrm flipV="1">
            <a:off x="2411413" y="2133600"/>
            <a:ext cx="0" cy="2087563"/>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09937" name="圆角矩形 209936"/>
          <p:cNvSpPr>
            <a:spLocks noChangeArrowheads="1"/>
          </p:cNvSpPr>
          <p:nvPr/>
        </p:nvSpPr>
        <p:spPr bwMode="auto">
          <a:xfrm>
            <a:off x="0" y="2205038"/>
            <a:ext cx="2339975" cy="503237"/>
          </a:xfrm>
          <a:prstGeom prst="roundRect">
            <a:avLst>
              <a:gd name="adj" fmla="val 16667"/>
            </a:avLst>
          </a:prstGeom>
          <a:solidFill>
            <a:schemeClr val="bg1">
              <a:lumMod val="95000"/>
            </a:schemeClr>
          </a:solidFill>
          <a:ln w="9525">
            <a:solidFill>
              <a:schemeClr val="tx1"/>
            </a:solidFill>
            <a:rou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2000" b="1" dirty="0">
                <a:solidFill>
                  <a:srgbClr val="C00000"/>
                </a:solidFill>
                <a:latin typeface="Times New Roman" panose="02020603050405020304" pitchFamily="18" charset="0"/>
                <a:cs typeface="Times New Roman" panose="02020603050405020304" pitchFamily="18" charset="0"/>
              </a:rPr>
              <a:t>supporting details</a:t>
            </a:r>
          </a:p>
        </p:txBody>
      </p:sp>
      <p:sp>
        <p:nvSpPr>
          <p:cNvPr id="209938" name="直接连接符 209937"/>
          <p:cNvSpPr>
            <a:spLocks noChangeShapeType="1"/>
          </p:cNvSpPr>
          <p:nvPr/>
        </p:nvSpPr>
        <p:spPr bwMode="auto">
          <a:xfrm>
            <a:off x="1042988" y="2708275"/>
            <a:ext cx="0" cy="144145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09939" name="直接连接符 209938"/>
          <p:cNvSpPr>
            <a:spLocks noChangeShapeType="1"/>
          </p:cNvSpPr>
          <p:nvPr/>
        </p:nvSpPr>
        <p:spPr bwMode="auto">
          <a:xfrm>
            <a:off x="1042988" y="4149725"/>
            <a:ext cx="1368425"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Tree>
    <p:custDataLst>
      <p:tags r:id="rId1"/>
    </p:custData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68726" y="1591282"/>
            <a:ext cx="7886700" cy="4715250"/>
          </a:xfrm>
        </p:spPr>
        <p:txBody>
          <a:bodyPr>
            <a:normAutofit/>
          </a:bodyPr>
          <a:lstStyle/>
          <a:p>
            <a:pPr eaLnBrk="1" hangingPunct="1">
              <a:lnSpc>
                <a:spcPts val="3800"/>
              </a:lnSpc>
              <a:buFont typeface="Wingdings" panose="05000000000000000000" pitchFamily="2" charset="2"/>
              <a:buNone/>
            </a:pPr>
            <a:r>
              <a:rPr lang="en-US" altLang="zh-CN" sz="30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Assessment:  performance (30%)+  final exam (70%)</a:t>
            </a:r>
          </a:p>
          <a:p>
            <a:pPr marL="0" indent="0">
              <a:lnSpc>
                <a:spcPts val="3800"/>
              </a:lnSpc>
              <a:buNone/>
            </a:pPr>
            <a:endParaRPr lang="en-US" altLang="zh-CN" sz="3000" dirty="0">
              <a:solidFill>
                <a:srgbClr val="003300"/>
              </a:solidFill>
              <a:latin typeface="Times New Roman" panose="02020603050405020304" pitchFamily="18" charset="0"/>
              <a:ea typeface="宋体" panose="02010600030101010101" pitchFamily="2" charset="-122"/>
              <a:cs typeface="Times New Roman" panose="02020603050405020304" pitchFamily="18" charset="0"/>
            </a:endParaRPr>
          </a:p>
          <a:p>
            <a:pPr marL="0" indent="0">
              <a:lnSpc>
                <a:spcPts val="3800"/>
              </a:lnSpc>
              <a:buNone/>
            </a:pPr>
            <a:r>
              <a:rPr lang="en-US" altLang="zh-CN" sz="3000" dirty="0">
                <a:latin typeface="Times New Roman" panose="02020603050405020304" pitchFamily="18" charset="0"/>
                <a:ea typeface="宋体" panose="02010600030101010101" pitchFamily="2" charset="-122"/>
                <a:cs typeface="Times New Roman" panose="02020603050405020304" pitchFamily="18" charset="0"/>
              </a:rPr>
              <a:t>Performance: </a:t>
            </a:r>
          </a:p>
          <a:p>
            <a:pPr eaLnBrk="1" hangingPunct="1">
              <a:lnSpc>
                <a:spcPts val="3800"/>
              </a:lnSpc>
              <a:buFont typeface="Wingdings" panose="05000000000000000000" pitchFamily="2" charset="2"/>
              <a:buAutoNum type="arabicPeriod"/>
            </a:pPr>
            <a:r>
              <a:rPr lang="en-US" altLang="zh-CN" sz="3000" dirty="0">
                <a:latin typeface="Times New Roman" panose="02020603050405020304" pitchFamily="18" charset="0"/>
                <a:ea typeface="宋体" panose="02010600030101010101" pitchFamily="2" charset="-122"/>
                <a:cs typeface="Times New Roman" panose="02020603050405020304" pitchFamily="18" charset="0"/>
              </a:rPr>
              <a:t>Group work + participation: 20% </a:t>
            </a:r>
          </a:p>
          <a:p>
            <a:pPr eaLnBrk="1" hangingPunct="1">
              <a:lnSpc>
                <a:spcPts val="3800"/>
              </a:lnSpc>
              <a:buFont typeface="Wingdings" panose="05000000000000000000" pitchFamily="2" charset="2"/>
              <a:buAutoNum type="arabicPeriod"/>
            </a:pPr>
            <a:r>
              <a:rPr lang="en-US" altLang="zh-CN" sz="3000" dirty="0">
                <a:latin typeface="Times New Roman" panose="02020603050405020304" pitchFamily="18" charset="0"/>
                <a:ea typeface="宋体" panose="02010600030101010101" pitchFamily="2" charset="-122"/>
                <a:cs typeface="Times New Roman" panose="02020603050405020304" pitchFamily="18" charset="0"/>
              </a:rPr>
              <a:t>Writing tasks: 60% (essays, reports…)</a:t>
            </a:r>
          </a:p>
          <a:p>
            <a:pPr eaLnBrk="1" hangingPunct="1">
              <a:lnSpc>
                <a:spcPts val="3800"/>
              </a:lnSpc>
              <a:buFont typeface="Wingdings" panose="05000000000000000000" pitchFamily="2" charset="2"/>
              <a:buAutoNum type="arabicPeriod"/>
            </a:pPr>
            <a:r>
              <a:rPr lang="en-US" altLang="zh-CN" sz="3000" dirty="0">
                <a:latin typeface="Times New Roman" panose="02020603050405020304" pitchFamily="18" charset="0"/>
                <a:ea typeface="宋体" panose="02010600030101010101" pitchFamily="2" charset="-122"/>
                <a:cs typeface="Times New Roman" panose="02020603050405020304" pitchFamily="18" charset="0"/>
              </a:rPr>
              <a:t>Tests: 20%</a:t>
            </a:r>
          </a:p>
          <a:p>
            <a:pPr marL="0" indent="0">
              <a:buNone/>
            </a:pPr>
            <a:endParaRPr lang="zh-CN" alt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p:cNvSpPr>
          <p:nvPr>
            <p:ph type="title"/>
          </p:nvPr>
        </p:nvSpPr>
        <p:spPr>
          <a:xfrm>
            <a:off x="364873" y="404763"/>
            <a:ext cx="6172200" cy="857250"/>
          </a:xfrm>
        </p:spPr>
        <p:txBody>
          <a:bodyPr>
            <a:normAutofit/>
          </a:bodyPr>
          <a:lstStyle/>
          <a:p>
            <a:pPr eaLnBrk="1" hangingPunct="1"/>
            <a:r>
              <a:rPr lang="en-US" altLang="zh-CN" sz="2400" b="1" dirty="0">
                <a:latin typeface="Times New Roman" panose="02020603050405020304" pitchFamily="18" charset="0"/>
                <a:cs typeface="Times New Roman" panose="02020603050405020304" pitchFamily="18" charset="0"/>
              </a:rPr>
              <a:t>Key points</a:t>
            </a:r>
            <a:endParaRPr lang="zh-CN" altLang="en-US" sz="2400" b="1" dirty="0">
              <a:latin typeface="Times New Roman" panose="02020603050405020304" pitchFamily="18" charset="0"/>
              <a:cs typeface="Times New Roman" panose="02020603050405020304" pitchFamily="18" charset="0"/>
            </a:endParaRPr>
          </a:p>
        </p:txBody>
      </p:sp>
      <p:sp>
        <p:nvSpPr>
          <p:cNvPr id="21507" name="内容占位符 2"/>
          <p:cNvSpPr>
            <a:spLocks noGrp="1"/>
          </p:cNvSpPr>
          <p:nvPr>
            <p:ph idx="1"/>
          </p:nvPr>
        </p:nvSpPr>
        <p:spPr>
          <a:xfrm>
            <a:off x="704655" y="1181123"/>
            <a:ext cx="7585365" cy="4885615"/>
          </a:xfrm>
        </p:spPr>
        <p:txBody>
          <a:bodyPr rtlCol="0">
            <a:normAutofit fontScale="92500"/>
          </a:bodyPr>
          <a:lstStyle/>
          <a:p>
            <a:pPr marL="386080" indent="-386080">
              <a:lnSpc>
                <a:spcPct val="120000"/>
              </a:lnSpc>
              <a:buAutoNum type="arabicPeriod"/>
              <a:defRPr/>
            </a:pPr>
            <a:r>
              <a:rPr lang="en-US" altLang="zh-CN" dirty="0">
                <a:latin typeface="Times New Roman" panose="02020603050405020304" pitchFamily="18" charset="0"/>
                <a:cs typeface="Times New Roman" panose="02020603050405020304" pitchFamily="18" charset="0"/>
              </a:rPr>
              <a:t>When I awoke on the morning</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of</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Sunday,</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the</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22</a:t>
            </a:r>
            <a:r>
              <a:rPr lang="en-US" altLang="zh-CN" baseline="30000" dirty="0">
                <a:latin typeface="Times New Roman" panose="02020603050405020304" pitchFamily="18" charset="0"/>
                <a:cs typeface="Times New Roman" panose="02020603050405020304" pitchFamily="18" charset="0"/>
              </a:rPr>
              <a:t>nd</a:t>
            </a:r>
            <a:r>
              <a:rPr lang="en-US" altLang="zh-CN" dirty="0">
                <a:latin typeface="Times New Roman" panose="02020603050405020304" pitchFamily="18" charset="0"/>
                <a:cs typeface="Times New Roman" panose="02020603050405020304" pitchFamily="18" charset="0"/>
              </a:rPr>
              <a:t>,</a:t>
            </a:r>
            <a:r>
              <a:rPr lang="zh-CN" altLang="en-US" dirty="0">
                <a:latin typeface="Times New Roman" panose="02020603050405020304" pitchFamily="18" charset="0"/>
                <a:cs typeface="Times New Roman" panose="02020603050405020304" pitchFamily="18" charset="0"/>
              </a:rPr>
              <a:t> </a:t>
            </a:r>
            <a:r>
              <a:rPr lang="en-US" altLang="zh-CN" dirty="0">
                <a:solidFill>
                  <a:srgbClr val="C00000"/>
                </a:solidFill>
                <a:latin typeface="Times New Roman" panose="02020603050405020304" pitchFamily="18" charset="0"/>
                <a:cs typeface="Times New Roman" panose="02020603050405020304" pitchFamily="18" charset="0"/>
              </a:rPr>
              <a:t>the</a:t>
            </a:r>
            <a:r>
              <a:rPr lang="zh-CN" altLang="en-US" dirty="0">
                <a:solidFill>
                  <a:srgbClr val="C00000"/>
                </a:solidFill>
                <a:latin typeface="Times New Roman" panose="02020603050405020304" pitchFamily="18" charset="0"/>
                <a:cs typeface="Times New Roman" panose="02020603050405020304" pitchFamily="18" charset="0"/>
              </a:rPr>
              <a:t> </a:t>
            </a:r>
            <a:r>
              <a:rPr lang="en-US" altLang="zh-CN" dirty="0">
                <a:solidFill>
                  <a:srgbClr val="C00000"/>
                </a:solidFill>
                <a:latin typeface="Times New Roman" panose="02020603050405020304" pitchFamily="18" charset="0"/>
                <a:cs typeface="Times New Roman" panose="02020603050405020304" pitchFamily="18" charset="0"/>
              </a:rPr>
              <a:t>news</a:t>
            </a:r>
            <a:r>
              <a:rPr lang="zh-CN" altLang="en-US" dirty="0">
                <a:solidFill>
                  <a:srgbClr val="C00000"/>
                </a:solidFill>
                <a:latin typeface="Times New Roman" panose="02020603050405020304" pitchFamily="18" charset="0"/>
                <a:cs typeface="Times New Roman" panose="02020603050405020304" pitchFamily="18" charset="0"/>
              </a:rPr>
              <a:t> </a:t>
            </a:r>
            <a:r>
              <a:rPr lang="en-US" altLang="zh-CN" dirty="0">
                <a:solidFill>
                  <a:srgbClr val="C00000"/>
                </a:solidFill>
                <a:latin typeface="Times New Roman" panose="02020603050405020304" pitchFamily="18" charset="0"/>
                <a:cs typeface="Times New Roman" panose="02020603050405020304" pitchFamily="18" charset="0"/>
              </a:rPr>
              <a:t>was</a:t>
            </a:r>
            <a:r>
              <a:rPr lang="zh-CN" altLang="en-US" dirty="0">
                <a:solidFill>
                  <a:srgbClr val="C00000"/>
                </a:solidFill>
                <a:latin typeface="Times New Roman" panose="02020603050405020304" pitchFamily="18" charset="0"/>
                <a:cs typeface="Times New Roman" panose="02020603050405020304" pitchFamily="18" charset="0"/>
              </a:rPr>
              <a:t> </a:t>
            </a:r>
            <a:r>
              <a:rPr lang="en-US" altLang="zh-CN" dirty="0">
                <a:solidFill>
                  <a:srgbClr val="C00000"/>
                </a:solidFill>
                <a:latin typeface="Times New Roman" panose="02020603050405020304" pitchFamily="18" charset="0"/>
                <a:cs typeface="Times New Roman" panose="02020603050405020304" pitchFamily="18" charset="0"/>
              </a:rPr>
              <a:t>brought to me of Hitler’s invasion of Russia. </a:t>
            </a:r>
          </a:p>
          <a:p>
            <a:pPr>
              <a:lnSpc>
                <a:spcPct val="110000"/>
              </a:lnSpc>
              <a:buFont typeface="Wingdings" panose="05000000000000000000" pitchFamily="2" charset="2"/>
              <a:buChar char="Ø"/>
              <a:defRPr/>
            </a:pPr>
            <a:r>
              <a:rPr lang="en-US" altLang="zh-CN" dirty="0">
                <a:latin typeface="Times New Roman" panose="02020603050405020304" pitchFamily="18" charset="0"/>
                <a:cs typeface="Times New Roman" panose="02020603050405020304" pitchFamily="18" charset="0"/>
              </a:rPr>
              <a:t>     What is the normal order of the sentence? Why is </a:t>
            </a:r>
          </a:p>
          <a:p>
            <a:pPr marL="0" indent="0">
              <a:lnSpc>
                <a:spcPct val="110000"/>
              </a:lnSpc>
              <a:buNone/>
              <a:defRPr/>
            </a:pPr>
            <a:r>
              <a:rPr lang="en-US" altLang="zh-CN" dirty="0">
                <a:latin typeface="Times New Roman" panose="02020603050405020304" pitchFamily="18" charset="0"/>
                <a:cs typeface="Times New Roman" panose="02020603050405020304" pitchFamily="18" charset="0"/>
              </a:rPr>
              <a:t>        it arranged in this way?</a:t>
            </a:r>
          </a:p>
          <a:p>
            <a:pPr marL="0" indent="0">
              <a:buNone/>
              <a:defRPr/>
            </a:pPr>
            <a:endParaRPr lang="en-US" altLang="zh-CN" dirty="0">
              <a:latin typeface="Times New Roman" panose="02020603050405020304" pitchFamily="18" charset="0"/>
              <a:cs typeface="Times New Roman" panose="02020603050405020304" pitchFamily="18" charset="0"/>
            </a:endParaRPr>
          </a:p>
          <a:p>
            <a:pPr marL="0" indent="0">
              <a:buNone/>
              <a:defRPr/>
            </a:pPr>
            <a:r>
              <a:rPr lang="en-US" altLang="zh-CN" dirty="0">
                <a:latin typeface="Times New Roman" panose="02020603050405020304" pitchFamily="18" charset="0"/>
                <a:cs typeface="Times New Roman" panose="02020603050405020304" pitchFamily="18" charset="0"/>
              </a:rPr>
              <a:t>2. This changed conviction into certainty. </a:t>
            </a:r>
          </a:p>
          <a:p>
            <a:pPr>
              <a:buFont typeface="Wingdings" panose="05000000000000000000" pitchFamily="2" charset="2"/>
              <a:buChar char="Ø"/>
              <a:defRPr/>
            </a:pPr>
            <a:r>
              <a:rPr lang="en-US" altLang="zh-CN" dirty="0">
                <a:latin typeface="Times New Roman" panose="02020603050405020304" pitchFamily="18" charset="0"/>
                <a:cs typeface="Times New Roman" panose="02020603050405020304" pitchFamily="18" charset="0"/>
              </a:rPr>
              <a:t> What function does ‘this’ play? </a:t>
            </a:r>
          </a:p>
          <a:p>
            <a:pPr>
              <a:buFont typeface="Wingdings" panose="05000000000000000000" pitchFamily="2" charset="2"/>
              <a:buChar char="Ø"/>
              <a:defRPr/>
            </a:pPr>
            <a:r>
              <a:rPr lang="en-US" altLang="zh-CN" dirty="0">
                <a:latin typeface="Times New Roman" panose="02020603050405020304" pitchFamily="18" charset="0"/>
                <a:cs typeface="Times New Roman" panose="02020603050405020304" pitchFamily="18" charset="0"/>
              </a:rPr>
              <a:t> conviction and certainty </a:t>
            </a:r>
          </a:p>
          <a:p>
            <a:pPr marL="0" indent="0">
              <a:buNone/>
              <a:defRPr/>
            </a:pPr>
            <a:endParaRPr lang="en-US" altLang="zh-CN" dirty="0">
              <a:latin typeface="Times New Roman" panose="02020603050405020304" pitchFamily="18" charset="0"/>
              <a:cs typeface="Times New Roman" panose="02020603050405020304" pitchFamily="18" charset="0"/>
            </a:endParaRPr>
          </a:p>
          <a:p>
            <a:pPr marL="0" indent="0">
              <a:buNone/>
              <a:defRPr/>
            </a:pPr>
            <a:endParaRPr lang="en-US" altLang="zh-CN" dirty="0">
              <a:latin typeface="Times New Roman" panose="02020603050405020304" pitchFamily="18" charset="0"/>
              <a:cs typeface="Times New Roman" panose="02020603050405020304" pitchFamily="18" charset="0"/>
            </a:endParaRPr>
          </a:p>
          <a:p>
            <a:pPr>
              <a:buNone/>
              <a:defRPr/>
            </a:pPr>
            <a:endParaRPr lang="en-US" altLang="zh-CN" dirty="0">
              <a:latin typeface="Times New Roman" panose="02020603050405020304" pitchFamily="18" charset="0"/>
              <a:cs typeface="Times New Roman" panose="02020603050405020304" pitchFamily="18" charset="0"/>
            </a:endParaRPr>
          </a:p>
          <a:p>
            <a:pPr>
              <a:buNone/>
              <a:defRPr/>
            </a:pPr>
            <a:endParaRPr lang="en-US" altLang="zh-CN" sz="2700" dirty="0">
              <a:latin typeface="Times New Roman" panose="02020603050405020304" pitchFamily="18" charset="0"/>
              <a:cs typeface="Times New Roman" panose="02020603050405020304" pitchFamily="18" charset="0"/>
            </a:endParaRPr>
          </a:p>
          <a:p>
            <a:pPr>
              <a:defRPr/>
            </a:pPr>
            <a:endParaRPr lang="zh-CN" alt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内容占位符 2"/>
          <p:cNvSpPr>
            <a:spLocks noGrp="1"/>
          </p:cNvSpPr>
          <p:nvPr>
            <p:ph idx="1"/>
          </p:nvPr>
        </p:nvSpPr>
        <p:spPr>
          <a:xfrm>
            <a:off x="374301" y="622170"/>
            <a:ext cx="8455428" cy="5704570"/>
          </a:xfrm>
        </p:spPr>
        <p:txBody>
          <a:bodyPr rtlCol="0">
            <a:normAutofit fontScale="25000" lnSpcReduction="20000"/>
          </a:bodyPr>
          <a:lstStyle/>
          <a:p>
            <a:pPr marL="0" indent="0">
              <a:buNone/>
              <a:defRPr/>
            </a:pPr>
            <a:r>
              <a:rPr lang="en-US" altLang="zh-CN" sz="11200" dirty="0">
                <a:latin typeface="Times New Roman" panose="02020603050405020304" pitchFamily="18" charset="0"/>
                <a:cs typeface="Times New Roman" panose="02020603050405020304" pitchFamily="18" charset="0"/>
              </a:rPr>
              <a:t>2. This changed </a:t>
            </a:r>
            <a:r>
              <a:rPr lang="en-US" altLang="zh-CN" sz="11200" dirty="0">
                <a:solidFill>
                  <a:srgbClr val="C00000"/>
                </a:solidFill>
                <a:latin typeface="Times New Roman" panose="02020603050405020304" pitchFamily="18" charset="0"/>
                <a:cs typeface="Times New Roman" panose="02020603050405020304" pitchFamily="18" charset="0"/>
              </a:rPr>
              <a:t>conviction</a:t>
            </a:r>
            <a:r>
              <a:rPr lang="en-US" altLang="zh-CN" sz="11200" dirty="0">
                <a:latin typeface="Times New Roman" panose="02020603050405020304" pitchFamily="18" charset="0"/>
                <a:cs typeface="Times New Roman" panose="02020603050405020304" pitchFamily="18" charset="0"/>
              </a:rPr>
              <a:t> into </a:t>
            </a:r>
            <a:r>
              <a:rPr lang="en-US" altLang="zh-CN" sz="11200" dirty="0">
                <a:solidFill>
                  <a:srgbClr val="C00000"/>
                </a:solidFill>
                <a:latin typeface="Times New Roman" panose="02020603050405020304" pitchFamily="18" charset="0"/>
                <a:cs typeface="Times New Roman" panose="02020603050405020304" pitchFamily="18" charset="0"/>
              </a:rPr>
              <a:t>certainty.</a:t>
            </a:r>
            <a:r>
              <a:rPr lang="en-US" altLang="zh-CN" sz="11200" dirty="0">
                <a:latin typeface="Times New Roman" panose="02020603050405020304" pitchFamily="18" charset="0"/>
                <a:cs typeface="Times New Roman" panose="02020603050405020304" pitchFamily="18" charset="0"/>
              </a:rPr>
              <a:t>      </a:t>
            </a:r>
          </a:p>
          <a:p>
            <a:pPr marL="386080" indent="-386080">
              <a:buNone/>
              <a:defRPr/>
            </a:pPr>
            <a:r>
              <a:rPr lang="en-US" altLang="zh-CN" sz="11200" dirty="0">
                <a:latin typeface="Times New Roman" panose="02020603050405020304" pitchFamily="18" charset="0"/>
                <a:cs typeface="Times New Roman" panose="02020603050405020304" pitchFamily="18" charset="0"/>
              </a:rPr>
              <a:t>1) </a:t>
            </a:r>
            <a:r>
              <a:rPr lang="en-US" altLang="zh-CN" sz="11200" dirty="0">
                <a:solidFill>
                  <a:srgbClr val="C00000"/>
                </a:solidFill>
                <a:latin typeface="Times New Roman" panose="02020603050405020304" pitchFamily="18" charset="0"/>
                <a:cs typeface="Times New Roman" panose="02020603050405020304" pitchFamily="18" charset="0"/>
              </a:rPr>
              <a:t>conviction:</a:t>
            </a:r>
            <a:r>
              <a:rPr lang="en-US" altLang="zh-CN" sz="11200" dirty="0">
                <a:latin typeface="Times New Roman" panose="02020603050405020304" pitchFamily="18" charset="0"/>
                <a:cs typeface="Times New Roman" panose="02020603050405020304" pitchFamily="18" charset="0"/>
              </a:rPr>
              <a:t> firm and sincere belief. </a:t>
            </a:r>
            <a:r>
              <a:rPr lang="zh-CN" altLang="en-US" sz="11200" dirty="0">
                <a:latin typeface="Times New Roman" panose="02020603050405020304" pitchFamily="18" charset="0"/>
                <a:cs typeface="Times New Roman" panose="02020603050405020304" pitchFamily="18" charset="0"/>
              </a:rPr>
              <a:t>确信，坚信</a:t>
            </a:r>
            <a:endParaRPr lang="en-US" altLang="zh-CN" sz="11200" dirty="0">
              <a:latin typeface="Times New Roman" panose="02020603050405020304" pitchFamily="18" charset="0"/>
              <a:cs typeface="Times New Roman" panose="02020603050405020304" pitchFamily="18" charset="0"/>
            </a:endParaRPr>
          </a:p>
          <a:p>
            <a:pPr>
              <a:buNone/>
              <a:defRPr/>
            </a:pPr>
            <a:r>
              <a:rPr lang="en-US" altLang="zh-CN" sz="11200" dirty="0">
                <a:latin typeface="Times New Roman" panose="02020603050405020304" pitchFamily="18" charset="0"/>
                <a:cs typeface="Times New Roman" panose="02020603050405020304" pitchFamily="18" charset="0"/>
              </a:rPr>
              <a:t>    e.g. I speak with full conviction that our course is just.</a:t>
            </a:r>
          </a:p>
          <a:p>
            <a:pPr>
              <a:buNone/>
              <a:defRPr/>
            </a:pPr>
            <a:r>
              <a:rPr lang="en-US" altLang="zh-CN" sz="11200" dirty="0">
                <a:latin typeface="Times New Roman" panose="02020603050405020304" pitchFamily="18" charset="0"/>
                <a:cs typeface="Times New Roman" panose="02020603050405020304" pitchFamily="18" charset="0"/>
              </a:rPr>
              <a:t>          From the way she spoke, you could tell she was </a:t>
            </a:r>
          </a:p>
          <a:p>
            <a:pPr>
              <a:buNone/>
              <a:defRPr/>
            </a:pPr>
            <a:r>
              <a:rPr lang="en-US" altLang="zh-CN" sz="11200" dirty="0">
                <a:latin typeface="Times New Roman" panose="02020603050405020304" pitchFamily="18" charset="0"/>
                <a:cs typeface="Times New Roman" panose="02020603050405020304" pitchFamily="18" charset="0"/>
              </a:rPr>
              <a:t>          speaking from conviction. </a:t>
            </a:r>
          </a:p>
          <a:p>
            <a:pPr>
              <a:buNone/>
              <a:defRPr/>
            </a:pPr>
            <a:endParaRPr lang="en-US" altLang="zh-CN" sz="11200" dirty="0">
              <a:latin typeface="Times New Roman" panose="02020603050405020304" pitchFamily="18" charset="0"/>
              <a:cs typeface="Times New Roman" panose="02020603050405020304" pitchFamily="18" charset="0"/>
            </a:endParaRPr>
          </a:p>
          <a:p>
            <a:pPr>
              <a:buNone/>
              <a:defRPr/>
            </a:pPr>
            <a:r>
              <a:rPr lang="en-US" altLang="zh-CN" sz="11200" dirty="0">
                <a:latin typeface="Times New Roman" panose="02020603050405020304" pitchFamily="18" charset="0"/>
                <a:cs typeface="Times New Roman" panose="02020603050405020304" pitchFamily="18" charset="0"/>
              </a:rPr>
              <a:t> 2)  </a:t>
            </a:r>
            <a:r>
              <a:rPr lang="en-US" altLang="zh-CN" sz="11200" dirty="0">
                <a:solidFill>
                  <a:srgbClr val="C00000"/>
                </a:solidFill>
                <a:latin typeface="Times New Roman" panose="02020603050405020304" pitchFamily="18" charset="0"/>
                <a:cs typeface="Times New Roman" panose="02020603050405020304" pitchFamily="18" charset="0"/>
              </a:rPr>
              <a:t>certainty: </a:t>
            </a:r>
            <a:r>
              <a:rPr lang="en-US" altLang="zh-CN" sz="11200" dirty="0">
                <a:latin typeface="Times New Roman" panose="02020603050405020304" pitchFamily="18" charset="0"/>
                <a:cs typeface="Times New Roman" panose="02020603050405020304" pitchFamily="18" charset="0"/>
              </a:rPr>
              <a:t>fact  </a:t>
            </a:r>
          </a:p>
          <a:p>
            <a:pPr>
              <a:buNone/>
              <a:defRPr/>
            </a:pPr>
            <a:r>
              <a:rPr lang="en-US" altLang="zh-CN" sz="11200" dirty="0">
                <a:latin typeface="Times New Roman" panose="02020603050405020304" pitchFamily="18" charset="0"/>
                <a:cs typeface="Times New Roman" panose="02020603050405020304" pitchFamily="18" charset="0"/>
              </a:rPr>
              <a:t>   e.g. It has become a certainty that the meeting will be suspended. </a:t>
            </a:r>
          </a:p>
          <a:p>
            <a:pPr>
              <a:buNone/>
              <a:defRPr/>
            </a:pPr>
            <a:endParaRPr lang="en-US" altLang="zh-CN" sz="11200" dirty="0">
              <a:solidFill>
                <a:srgbClr val="C00000"/>
              </a:solidFill>
              <a:latin typeface="Times New Roman" panose="02020603050405020304" pitchFamily="18" charset="0"/>
              <a:cs typeface="Times New Roman" panose="02020603050405020304" pitchFamily="18" charset="0"/>
            </a:endParaRPr>
          </a:p>
          <a:p>
            <a:pPr>
              <a:lnSpc>
                <a:spcPct val="120000"/>
              </a:lnSpc>
              <a:buNone/>
              <a:defRPr/>
            </a:pPr>
            <a:r>
              <a:rPr lang="en-US" altLang="zh-CN" sz="11200" dirty="0">
                <a:solidFill>
                  <a:srgbClr val="C00000"/>
                </a:solidFill>
                <a:latin typeface="Times New Roman" panose="02020603050405020304" pitchFamily="18" charset="0"/>
                <a:cs typeface="Times New Roman" panose="02020603050405020304" pitchFamily="18" charset="0"/>
              </a:rPr>
              <a:t>3)Paraphrase: </a:t>
            </a:r>
            <a:r>
              <a:rPr lang="en-US" altLang="zh-CN" sz="11200" dirty="0">
                <a:latin typeface="Times New Roman" panose="02020603050405020304" pitchFamily="18" charset="0"/>
                <a:cs typeface="Times New Roman" panose="02020603050405020304" pitchFamily="18" charset="0"/>
              </a:rPr>
              <a:t>In the past it was my </a:t>
            </a:r>
            <a:r>
              <a:rPr lang="en-US" altLang="zh-CN" sz="11200" dirty="0">
                <a:solidFill>
                  <a:srgbClr val="C00000"/>
                </a:solidFill>
                <a:latin typeface="Times New Roman" panose="02020603050405020304" pitchFamily="18" charset="0"/>
                <a:cs typeface="Times New Roman" panose="02020603050405020304" pitchFamily="18" charset="0"/>
              </a:rPr>
              <a:t>belief</a:t>
            </a:r>
            <a:r>
              <a:rPr lang="en-US" altLang="zh-CN" sz="11200" dirty="0">
                <a:latin typeface="Times New Roman" panose="02020603050405020304" pitchFamily="18" charset="0"/>
                <a:cs typeface="Times New Roman" panose="02020603050405020304" pitchFamily="18" charset="0"/>
              </a:rPr>
              <a:t> that Hitler would soon attack Soviet Union; but now it was no longer a belief, it had become a </a:t>
            </a:r>
            <a:r>
              <a:rPr lang="en-US" altLang="zh-CN" sz="11200" dirty="0">
                <a:solidFill>
                  <a:srgbClr val="C00000"/>
                </a:solidFill>
                <a:latin typeface="Times New Roman" panose="02020603050405020304" pitchFamily="18" charset="0"/>
                <a:cs typeface="Times New Roman" panose="02020603050405020304" pitchFamily="18" charset="0"/>
              </a:rPr>
              <a:t>fact</a:t>
            </a:r>
            <a:r>
              <a:rPr lang="en-US" altLang="zh-CN" sz="11200" dirty="0">
                <a:latin typeface="Times New Roman" panose="02020603050405020304" pitchFamily="18" charset="0"/>
                <a:cs typeface="Times New Roman" panose="02020603050405020304" pitchFamily="18" charset="0"/>
              </a:rPr>
              <a:t>. </a:t>
            </a:r>
          </a:p>
          <a:p>
            <a:pPr>
              <a:buNone/>
              <a:defRPr/>
            </a:pPr>
            <a:endParaRPr lang="en-US" altLang="zh-CN" sz="11200" dirty="0">
              <a:latin typeface="Times New Roman" panose="02020603050405020304" pitchFamily="18" charset="0"/>
              <a:cs typeface="Times New Roman" panose="02020603050405020304" pitchFamily="18" charset="0"/>
            </a:endParaRPr>
          </a:p>
          <a:p>
            <a:pPr>
              <a:buNone/>
              <a:defRPr/>
            </a:pPr>
            <a:r>
              <a:rPr lang="en-US" altLang="zh-CN" dirty="0">
                <a:latin typeface="Times New Roman" panose="02020603050405020304" pitchFamily="18" charset="0"/>
                <a:cs typeface="Times New Roman" panose="02020603050405020304" pitchFamily="18" charset="0"/>
              </a:rPr>
              <a:t> </a:t>
            </a:r>
          </a:p>
          <a:p>
            <a:pPr>
              <a:buNone/>
              <a:defRPr/>
            </a:pPr>
            <a:endParaRPr lang="en-US" altLang="zh-CN" sz="2700" dirty="0">
              <a:latin typeface="Times New Roman" panose="02020603050405020304" pitchFamily="18" charset="0"/>
              <a:cs typeface="Times New Roman" panose="02020603050405020304" pitchFamily="18" charset="0"/>
            </a:endParaRPr>
          </a:p>
          <a:p>
            <a:pPr>
              <a:defRPr/>
            </a:pPr>
            <a:endParaRPr lang="zh-CN" altLang="en-US" dirty="0"/>
          </a:p>
        </p:txBody>
      </p:sp>
      <p:sp>
        <p:nvSpPr>
          <p:cNvPr id="2" name="矩形 1"/>
          <p:cNvSpPr/>
          <p:nvPr/>
        </p:nvSpPr>
        <p:spPr>
          <a:xfrm>
            <a:off x="374301" y="1131216"/>
            <a:ext cx="8395398" cy="104637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800" dirty="0">
                <a:latin typeface="宋体" panose="02010600030101010101" pitchFamily="2" charset="-122"/>
                <a:ea typeface="宋体" panose="02010600030101010101" pitchFamily="2" charset="-122"/>
              </a:rPr>
              <a:t> 她通过了研究生入学考试，我坚信的事情变成了现实。 </a:t>
            </a:r>
          </a:p>
        </p:txBody>
      </p:sp>
      <p:sp>
        <p:nvSpPr>
          <p:cNvPr id="3" name="矩形 2"/>
          <p:cNvSpPr/>
          <p:nvPr/>
        </p:nvSpPr>
        <p:spPr>
          <a:xfrm>
            <a:off x="374301" y="2382624"/>
            <a:ext cx="8395398" cy="104637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Times New Roman" panose="02020603050405020304" pitchFamily="18" charset="0"/>
                <a:cs typeface="Times New Roman" panose="02020603050405020304" pitchFamily="18" charset="0"/>
              </a:rPr>
              <a:t>She passed the entrance examination to postgraduate program. This changed my conviction into certainty.</a:t>
            </a:r>
            <a:endParaRPr lang="zh-CN" altLang="en-US" sz="2800" dirty="0">
              <a:latin typeface="Times New Roman" panose="02020603050405020304" pitchFamily="18" charset="0"/>
              <a:cs typeface="Times New Roman" panose="02020603050405020304" pitchFamily="18" charset="0"/>
            </a:endParaRPr>
          </a:p>
        </p:txBody>
      </p:sp>
      <p:sp>
        <p:nvSpPr>
          <p:cNvPr id="4" name="矩形 3"/>
          <p:cNvSpPr/>
          <p:nvPr/>
        </p:nvSpPr>
        <p:spPr>
          <a:xfrm>
            <a:off x="374301" y="3539763"/>
            <a:ext cx="8395398" cy="1197204"/>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zh-CN" altLang="en-US" sz="2800" dirty="0">
                <a:latin typeface="宋体" panose="02010600030101010101" pitchFamily="2" charset="-122"/>
                <a:ea typeface="宋体" panose="02010600030101010101" pitchFamily="2" charset="-122"/>
              </a:rPr>
              <a:t>遭遇困难的时候，我们一定要持有这样的信念：坚持终会带来好的结果。 </a:t>
            </a:r>
          </a:p>
        </p:txBody>
      </p:sp>
      <p:sp>
        <p:nvSpPr>
          <p:cNvPr id="5" name="矩形 4"/>
          <p:cNvSpPr/>
          <p:nvPr/>
        </p:nvSpPr>
        <p:spPr>
          <a:xfrm>
            <a:off x="374301" y="4901437"/>
            <a:ext cx="8395398" cy="1296184"/>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2800" dirty="0">
                <a:latin typeface="Times New Roman" panose="02020603050405020304" pitchFamily="18" charset="0"/>
                <a:cs typeface="Times New Roman" panose="02020603050405020304" pitchFamily="18" charset="0"/>
              </a:rPr>
              <a:t>When we encounter difficulties, we must possess the conviction that perseverance will bring good results.  </a:t>
            </a:r>
            <a:endParaRPr lang="zh-CN" altLang="en-US" sz="28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50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50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50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50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150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1507">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1507">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1507">
                                            <p:txEl>
                                              <p:pRg st="9" end="9"/>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1507">
                                            <p:txEl>
                                              <p:pRg st="11" end="11"/>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build="p"/>
      <p:bldP spid="2" grpId="0" animBg="1"/>
      <p:bldP spid="3" grpId="0" animBg="1"/>
      <p:bldP spid="4" grpId="0" animBg="1"/>
      <p:bldP spid="5"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内容占位符 2"/>
          <p:cNvSpPr>
            <a:spLocks noGrp="1"/>
          </p:cNvSpPr>
          <p:nvPr>
            <p:ph idx="1"/>
          </p:nvPr>
        </p:nvSpPr>
        <p:spPr>
          <a:xfrm>
            <a:off x="490193" y="0"/>
            <a:ext cx="8389856" cy="6617616"/>
          </a:xfrm>
        </p:spPr>
        <p:txBody>
          <a:bodyPr rtlCol="0">
            <a:normAutofit/>
          </a:bodyPr>
          <a:lstStyle/>
          <a:p>
            <a:pPr>
              <a:buNone/>
              <a:defRPr/>
            </a:pPr>
            <a:endParaRPr lang="en-US" altLang="zh-CN" sz="2700" dirty="0">
              <a:latin typeface="Times New Roman" panose="02020603050405020304" pitchFamily="18" charset="0"/>
              <a:cs typeface="Times New Roman" panose="02020603050405020304" pitchFamily="18" charset="0"/>
            </a:endParaRPr>
          </a:p>
          <a:p>
            <a:pPr>
              <a:buNone/>
              <a:defRPr/>
            </a:pPr>
            <a:r>
              <a:rPr lang="en-US" altLang="zh-CN" sz="2700" dirty="0">
                <a:latin typeface="Times New Roman" panose="02020603050405020304" pitchFamily="18" charset="0"/>
                <a:cs typeface="Times New Roman" panose="02020603050405020304" pitchFamily="18" charset="0"/>
              </a:rPr>
              <a:t>3. I had </a:t>
            </a:r>
            <a:r>
              <a:rPr lang="en-US" altLang="zh-CN" sz="2700" dirty="0">
                <a:solidFill>
                  <a:srgbClr val="C00000"/>
                </a:solidFill>
                <a:latin typeface="Times New Roman" panose="02020603050405020304" pitchFamily="18" charset="0"/>
                <a:cs typeface="Times New Roman" panose="02020603050405020304" pitchFamily="18" charset="0"/>
              </a:rPr>
              <a:t>not the slightest </a:t>
            </a:r>
            <a:r>
              <a:rPr lang="en-US" altLang="zh-CN" sz="2700" dirty="0">
                <a:latin typeface="Times New Roman" panose="02020603050405020304" pitchFamily="18" charset="0"/>
                <a:cs typeface="Times New Roman" panose="02020603050405020304" pitchFamily="18" charset="0"/>
              </a:rPr>
              <a:t>doubt </a:t>
            </a:r>
            <a:r>
              <a:rPr lang="en-US" altLang="zh-CN" sz="2700" dirty="0">
                <a:solidFill>
                  <a:srgbClr val="C00000"/>
                </a:solidFill>
                <a:latin typeface="Times New Roman" panose="02020603050405020304" pitchFamily="18" charset="0"/>
                <a:cs typeface="Times New Roman" panose="02020603050405020304" pitchFamily="18" charset="0"/>
              </a:rPr>
              <a:t>where our duty and our policy lay. </a:t>
            </a:r>
          </a:p>
          <a:p>
            <a:pPr marL="386080" indent="-386080">
              <a:buFontTx/>
              <a:buAutoNum type="arabicParenR"/>
              <a:defRPr/>
            </a:pPr>
            <a:r>
              <a:rPr lang="en-US" altLang="zh-CN" sz="2700" dirty="0">
                <a:latin typeface="Times New Roman" panose="02020603050405020304" pitchFamily="18" charset="0"/>
                <a:cs typeface="Times New Roman" panose="02020603050405020304" pitchFamily="18" charset="0"/>
              </a:rPr>
              <a:t>lay: exist, be found, reside</a:t>
            </a:r>
          </a:p>
          <a:p>
            <a:pPr marL="386080" indent="-386080">
              <a:buNone/>
              <a:defRPr/>
            </a:pPr>
            <a:r>
              <a:rPr lang="en-US" altLang="zh-CN" sz="2700" dirty="0">
                <a:latin typeface="Times New Roman" panose="02020603050405020304" pitchFamily="18" charset="0"/>
                <a:cs typeface="Times New Roman" panose="02020603050405020304" pitchFamily="18" charset="0"/>
              </a:rPr>
              <a:t>            e.g. The bitter experience of the past few years has shown that prosperity lies in unity and cooperation. </a:t>
            </a:r>
          </a:p>
          <a:p>
            <a:pPr marL="386080" indent="-386080">
              <a:buNone/>
              <a:defRPr/>
            </a:pPr>
            <a:endParaRPr lang="en-US" altLang="zh-CN" sz="2700" dirty="0">
              <a:latin typeface="Times New Roman" panose="02020603050405020304" pitchFamily="18" charset="0"/>
              <a:cs typeface="Times New Roman" panose="02020603050405020304" pitchFamily="18" charset="0"/>
            </a:endParaRPr>
          </a:p>
          <a:p>
            <a:pPr marL="386080" indent="-386080">
              <a:buNone/>
              <a:defRPr/>
            </a:pPr>
            <a:r>
              <a:rPr lang="en-US" altLang="zh-CN" sz="2700" dirty="0">
                <a:latin typeface="Times New Roman" panose="02020603050405020304" pitchFamily="18" charset="0"/>
                <a:cs typeface="Times New Roman" panose="02020603050405020304" pitchFamily="18" charset="0"/>
              </a:rPr>
              <a:t>2)   What clause does where introduce?</a:t>
            </a:r>
          </a:p>
          <a:p>
            <a:pPr marL="386080" indent="-386080">
              <a:buNone/>
              <a:defRPr/>
            </a:pPr>
            <a:endParaRPr lang="en-US" altLang="zh-CN" sz="2700" dirty="0">
              <a:latin typeface="Times New Roman" panose="02020603050405020304" pitchFamily="18" charset="0"/>
              <a:cs typeface="Times New Roman" panose="02020603050405020304" pitchFamily="18" charset="0"/>
            </a:endParaRPr>
          </a:p>
          <a:p>
            <a:pPr marL="514350" indent="-514350">
              <a:lnSpc>
                <a:spcPts val="2775"/>
              </a:lnSpc>
              <a:buAutoNum type="arabicParenR" startAt="3"/>
              <a:defRPr/>
            </a:pPr>
            <a:r>
              <a:rPr lang="en-US" altLang="zh-CN" sz="2700" dirty="0">
                <a:latin typeface="Times New Roman" panose="02020603050405020304" pitchFamily="18" charset="0"/>
                <a:cs typeface="Times New Roman" panose="02020603050405020304" pitchFamily="18" charset="0"/>
              </a:rPr>
              <a:t>figure of speech: </a:t>
            </a:r>
            <a:r>
              <a:rPr lang="en-US" altLang="zh-CN" sz="2700" dirty="0">
                <a:solidFill>
                  <a:srgbClr val="C00000"/>
                </a:solidFill>
                <a:latin typeface="Times New Roman" panose="02020603050405020304" pitchFamily="18" charset="0"/>
                <a:cs typeface="Times New Roman" panose="02020603050405020304" pitchFamily="18" charset="0"/>
              </a:rPr>
              <a:t>litotes </a:t>
            </a:r>
            <a:r>
              <a:rPr lang="zh-CN" altLang="en-US" sz="2700" dirty="0">
                <a:solidFill>
                  <a:srgbClr val="C00000"/>
                </a:solidFill>
                <a:latin typeface="Times New Roman" panose="02020603050405020304" pitchFamily="18" charset="0"/>
                <a:cs typeface="Times New Roman" panose="02020603050405020304" pitchFamily="18" charset="0"/>
              </a:rPr>
              <a:t>间接肯定法</a:t>
            </a:r>
            <a:r>
              <a:rPr lang="zh-CN" altLang="en-US" sz="2700" dirty="0">
                <a:latin typeface="Times New Roman" panose="02020603050405020304" pitchFamily="18" charset="0"/>
                <a:cs typeface="Times New Roman" panose="02020603050405020304" pitchFamily="18" charset="0"/>
              </a:rPr>
              <a:t>； </a:t>
            </a:r>
            <a:r>
              <a:rPr lang="en-US" altLang="zh-CN" sz="2700" dirty="0">
                <a:solidFill>
                  <a:srgbClr val="C00000"/>
                </a:solidFill>
                <a:latin typeface="Times New Roman" panose="02020603050405020304" pitchFamily="18" charset="0"/>
                <a:cs typeface="Times New Roman" panose="02020603050405020304" pitchFamily="18" charset="0"/>
              </a:rPr>
              <a:t>not  the slightest </a:t>
            </a:r>
          </a:p>
          <a:p>
            <a:pPr marL="0" indent="0">
              <a:lnSpc>
                <a:spcPts val="2775"/>
              </a:lnSpc>
              <a:buNone/>
              <a:defRPr/>
            </a:pPr>
            <a:r>
              <a:rPr lang="en-US" altLang="zh-CN" sz="2700" dirty="0">
                <a:solidFill>
                  <a:srgbClr val="C00000"/>
                </a:solidFill>
                <a:latin typeface="Times New Roman" panose="02020603050405020304" pitchFamily="18" charset="0"/>
                <a:cs typeface="Times New Roman" panose="02020603050405020304" pitchFamily="18" charset="0"/>
              </a:rPr>
              <a:t>       doubt=  be certain / be sure </a:t>
            </a:r>
          </a:p>
          <a:p>
            <a:pPr marL="386080" indent="-386080">
              <a:buNone/>
              <a:defRPr/>
            </a:pPr>
            <a:r>
              <a:rPr lang="en-US" altLang="zh-CN" sz="2700" dirty="0">
                <a:latin typeface="Times New Roman" panose="02020603050405020304" pitchFamily="18" charset="0"/>
                <a:cs typeface="Times New Roman" panose="02020603050405020304" pitchFamily="18" charset="0"/>
              </a:rPr>
              <a:t>           e.g. This is no small accomplishment. </a:t>
            </a:r>
          </a:p>
          <a:p>
            <a:pPr marL="386080" indent="-386080">
              <a:buNone/>
              <a:defRPr/>
            </a:pPr>
            <a:r>
              <a:rPr lang="en-US" altLang="zh-CN" sz="2700" dirty="0">
                <a:latin typeface="Times New Roman" panose="02020603050405020304" pitchFamily="18" charset="0"/>
                <a:cs typeface="Times New Roman" panose="02020603050405020304" pitchFamily="18" charset="0"/>
              </a:rPr>
              <a:t>                  This is not at all unpleasant.</a:t>
            </a:r>
            <a:endParaRPr lang="en-US" altLang="zh-CN" sz="2700" dirty="0"/>
          </a:p>
          <a:p>
            <a:pPr>
              <a:defRPr/>
            </a:pPr>
            <a:endParaRPr lang="zh-CN" altLang="en-US" dirty="0"/>
          </a:p>
        </p:txBody>
      </p:sp>
      <p:sp>
        <p:nvSpPr>
          <p:cNvPr id="2" name="矩形 1"/>
          <p:cNvSpPr/>
          <p:nvPr/>
        </p:nvSpPr>
        <p:spPr>
          <a:xfrm>
            <a:off x="433631" y="1357460"/>
            <a:ext cx="8107051" cy="128204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zh-CN" altLang="en-US" sz="2800" dirty="0">
                <a:latin typeface="宋体" panose="02010600030101010101" pitchFamily="2" charset="-122"/>
                <a:ea typeface="宋体" panose="02010600030101010101" pitchFamily="2" charset="-122"/>
              </a:rPr>
              <a:t>作为大学生，我十分了解我们目前的目标和任务是什么，那就是用知识武装头脑，在实践中锻炼技能不断提升个人的道德修养。 </a:t>
            </a:r>
          </a:p>
        </p:txBody>
      </p:sp>
      <p:sp>
        <p:nvSpPr>
          <p:cNvPr id="3" name="矩形 2"/>
          <p:cNvSpPr/>
          <p:nvPr/>
        </p:nvSpPr>
        <p:spPr>
          <a:xfrm>
            <a:off x="461913" y="3059000"/>
            <a:ext cx="8220174" cy="167797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Times New Roman" panose="02020603050405020304" pitchFamily="18" charset="0"/>
                <a:cs typeface="Times New Roman" panose="02020603050405020304" pitchFamily="18" charset="0"/>
              </a:rPr>
              <a:t>As college students, I have no doubt where our goals and tasks lie. We must equip our minds with knowledge, hone our skills in practice and upgrade our morality. </a:t>
            </a:r>
            <a:endParaRPr lang="zh-CN" altLang="en-US" sz="28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内容占位符 2"/>
          <p:cNvSpPr>
            <a:spLocks noGrp="1"/>
          </p:cNvSpPr>
          <p:nvPr>
            <p:ph idx="1"/>
          </p:nvPr>
        </p:nvSpPr>
        <p:spPr>
          <a:xfrm>
            <a:off x="622169" y="734721"/>
            <a:ext cx="8229599" cy="5388557"/>
          </a:xfrm>
        </p:spPr>
        <p:txBody>
          <a:bodyPr>
            <a:normAutofit lnSpcReduction="10000"/>
          </a:bodyPr>
          <a:lstStyle/>
          <a:p>
            <a:pPr eaLnBrk="1" hangingPunct="1">
              <a:buFontTx/>
              <a:buNone/>
            </a:pPr>
            <a:r>
              <a:rPr lang="en-US" altLang="zh-CN" dirty="0">
                <a:latin typeface="Times New Roman" panose="02020603050405020304" pitchFamily="18" charset="0"/>
                <a:cs typeface="Times New Roman" panose="02020603050405020304" pitchFamily="18" charset="0"/>
              </a:rPr>
              <a:t>4</a:t>
            </a:r>
            <a:r>
              <a:rPr lang="en-US" altLang="zh-CN" sz="3000" dirty="0">
                <a:latin typeface="Times New Roman" panose="02020603050405020304" pitchFamily="18" charset="0"/>
                <a:cs typeface="Times New Roman" panose="02020603050405020304" pitchFamily="18" charset="0"/>
              </a:rPr>
              <a:t>. Nor indeed what to say. </a:t>
            </a:r>
          </a:p>
          <a:p>
            <a:pPr eaLnBrk="1" hangingPunct="1">
              <a:buFontTx/>
              <a:buNone/>
            </a:pPr>
            <a:r>
              <a:rPr lang="en-US" altLang="zh-CN" sz="3000" dirty="0">
                <a:latin typeface="Times New Roman" panose="02020603050405020304" pitchFamily="18" charset="0"/>
                <a:cs typeface="Times New Roman" panose="02020603050405020304" pitchFamily="18" charset="0"/>
              </a:rPr>
              <a:t>    </a:t>
            </a:r>
            <a:r>
              <a:rPr lang="en-US" altLang="zh-CN" sz="3000" dirty="0">
                <a:solidFill>
                  <a:srgbClr val="C00000"/>
                </a:solidFill>
                <a:latin typeface="Times New Roman" panose="02020603050405020304" pitchFamily="18" charset="0"/>
                <a:cs typeface="Times New Roman" panose="02020603050405020304" pitchFamily="18" charset="0"/>
              </a:rPr>
              <a:t>Question:</a:t>
            </a:r>
            <a:r>
              <a:rPr lang="en-US" altLang="zh-CN" sz="3000" dirty="0">
                <a:latin typeface="Times New Roman" panose="02020603050405020304" pitchFamily="18" charset="0"/>
                <a:cs typeface="Times New Roman" panose="02020603050405020304" pitchFamily="18" charset="0"/>
              </a:rPr>
              <a:t> What rhetorical device is used here? </a:t>
            </a:r>
          </a:p>
          <a:p>
            <a:pPr eaLnBrk="1" hangingPunct="1">
              <a:buFontTx/>
              <a:buNone/>
            </a:pPr>
            <a:r>
              <a:rPr lang="en-US" altLang="zh-CN" sz="3000" dirty="0">
                <a:latin typeface="Times New Roman" panose="02020603050405020304" pitchFamily="18" charset="0"/>
                <a:cs typeface="Times New Roman" panose="02020603050405020304" pitchFamily="18" charset="0"/>
              </a:rPr>
              <a:t>                     What function does it play? </a:t>
            </a:r>
          </a:p>
          <a:p>
            <a:pPr eaLnBrk="1" hangingPunct="1">
              <a:buFontTx/>
              <a:buNone/>
            </a:pPr>
            <a:r>
              <a:rPr lang="en-US" altLang="zh-CN" sz="3000" dirty="0">
                <a:latin typeface="Times New Roman" panose="02020603050405020304" pitchFamily="18" charset="0"/>
                <a:cs typeface="Times New Roman" panose="02020603050405020304" pitchFamily="18" charset="0"/>
              </a:rPr>
              <a:t>    Nor had I indeed the slightest doubt as to what I was to say. </a:t>
            </a:r>
          </a:p>
          <a:p>
            <a:pPr eaLnBrk="1" hangingPunct="1">
              <a:buFontTx/>
              <a:buNone/>
            </a:pPr>
            <a:endParaRPr lang="en-US" altLang="zh-CN" sz="3000" dirty="0">
              <a:latin typeface="Times New Roman" panose="02020603050405020304" pitchFamily="18" charset="0"/>
              <a:cs typeface="Times New Roman" panose="02020603050405020304" pitchFamily="18" charset="0"/>
            </a:endParaRPr>
          </a:p>
          <a:p>
            <a:pPr eaLnBrk="1" hangingPunct="1">
              <a:buFontTx/>
              <a:buNone/>
            </a:pPr>
            <a:r>
              <a:rPr lang="en-US" altLang="zh-CN" sz="3000" dirty="0">
                <a:latin typeface="Times New Roman" panose="02020603050405020304" pitchFamily="18" charset="0"/>
                <a:cs typeface="Times New Roman" panose="02020603050405020304" pitchFamily="18" charset="0"/>
              </a:rPr>
              <a:t>5. There only remained the task of composing it. </a:t>
            </a:r>
          </a:p>
          <a:p>
            <a:pPr eaLnBrk="1" hangingPunct="1">
              <a:buFontTx/>
              <a:buNone/>
            </a:pPr>
            <a:r>
              <a:rPr lang="en-US" altLang="zh-CN" sz="3000" dirty="0">
                <a:latin typeface="Times New Roman" panose="02020603050405020304" pitchFamily="18" charset="0"/>
                <a:cs typeface="Times New Roman" panose="02020603050405020304" pitchFamily="18" charset="0"/>
              </a:rPr>
              <a:t>     1) ‘It’ refers to ‘what I was to say.’</a:t>
            </a:r>
          </a:p>
          <a:p>
            <a:pPr>
              <a:buNone/>
            </a:pPr>
            <a:r>
              <a:rPr lang="en-US" altLang="zh-CN" sz="3000" dirty="0">
                <a:latin typeface="Times New Roman" panose="02020603050405020304" pitchFamily="18" charset="0"/>
                <a:cs typeface="Times New Roman" panose="02020603050405020304" pitchFamily="18" charset="0"/>
              </a:rPr>
              <a:t>     2) compose a poem; compose an essay </a:t>
            </a:r>
          </a:p>
          <a:p>
            <a:pPr>
              <a:buNone/>
            </a:pPr>
            <a:r>
              <a:rPr lang="en-US" altLang="zh-CN" sz="3000" dirty="0">
                <a:latin typeface="Times New Roman" panose="02020603050405020304" pitchFamily="18" charset="0"/>
                <a:cs typeface="Times New Roman" panose="02020603050405020304" pitchFamily="18" charset="0"/>
              </a:rPr>
              <a:t>     3</a:t>
            </a:r>
            <a:r>
              <a:rPr lang="zh-CN" altLang="en-US" sz="3000" dirty="0">
                <a:latin typeface="Times New Roman" panose="02020603050405020304" pitchFamily="18" charset="0"/>
                <a:cs typeface="Times New Roman" panose="02020603050405020304" pitchFamily="18" charset="0"/>
              </a:rPr>
              <a:t>）</a:t>
            </a:r>
            <a:r>
              <a:rPr lang="en-US" altLang="zh-CN" sz="3000" dirty="0">
                <a:solidFill>
                  <a:srgbClr val="C00000"/>
                </a:solidFill>
                <a:latin typeface="Times New Roman" panose="02020603050405020304" pitchFamily="18" charset="0"/>
                <a:cs typeface="Times New Roman" panose="02020603050405020304" pitchFamily="18" charset="0"/>
              </a:rPr>
              <a:t>Paraphrase</a:t>
            </a:r>
            <a:r>
              <a:rPr lang="zh-CN" altLang="en-US" sz="3000" dirty="0">
                <a:solidFill>
                  <a:srgbClr val="C00000"/>
                </a:solidFill>
                <a:latin typeface="Times New Roman" panose="02020603050405020304" pitchFamily="18" charset="0"/>
                <a:cs typeface="Times New Roman" panose="02020603050405020304" pitchFamily="18" charset="0"/>
              </a:rPr>
              <a:t>： </a:t>
            </a:r>
            <a:r>
              <a:rPr lang="en-US" altLang="zh-CN" sz="3000" dirty="0">
                <a:latin typeface="Times New Roman" panose="02020603050405020304" pitchFamily="18" charset="0"/>
                <a:cs typeface="Times New Roman" panose="02020603050405020304" pitchFamily="18" charset="0"/>
              </a:rPr>
              <a:t>The only task left was to write down what I was going to say. </a:t>
            </a:r>
          </a:p>
          <a:p>
            <a:pPr eaLnBrk="1" hangingPunct="1"/>
            <a:endParaRPr lang="en-US" altLang="zh-CN" dirty="0"/>
          </a:p>
          <a:p>
            <a:pPr eaLnBrk="1" hangingPunct="1"/>
            <a:endParaRPr lang="zh-CN" alt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内容占位符 2"/>
          <p:cNvSpPr>
            <a:spLocks noGrp="1"/>
          </p:cNvSpPr>
          <p:nvPr>
            <p:ph idx="1"/>
          </p:nvPr>
        </p:nvSpPr>
        <p:spPr>
          <a:xfrm>
            <a:off x="556181" y="678731"/>
            <a:ext cx="8276092" cy="5354424"/>
          </a:xfrm>
        </p:spPr>
        <p:txBody>
          <a:bodyPr rtlCol="0">
            <a:normAutofit/>
          </a:bodyPr>
          <a:lstStyle/>
          <a:p>
            <a:pPr>
              <a:buNone/>
              <a:defRPr/>
            </a:pPr>
            <a:r>
              <a:rPr lang="en-US" altLang="zh-CN" dirty="0">
                <a:solidFill>
                  <a:prstClr val="black"/>
                </a:solidFill>
                <a:latin typeface="Times New Roman" panose="02020603050405020304" pitchFamily="18" charset="0"/>
                <a:ea typeface="等线" panose="02010600030101010101" charset="-122"/>
                <a:cs typeface="Times New Roman" panose="02020603050405020304" pitchFamily="18" charset="0"/>
              </a:rPr>
              <a:t>6. I asked that notice should be given that I would…</a:t>
            </a:r>
          </a:p>
          <a:p>
            <a:pPr>
              <a:buNone/>
              <a:defRPr/>
            </a:pPr>
            <a:r>
              <a:rPr lang="en-US" altLang="zh-CN" dirty="0">
                <a:solidFill>
                  <a:prstClr val="black"/>
                </a:solidFill>
                <a:latin typeface="Times New Roman" panose="02020603050405020304" pitchFamily="18" charset="0"/>
                <a:ea typeface="等线" panose="02010600030101010101" charset="-122"/>
                <a:cs typeface="Times New Roman" panose="02020603050405020304" pitchFamily="18" charset="0"/>
              </a:rPr>
              <a:t>     1)  two “that clauses”</a:t>
            </a:r>
          </a:p>
          <a:p>
            <a:pPr>
              <a:buNone/>
              <a:defRPr/>
            </a:pPr>
            <a:r>
              <a:rPr lang="en-US" altLang="zh-CN" dirty="0">
                <a:solidFill>
                  <a:prstClr val="black"/>
                </a:solidFill>
                <a:latin typeface="Times New Roman" panose="02020603050405020304" pitchFamily="18" charset="0"/>
                <a:ea typeface="等线" panose="02010600030101010101" charset="-122"/>
                <a:cs typeface="Times New Roman" panose="02020603050405020304" pitchFamily="18" charset="0"/>
              </a:rPr>
              <a:t>     2)  give notice: inform (the B.B.C.)</a:t>
            </a:r>
            <a:r>
              <a:rPr lang="en-US" altLang="zh-CN" dirty="0">
                <a:solidFill>
                  <a:prstClr val="black"/>
                </a:solidFill>
                <a:latin typeface="等线" panose="02010600030101010101" charset="-122"/>
                <a:ea typeface="等线" panose="02010600030101010101" charset="-122"/>
              </a:rPr>
              <a:t>  </a:t>
            </a:r>
          </a:p>
          <a:p>
            <a:pPr>
              <a:buNone/>
              <a:defRPr/>
            </a:pPr>
            <a:endParaRPr lang="en-US" altLang="zh-CN" sz="2175" dirty="0">
              <a:latin typeface="Times New Roman" panose="02020603050405020304" pitchFamily="18" charset="0"/>
              <a:cs typeface="Times New Roman" panose="02020603050405020304" pitchFamily="18" charset="0"/>
            </a:endParaRPr>
          </a:p>
          <a:p>
            <a:pPr>
              <a:buNone/>
              <a:defRPr/>
            </a:pPr>
            <a:r>
              <a:rPr lang="en-US" altLang="zh-CN" dirty="0">
                <a:latin typeface="Times New Roman" panose="02020603050405020304" pitchFamily="18" charset="0"/>
                <a:cs typeface="Times New Roman" panose="02020603050405020304" pitchFamily="18" charset="0"/>
              </a:rPr>
              <a:t>7. Presently….with detailed news. </a:t>
            </a:r>
          </a:p>
          <a:p>
            <a:pPr marL="342900" indent="-342900">
              <a:buNone/>
              <a:defRPr/>
            </a:pPr>
            <a:r>
              <a:rPr lang="en-US" altLang="zh-CN" dirty="0">
                <a:solidFill>
                  <a:srgbClr val="C00000"/>
                </a:solidFill>
                <a:latin typeface="Times New Roman" panose="02020603050405020304" pitchFamily="18" charset="0"/>
                <a:cs typeface="Times New Roman" panose="02020603050405020304" pitchFamily="18" charset="0"/>
              </a:rPr>
              <a:t>   1) presently: </a:t>
            </a:r>
            <a:r>
              <a:rPr lang="en-US" altLang="zh-CN" dirty="0">
                <a:latin typeface="Times New Roman" panose="02020603050405020304" pitchFamily="18" charset="0"/>
                <a:cs typeface="Times New Roman" panose="02020603050405020304" pitchFamily="18" charset="0"/>
              </a:rPr>
              <a:t>before long, shortly, soon.</a:t>
            </a:r>
          </a:p>
          <a:p>
            <a:pPr marL="342900" indent="-342900">
              <a:buNone/>
              <a:defRPr/>
            </a:pPr>
            <a:r>
              <a:rPr lang="en-US" altLang="zh-CN" dirty="0">
                <a:solidFill>
                  <a:srgbClr val="C00000"/>
                </a:solidFill>
                <a:latin typeface="Times New Roman" panose="02020603050405020304" pitchFamily="18" charset="0"/>
                <a:cs typeface="Times New Roman" panose="02020603050405020304" pitchFamily="18" charset="0"/>
              </a:rPr>
              <a:t>   2) hasten: </a:t>
            </a:r>
            <a:r>
              <a:rPr lang="en-US" altLang="zh-CN" dirty="0">
                <a:latin typeface="Times New Roman" panose="02020603050405020304" pitchFamily="18" charset="0"/>
                <a:cs typeface="Times New Roman" panose="02020603050405020304" pitchFamily="18" charset="0"/>
              </a:rPr>
              <a:t>(cause to) move or happen faster, suggesting urgency. </a:t>
            </a:r>
          </a:p>
          <a:p>
            <a:pPr marL="342900" indent="-342900">
              <a:buNone/>
              <a:defRPr/>
            </a:pPr>
            <a:r>
              <a:rPr lang="en-US" altLang="zh-CN" dirty="0">
                <a:latin typeface="Times New Roman" panose="02020603050405020304" pitchFamily="18" charset="0"/>
                <a:cs typeface="Times New Roman" panose="02020603050405020304" pitchFamily="18" charset="0"/>
              </a:rPr>
              <a:t>       e.g. The storm’s approach hastened our departure. </a:t>
            </a:r>
          </a:p>
          <a:p>
            <a:pPr marL="342900" indent="-342900">
              <a:buNone/>
              <a:defRPr/>
            </a:pPr>
            <a:r>
              <a:rPr lang="en-US" altLang="zh-CN" dirty="0">
                <a:latin typeface="Times New Roman" panose="02020603050405020304" pitchFamily="18" charset="0"/>
                <a:cs typeface="Times New Roman" panose="02020603050405020304" pitchFamily="18" charset="0"/>
              </a:rPr>
              <a:t>              The result of the election hastened his decision. </a:t>
            </a:r>
          </a:p>
          <a:p>
            <a:pPr>
              <a:defRPr/>
            </a:pPr>
            <a:endParaRPr lang="zh-CN" alt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内容占位符 2"/>
          <p:cNvSpPr>
            <a:spLocks noGrp="1"/>
          </p:cNvSpPr>
          <p:nvPr>
            <p:ph idx="1"/>
          </p:nvPr>
        </p:nvSpPr>
        <p:spPr>
          <a:xfrm>
            <a:off x="407922" y="254524"/>
            <a:ext cx="8641809" cy="6023728"/>
          </a:xfrm>
        </p:spPr>
        <p:txBody>
          <a:bodyPr rtlCol="0">
            <a:normAutofit/>
          </a:bodyPr>
          <a:lstStyle/>
          <a:p>
            <a:pPr marL="342900" indent="-342900">
              <a:lnSpc>
                <a:spcPct val="120000"/>
              </a:lnSpc>
              <a:buNone/>
              <a:defRPr/>
            </a:pPr>
            <a:r>
              <a:rPr lang="en-US" altLang="zh-CN" sz="3000" dirty="0">
                <a:latin typeface="Times New Roman" panose="02020603050405020304" pitchFamily="18" charset="0"/>
                <a:cs typeface="Times New Roman" panose="02020603050405020304" pitchFamily="18" charset="0"/>
              </a:rPr>
              <a:t>8. The Germans </a:t>
            </a:r>
            <a:r>
              <a:rPr lang="en-US" altLang="zh-CN" sz="3000" dirty="0">
                <a:solidFill>
                  <a:srgbClr val="C00000"/>
                </a:solidFill>
                <a:latin typeface="Times New Roman" panose="02020603050405020304" pitchFamily="18" charset="0"/>
                <a:cs typeface="Times New Roman" panose="02020603050405020304" pitchFamily="18" charset="0"/>
              </a:rPr>
              <a:t>had invaded </a:t>
            </a:r>
            <a:r>
              <a:rPr lang="en-US" altLang="zh-CN" sz="3000" dirty="0">
                <a:latin typeface="Times New Roman" panose="02020603050405020304" pitchFamily="18" charset="0"/>
                <a:cs typeface="Times New Roman" panose="02020603050405020304" pitchFamily="18" charset="0"/>
              </a:rPr>
              <a:t>Russia on an enormous front, had </a:t>
            </a:r>
            <a:r>
              <a:rPr lang="en-US" altLang="zh-CN" sz="3000" dirty="0">
                <a:solidFill>
                  <a:srgbClr val="C00000"/>
                </a:solidFill>
                <a:latin typeface="Times New Roman" panose="02020603050405020304" pitchFamily="18" charset="0"/>
                <a:cs typeface="Times New Roman" panose="02020603050405020304" pitchFamily="18" charset="0"/>
              </a:rPr>
              <a:t>surprised</a:t>
            </a:r>
            <a:r>
              <a:rPr lang="en-US" altLang="zh-CN" sz="3000" dirty="0">
                <a:latin typeface="Times New Roman" panose="02020603050405020304" pitchFamily="18" charset="0"/>
                <a:cs typeface="Times New Roman" panose="02020603050405020304" pitchFamily="18" charset="0"/>
              </a:rPr>
              <a:t> a large portion of the Soviet Air Force grounded</a:t>
            </a:r>
            <a:r>
              <a:rPr lang="en-US" altLang="zh-CN" sz="3000" dirty="0">
                <a:solidFill>
                  <a:srgbClr val="C00000"/>
                </a:solidFill>
                <a:latin typeface="Times New Roman" panose="02020603050405020304" pitchFamily="18" charset="0"/>
                <a:cs typeface="Times New Roman" panose="02020603050405020304" pitchFamily="18" charset="0"/>
              </a:rPr>
              <a:t> </a:t>
            </a:r>
            <a:r>
              <a:rPr lang="en-US" altLang="zh-CN" sz="3000" dirty="0">
                <a:latin typeface="Times New Roman" panose="02020603050405020304" pitchFamily="18" charset="0"/>
                <a:cs typeface="Times New Roman" panose="02020603050405020304" pitchFamily="18" charset="0"/>
              </a:rPr>
              <a:t>on the airfield </a:t>
            </a:r>
            <a:r>
              <a:rPr lang="en-US" altLang="zh-CN" sz="3200" dirty="0">
                <a:latin typeface="Times New Roman" panose="02020603050405020304" pitchFamily="18" charset="0"/>
                <a:cs typeface="Times New Roman" panose="02020603050405020304" pitchFamily="18" charset="0"/>
              </a:rPr>
              <a:t>and seemed </a:t>
            </a:r>
            <a:r>
              <a:rPr lang="en-US" altLang="zh-CN" sz="3200" dirty="0">
                <a:solidFill>
                  <a:srgbClr val="C00000"/>
                </a:solidFill>
                <a:latin typeface="Times New Roman" panose="02020603050405020304" pitchFamily="18" charset="0"/>
                <a:cs typeface="Times New Roman" panose="02020603050405020304" pitchFamily="18" charset="0"/>
              </a:rPr>
              <a:t>to be driving forward</a:t>
            </a:r>
            <a:r>
              <a:rPr lang="en-US" altLang="zh-CN" sz="3200" dirty="0">
                <a:latin typeface="Times New Roman" panose="02020603050405020304" pitchFamily="18" charset="0"/>
                <a:cs typeface="Times New Roman" panose="02020603050405020304" pitchFamily="18" charset="0"/>
              </a:rPr>
              <a:t> with great rapidity and violence</a:t>
            </a:r>
            <a:r>
              <a:rPr lang="en-US" altLang="zh-CN" sz="3000" dirty="0">
                <a:latin typeface="Times New Roman" panose="02020603050405020304" pitchFamily="18" charset="0"/>
                <a:cs typeface="Times New Roman" panose="02020603050405020304" pitchFamily="18" charset="0"/>
              </a:rPr>
              <a:t>.</a:t>
            </a:r>
          </a:p>
          <a:p>
            <a:pPr marL="342900" indent="-342900">
              <a:lnSpc>
                <a:spcPct val="120000"/>
              </a:lnSpc>
              <a:buNone/>
              <a:defRPr/>
            </a:pPr>
            <a:r>
              <a:rPr lang="en-US" altLang="zh-CN" sz="3000" dirty="0">
                <a:solidFill>
                  <a:srgbClr val="C00000"/>
                </a:solidFill>
                <a:latin typeface="Times New Roman" panose="02020603050405020304" pitchFamily="18" charset="0"/>
                <a:cs typeface="Times New Roman" panose="02020603050405020304" pitchFamily="18" charset="0"/>
              </a:rPr>
              <a:t>Question: </a:t>
            </a:r>
            <a:r>
              <a:rPr lang="en-US" altLang="zh-CN" sz="3000" dirty="0">
                <a:latin typeface="Times New Roman" panose="02020603050405020304" pitchFamily="18" charset="0"/>
                <a:cs typeface="Times New Roman" panose="02020603050405020304" pitchFamily="18" charset="0"/>
              </a:rPr>
              <a:t>What type of sentence is it? What is the stylistic function of this type of sentence?</a:t>
            </a:r>
          </a:p>
          <a:p>
            <a:pPr marL="342900" indent="-342900">
              <a:lnSpc>
                <a:spcPct val="120000"/>
              </a:lnSpc>
              <a:buNone/>
              <a:defRPr/>
            </a:pPr>
            <a:r>
              <a:rPr lang="en-US" altLang="zh-CN" sz="3000" dirty="0">
                <a:latin typeface="Times New Roman" panose="02020603050405020304" pitchFamily="18" charset="0"/>
                <a:cs typeface="Times New Roman" panose="02020603050405020304" pitchFamily="18" charset="0"/>
              </a:rPr>
              <a:t>    </a:t>
            </a:r>
            <a:endParaRPr lang="en-US" altLang="zh-CN" dirty="0"/>
          </a:p>
          <a:p>
            <a:pPr>
              <a:defRPr/>
            </a:pPr>
            <a:endParaRPr lang="zh-CN" altLang="en-US" dirty="0"/>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8454" y="3823748"/>
            <a:ext cx="3943546" cy="2661894"/>
          </a:xfrm>
          <a:prstGeom prst="rect">
            <a:avLst/>
          </a:prstGeom>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267" y="3823749"/>
            <a:ext cx="4260917" cy="2661894"/>
          </a:xfrm>
          <a:prstGeom prst="rect">
            <a:avLst/>
          </a:prstGeo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内容占位符 2"/>
          <p:cNvSpPr>
            <a:spLocks noGrp="1"/>
          </p:cNvSpPr>
          <p:nvPr>
            <p:ph idx="1"/>
          </p:nvPr>
        </p:nvSpPr>
        <p:spPr>
          <a:xfrm>
            <a:off x="332507" y="282804"/>
            <a:ext cx="8641809" cy="6023728"/>
          </a:xfrm>
        </p:spPr>
        <p:txBody>
          <a:bodyPr rtlCol="0">
            <a:normAutofit/>
          </a:bodyPr>
          <a:lstStyle/>
          <a:p>
            <a:pPr marL="342900" indent="-342900">
              <a:lnSpc>
                <a:spcPct val="120000"/>
              </a:lnSpc>
              <a:buNone/>
              <a:defRPr/>
            </a:pPr>
            <a:r>
              <a:rPr lang="en-US" altLang="zh-CN" sz="3000" dirty="0">
                <a:latin typeface="Times New Roman" panose="02020603050405020304" pitchFamily="18" charset="0"/>
                <a:cs typeface="Times New Roman" panose="02020603050405020304" pitchFamily="18" charset="0"/>
              </a:rPr>
              <a:t>1) </a:t>
            </a:r>
            <a:r>
              <a:rPr lang="en-US" altLang="zh-CN" sz="3000" dirty="0">
                <a:solidFill>
                  <a:srgbClr val="C00000"/>
                </a:solidFill>
                <a:latin typeface="Times New Roman" panose="02020603050405020304" pitchFamily="18" charset="0"/>
                <a:cs typeface="Times New Roman" panose="02020603050405020304" pitchFamily="18" charset="0"/>
              </a:rPr>
              <a:t>surprised: </a:t>
            </a:r>
            <a:r>
              <a:rPr lang="en-US" altLang="zh-CN" sz="3000" dirty="0">
                <a:latin typeface="Times New Roman" panose="02020603050405020304" pitchFamily="18" charset="0"/>
                <a:cs typeface="Times New Roman" panose="02020603050405020304" pitchFamily="18" charset="0"/>
              </a:rPr>
              <a:t>attacked suddenly and without warning. </a:t>
            </a:r>
          </a:p>
          <a:p>
            <a:pPr marL="342900" indent="-342900">
              <a:lnSpc>
                <a:spcPct val="120000"/>
              </a:lnSpc>
              <a:buNone/>
              <a:defRPr/>
            </a:pPr>
            <a:r>
              <a:rPr lang="en-US" altLang="zh-CN" sz="3000" dirty="0">
                <a:latin typeface="Times New Roman" panose="02020603050405020304" pitchFamily="18" charset="0"/>
                <a:cs typeface="Times New Roman" panose="02020603050405020304" pitchFamily="18" charset="0"/>
              </a:rPr>
              <a:t>2) </a:t>
            </a:r>
            <a:r>
              <a:rPr lang="en-US" altLang="zh-CN" sz="3000" dirty="0">
                <a:solidFill>
                  <a:srgbClr val="C00000"/>
                </a:solidFill>
                <a:latin typeface="Times New Roman" panose="02020603050405020304" pitchFamily="18" charset="0"/>
                <a:cs typeface="Times New Roman" panose="02020603050405020304" pitchFamily="18" charset="0"/>
              </a:rPr>
              <a:t>grounded: </a:t>
            </a:r>
            <a:r>
              <a:rPr lang="en-US" altLang="zh-CN" sz="3000" dirty="0">
                <a:latin typeface="Times New Roman" panose="02020603050405020304" pitchFamily="18" charset="0"/>
                <a:cs typeface="Times New Roman" panose="02020603050405020304" pitchFamily="18" charset="0"/>
              </a:rPr>
              <a:t>(past participle) lying stationary on the airfield. </a:t>
            </a:r>
          </a:p>
          <a:p>
            <a:pPr marL="342900" indent="-342900">
              <a:lnSpc>
                <a:spcPct val="120000"/>
              </a:lnSpc>
              <a:buNone/>
              <a:defRPr/>
            </a:pPr>
            <a:r>
              <a:rPr lang="en-US" altLang="zh-CN" dirty="0">
                <a:latin typeface="Times New Roman" panose="02020603050405020304" pitchFamily="18" charset="0"/>
                <a:cs typeface="Times New Roman" panose="02020603050405020304" pitchFamily="18" charset="0"/>
              </a:rPr>
              <a:t>4) </a:t>
            </a:r>
            <a:r>
              <a:rPr lang="en-US" altLang="zh-CN" dirty="0">
                <a:solidFill>
                  <a:srgbClr val="C00000"/>
                </a:solidFill>
                <a:latin typeface="Times New Roman" panose="02020603050405020304" pitchFamily="18" charset="0"/>
                <a:cs typeface="Times New Roman" panose="02020603050405020304" pitchFamily="18" charset="0"/>
              </a:rPr>
              <a:t>with great rapidity and violence: </a:t>
            </a:r>
            <a:r>
              <a:rPr lang="en-US" altLang="zh-CN" dirty="0">
                <a:latin typeface="Times New Roman" panose="02020603050405020304" pitchFamily="18" charset="0"/>
                <a:cs typeface="Times New Roman" panose="02020603050405020304" pitchFamily="18" charset="0"/>
              </a:rPr>
              <a:t>with + n. (more formal in written language) </a:t>
            </a:r>
            <a:endParaRPr lang="en-US" altLang="zh-CN" sz="3000" dirty="0">
              <a:latin typeface="Times New Roman" panose="02020603050405020304" pitchFamily="18" charset="0"/>
              <a:cs typeface="Times New Roman" panose="02020603050405020304" pitchFamily="18" charset="0"/>
            </a:endParaRPr>
          </a:p>
          <a:p>
            <a:pPr marL="342900" indent="-342900">
              <a:lnSpc>
                <a:spcPct val="120000"/>
              </a:lnSpc>
              <a:buNone/>
              <a:defRPr/>
            </a:pPr>
            <a:r>
              <a:rPr lang="en-US" altLang="zh-CN" sz="3000" dirty="0">
                <a:latin typeface="Times New Roman" panose="02020603050405020304" pitchFamily="18" charset="0"/>
                <a:cs typeface="Times New Roman" panose="02020603050405020304" pitchFamily="18" charset="0"/>
              </a:rPr>
              <a:t>5) </a:t>
            </a:r>
            <a:r>
              <a:rPr lang="en-US" altLang="zh-CN" sz="3000" dirty="0">
                <a:solidFill>
                  <a:srgbClr val="C00000"/>
                </a:solidFill>
                <a:latin typeface="Times New Roman" panose="02020603050405020304" pitchFamily="18" charset="0"/>
                <a:cs typeface="Times New Roman" panose="02020603050405020304" pitchFamily="18" charset="0"/>
              </a:rPr>
              <a:t>Paraphrase: </a:t>
            </a:r>
            <a:r>
              <a:rPr lang="en-US" altLang="zh-CN" sz="3000" dirty="0">
                <a:latin typeface="Times New Roman" panose="02020603050405020304" pitchFamily="18" charset="0"/>
                <a:cs typeface="Times New Roman" panose="02020603050405020304" pitchFamily="18" charset="0"/>
              </a:rPr>
              <a:t>When the Germans attacked, they took the Russians by surprise and destroyed a high percentage of Soviet airplanes before they could take off. They seemed to be </a:t>
            </a:r>
            <a:r>
              <a:rPr lang="en-US" altLang="zh-CN" sz="3200" dirty="0">
                <a:latin typeface="Times New Roman" panose="02020603050405020304" pitchFamily="18" charset="0"/>
                <a:cs typeface="Times New Roman" panose="02020603050405020304" pitchFamily="18" charset="0"/>
              </a:rPr>
              <a:t>advancing rapidly, and their attack was fierce.</a:t>
            </a:r>
          </a:p>
          <a:p>
            <a:pPr>
              <a:defRPr/>
            </a:pPr>
            <a:endParaRPr lang="en-US" altLang="zh-CN" dirty="0"/>
          </a:p>
          <a:p>
            <a:pPr>
              <a:defRPr/>
            </a:pPr>
            <a:endParaRPr lang="zh-CN" alt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内容占位符 2"/>
          <p:cNvSpPr>
            <a:spLocks noGrp="1"/>
          </p:cNvSpPr>
          <p:nvPr>
            <p:ph idx="1"/>
          </p:nvPr>
        </p:nvSpPr>
        <p:spPr>
          <a:xfrm>
            <a:off x="298112" y="771931"/>
            <a:ext cx="8365121" cy="5930527"/>
          </a:xfrm>
        </p:spPr>
        <p:txBody>
          <a:bodyPr rtlCol="0">
            <a:normAutofit/>
          </a:bodyPr>
          <a:lstStyle/>
          <a:p>
            <a:pPr marL="342900" indent="-342900">
              <a:buNone/>
              <a:defRPr/>
            </a:pPr>
            <a:r>
              <a:rPr lang="en-US" altLang="zh-CN" sz="2600" dirty="0">
                <a:latin typeface="Times New Roman" panose="02020603050405020304" pitchFamily="18" charset="0"/>
                <a:cs typeface="Times New Roman" panose="02020603050405020304" pitchFamily="18" charset="0"/>
              </a:rPr>
              <a:t>10. I suppose they will be rounded up in hordes. </a:t>
            </a:r>
          </a:p>
          <a:p>
            <a:pPr>
              <a:buNone/>
              <a:defRPr/>
            </a:pPr>
            <a:r>
              <a:rPr lang="en-US" altLang="zh-CN" sz="2600"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1) </a:t>
            </a:r>
            <a:r>
              <a:rPr lang="en-US" altLang="zh-CN" dirty="0">
                <a:solidFill>
                  <a:srgbClr val="C00000"/>
                </a:solidFill>
                <a:latin typeface="Times New Roman" panose="02020603050405020304" pitchFamily="18" charset="0"/>
                <a:cs typeface="Times New Roman" panose="02020603050405020304" pitchFamily="18" charset="0"/>
              </a:rPr>
              <a:t>round up:  </a:t>
            </a:r>
            <a:r>
              <a:rPr lang="en-US" altLang="zh-CN" dirty="0">
                <a:latin typeface="Times New Roman" panose="02020603050405020304" pitchFamily="18" charset="0"/>
                <a:cs typeface="Times New Roman" panose="02020603050405020304" pitchFamily="18" charset="0"/>
              </a:rPr>
              <a:t>-- gather, collect   e.g.  </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cattle, </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new </a:t>
            </a:r>
          </a:p>
          <a:p>
            <a:pPr>
              <a:buNone/>
              <a:defRPr/>
            </a:pPr>
            <a:r>
              <a:rPr lang="en-US" altLang="zh-CN" dirty="0">
                <a:latin typeface="Times New Roman" panose="02020603050405020304" pitchFamily="18" charset="0"/>
                <a:cs typeface="Times New Roman" panose="02020603050405020304" pitchFamily="18" charset="0"/>
              </a:rPr>
              <a:t>                              information</a:t>
            </a:r>
          </a:p>
          <a:p>
            <a:pPr>
              <a:buNone/>
              <a:defRPr/>
            </a:pPr>
            <a:r>
              <a:rPr lang="en-US" altLang="zh-CN" dirty="0">
                <a:latin typeface="Times New Roman" panose="02020603050405020304" pitchFamily="18" charset="0"/>
                <a:cs typeface="Times New Roman" panose="02020603050405020304" pitchFamily="18" charset="0"/>
              </a:rPr>
              <a:t>                            --catch, capture    e.g.  </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a number of   </a:t>
            </a:r>
          </a:p>
          <a:p>
            <a:pPr>
              <a:buNone/>
              <a:defRPr/>
            </a:pPr>
            <a:r>
              <a:rPr lang="en-US" altLang="zh-CN" dirty="0">
                <a:latin typeface="Times New Roman" panose="02020603050405020304" pitchFamily="18" charset="0"/>
                <a:cs typeface="Times New Roman" panose="02020603050405020304" pitchFamily="18" charset="0"/>
              </a:rPr>
              <a:t>                               criminals</a:t>
            </a:r>
          </a:p>
          <a:p>
            <a:pPr eaLnBrk="1" hangingPunct="1">
              <a:buFontTx/>
              <a:buNone/>
              <a:defRPr/>
            </a:pPr>
            <a:r>
              <a:rPr lang="en-US" altLang="zh-CN" dirty="0">
                <a:latin typeface="Times New Roman" panose="02020603050405020304" pitchFamily="18" charset="0"/>
                <a:cs typeface="Times New Roman" panose="02020603050405020304" pitchFamily="18" charset="0"/>
              </a:rPr>
              <a:t>     2) </a:t>
            </a:r>
            <a:r>
              <a:rPr lang="en-US" altLang="zh-CN" dirty="0">
                <a:solidFill>
                  <a:srgbClr val="C00000"/>
                </a:solidFill>
                <a:latin typeface="Times New Roman" panose="02020603050405020304" pitchFamily="18" charset="0"/>
                <a:cs typeface="Times New Roman" panose="02020603050405020304" pitchFamily="18" charset="0"/>
              </a:rPr>
              <a:t>hordes: </a:t>
            </a:r>
            <a:r>
              <a:rPr lang="en-US" altLang="zh-CN" dirty="0">
                <a:latin typeface="Times New Roman" panose="02020603050405020304" pitchFamily="18" charset="0"/>
                <a:cs typeface="Times New Roman" panose="02020603050405020304" pitchFamily="18" charset="0"/>
              </a:rPr>
              <a:t>a large number, moving crowd </a:t>
            </a:r>
          </a:p>
          <a:p>
            <a:pPr eaLnBrk="1" hangingPunct="1">
              <a:buFontTx/>
              <a:buNone/>
              <a:defRPr/>
            </a:pPr>
            <a:r>
              <a:rPr lang="en-US" altLang="zh-CN" dirty="0">
                <a:latin typeface="Times New Roman" panose="02020603050405020304" pitchFamily="18" charset="0"/>
                <a:cs typeface="Times New Roman" panose="02020603050405020304" pitchFamily="18" charset="0"/>
              </a:rPr>
              <a:t>           in hordes: in large numbers</a:t>
            </a:r>
          </a:p>
          <a:p>
            <a:pPr eaLnBrk="1" hangingPunct="1">
              <a:buFontTx/>
              <a:buNone/>
              <a:defRPr/>
            </a:pPr>
            <a:r>
              <a:rPr lang="en-US" altLang="zh-CN" dirty="0">
                <a:latin typeface="Times New Roman" panose="02020603050405020304" pitchFamily="18" charset="0"/>
                <a:cs typeface="Times New Roman" panose="02020603050405020304" pitchFamily="18" charset="0"/>
              </a:rPr>
              <a:t>           a horde of chicken</a:t>
            </a:r>
            <a:endParaRPr lang="en-US" altLang="zh-CN" dirty="0"/>
          </a:p>
          <a:p>
            <a:pPr marL="342900" indent="-342900">
              <a:buNone/>
              <a:defRPr/>
            </a:pPr>
            <a:r>
              <a:rPr lang="en-US" altLang="zh-CN" dirty="0">
                <a:latin typeface="Times New Roman" panose="02020603050405020304" pitchFamily="18" charset="0"/>
                <a:cs typeface="Times New Roman" panose="02020603050405020304" pitchFamily="18" charset="0"/>
              </a:rPr>
              <a:t>      3) </a:t>
            </a:r>
            <a:r>
              <a:rPr lang="en-US" altLang="zh-CN" dirty="0">
                <a:solidFill>
                  <a:srgbClr val="C00000"/>
                </a:solidFill>
                <a:latin typeface="Times New Roman" panose="02020603050405020304" pitchFamily="18" charset="0"/>
                <a:cs typeface="Times New Roman" panose="02020603050405020304" pitchFamily="18" charset="0"/>
              </a:rPr>
              <a:t>paraphrase: </a:t>
            </a:r>
            <a:r>
              <a:rPr lang="en-US" altLang="zh-CN" dirty="0">
                <a:latin typeface="Times New Roman" panose="02020603050405020304" pitchFamily="18" charset="0"/>
                <a:cs typeface="Times New Roman" panose="02020603050405020304" pitchFamily="18" charset="0"/>
              </a:rPr>
              <a:t>I think the Soviet army will be surrounded and captured in surprisingly large numbers. </a:t>
            </a:r>
          </a:p>
          <a:p>
            <a:pPr>
              <a:buNone/>
              <a:defRPr/>
            </a:pPr>
            <a:r>
              <a:rPr lang="en-US" altLang="zh-CN" dirty="0">
                <a:latin typeface="Times New Roman" panose="02020603050405020304" pitchFamily="18" charset="0"/>
                <a:cs typeface="Times New Roman" panose="02020603050405020304" pitchFamily="18" charset="0"/>
              </a:rPr>
              <a:t>     </a:t>
            </a:r>
            <a:endParaRPr lang="en-US" altLang="zh-CN" dirty="0"/>
          </a:p>
          <a:p>
            <a:pPr>
              <a:defRPr/>
            </a:pPr>
            <a:endParaRPr lang="zh-CN" alt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内容占位符 2"/>
          <p:cNvSpPr>
            <a:spLocks noGrp="1"/>
          </p:cNvSpPr>
          <p:nvPr>
            <p:ph idx="1"/>
          </p:nvPr>
        </p:nvSpPr>
        <p:spPr>
          <a:xfrm>
            <a:off x="155543" y="492038"/>
            <a:ext cx="8630240" cy="2786133"/>
          </a:xfrm>
        </p:spPr>
        <p:txBody>
          <a:bodyPr rtlCol="0">
            <a:normAutofit fontScale="70000" lnSpcReduction="20000"/>
          </a:bodyPr>
          <a:lstStyle/>
          <a:p>
            <a:pPr eaLnBrk="1" hangingPunct="1">
              <a:buFontTx/>
              <a:buNone/>
              <a:defRPr/>
            </a:pPr>
            <a:r>
              <a:rPr lang="en-US" altLang="zh-CN" sz="4000" dirty="0">
                <a:solidFill>
                  <a:srgbClr val="C00000"/>
                </a:solidFill>
                <a:latin typeface="Times New Roman" panose="02020603050405020304" pitchFamily="18" charset="0"/>
                <a:cs typeface="Times New Roman" panose="02020603050405020304" pitchFamily="18" charset="0"/>
              </a:rPr>
              <a:t>11. </a:t>
            </a:r>
            <a:r>
              <a:rPr lang="en-US" altLang="zh-CN" sz="4000" dirty="0">
                <a:latin typeface="Times New Roman" panose="02020603050405020304" pitchFamily="18" charset="0"/>
                <a:cs typeface="Times New Roman" panose="02020603050405020304" pitchFamily="18" charset="0"/>
              </a:rPr>
              <a:t>There was not time to consult the War Cabinet. </a:t>
            </a:r>
          </a:p>
          <a:p>
            <a:pPr marL="0" indent="0">
              <a:lnSpc>
                <a:spcPct val="110000"/>
              </a:lnSpc>
              <a:buNone/>
              <a:defRPr/>
            </a:pPr>
            <a:endParaRPr lang="en-US" altLang="zh-CN" sz="4000" dirty="0">
              <a:solidFill>
                <a:srgbClr val="C00000"/>
              </a:solidFill>
              <a:latin typeface="Times New Roman" panose="02020603050405020304" pitchFamily="18" charset="0"/>
              <a:cs typeface="Times New Roman" panose="02020603050405020304" pitchFamily="18" charset="0"/>
            </a:endParaRPr>
          </a:p>
          <a:p>
            <a:pPr marL="0" indent="0">
              <a:lnSpc>
                <a:spcPct val="110000"/>
              </a:lnSpc>
              <a:buNone/>
              <a:defRPr/>
            </a:pPr>
            <a:r>
              <a:rPr lang="en-US" altLang="zh-CN" sz="4000" dirty="0">
                <a:solidFill>
                  <a:srgbClr val="C00000"/>
                </a:solidFill>
                <a:latin typeface="Times New Roman" panose="02020603050405020304" pitchFamily="18" charset="0"/>
                <a:cs typeface="Times New Roman" panose="02020603050405020304" pitchFamily="18" charset="0"/>
              </a:rPr>
              <a:t>2) the War Cabinet:  </a:t>
            </a:r>
            <a:r>
              <a:rPr lang="en-US" altLang="zh-CN" sz="4000" dirty="0">
                <a:latin typeface="Times New Roman" panose="02020603050405020304" pitchFamily="18" charset="0"/>
                <a:cs typeface="Times New Roman" panose="02020603050405020304" pitchFamily="18" charset="0"/>
              </a:rPr>
              <a:t>On 10 May, 1940, Churchill formed a national government (coalition government) with him as the Prime Minister and Attlee</a:t>
            </a:r>
            <a:r>
              <a:rPr lang="en-US" altLang="zh-CN" sz="40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4000" dirty="0">
                <a:latin typeface="Times New Roman" panose="02020603050405020304" pitchFamily="18" charset="0"/>
                <a:ea typeface="宋体" panose="02010600030101010101" pitchFamily="2" charset="-122"/>
                <a:cs typeface="Times New Roman" panose="02020603050405020304" pitchFamily="18" charset="0"/>
              </a:rPr>
              <a:t>艾德礼</a:t>
            </a:r>
            <a:r>
              <a:rPr lang="en-US" altLang="zh-CN" sz="40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4000" dirty="0">
                <a:latin typeface="Times New Roman" panose="02020603050405020304" pitchFamily="18" charset="0"/>
                <a:cs typeface="Times New Roman" panose="02020603050405020304" pitchFamily="18" charset="0"/>
              </a:rPr>
              <a:t>from the Labor Party as the Deputy Prime Minister. </a:t>
            </a:r>
          </a:p>
          <a:p>
            <a:pPr marL="342900" indent="-342900">
              <a:buNone/>
              <a:defRPr/>
            </a:pPr>
            <a:endParaRPr lang="en-US" altLang="zh-CN" dirty="0">
              <a:latin typeface="Times New Roman" panose="02020603050405020304" pitchFamily="18" charset="0"/>
              <a:cs typeface="Times New Roman" panose="02020603050405020304" pitchFamily="18" charset="0"/>
            </a:endParaRPr>
          </a:p>
          <a:p>
            <a:pPr marL="342900" indent="-342900">
              <a:buNone/>
              <a:defRPr/>
            </a:pPr>
            <a:endParaRPr lang="en-US" altLang="zh-CN" sz="4000" dirty="0">
              <a:latin typeface="Times New Roman" panose="02020603050405020304" pitchFamily="18" charset="0"/>
              <a:cs typeface="Times New Roman" panose="02020603050405020304" pitchFamily="18" charset="0"/>
            </a:endParaRPr>
          </a:p>
          <a:p>
            <a:pPr>
              <a:defRPr/>
            </a:pPr>
            <a:endParaRPr lang="en-US" altLang="zh-CN" sz="7000" dirty="0"/>
          </a:p>
          <a:p>
            <a:pPr>
              <a:defRPr/>
            </a:pPr>
            <a:endParaRPr lang="zh-CN" altLang="en-US" dirty="0"/>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12687" y="3026004"/>
            <a:ext cx="2432205" cy="3568045"/>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9025" y="3026004"/>
            <a:ext cx="4857947" cy="3568045"/>
          </a:xfrm>
          <a:prstGeom prst="rect">
            <a:avLst/>
          </a:prstGeo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内容占位符 2"/>
          <p:cNvSpPr>
            <a:spLocks noGrp="1"/>
          </p:cNvSpPr>
          <p:nvPr>
            <p:ph idx="1"/>
          </p:nvPr>
        </p:nvSpPr>
        <p:spPr>
          <a:xfrm>
            <a:off x="443060" y="887964"/>
            <a:ext cx="8427563" cy="4570156"/>
          </a:xfrm>
        </p:spPr>
        <p:txBody>
          <a:bodyPr rtlCol="0">
            <a:normAutofit fontScale="92500" lnSpcReduction="20000"/>
          </a:bodyPr>
          <a:lstStyle/>
          <a:p>
            <a:pPr eaLnBrk="1" hangingPunct="1">
              <a:buFontTx/>
              <a:buNone/>
              <a:defRPr/>
            </a:pPr>
            <a:r>
              <a:rPr lang="en-US" altLang="zh-CN" sz="3600" dirty="0">
                <a:solidFill>
                  <a:srgbClr val="C00000"/>
                </a:solidFill>
                <a:latin typeface="Times New Roman" panose="02020603050405020304" pitchFamily="18" charset="0"/>
                <a:cs typeface="Times New Roman" panose="02020603050405020304" pitchFamily="18" charset="0"/>
              </a:rPr>
              <a:t>11. </a:t>
            </a:r>
            <a:r>
              <a:rPr lang="en-US" altLang="zh-CN" sz="3600" dirty="0">
                <a:latin typeface="Times New Roman" panose="02020603050405020304" pitchFamily="18" charset="0"/>
                <a:cs typeface="Times New Roman" panose="02020603050405020304" pitchFamily="18" charset="0"/>
              </a:rPr>
              <a:t>There was not time to consult the War </a:t>
            </a:r>
          </a:p>
          <a:p>
            <a:pPr eaLnBrk="1" hangingPunct="1">
              <a:buFontTx/>
              <a:buNone/>
              <a:defRPr/>
            </a:pPr>
            <a:r>
              <a:rPr lang="en-US" altLang="zh-CN" sz="3600" dirty="0">
                <a:latin typeface="Times New Roman" panose="02020603050405020304" pitchFamily="18" charset="0"/>
                <a:cs typeface="Times New Roman" panose="02020603050405020304" pitchFamily="18" charset="0"/>
              </a:rPr>
              <a:t>Cabinet. </a:t>
            </a:r>
          </a:p>
          <a:p>
            <a:pPr eaLnBrk="1" hangingPunct="1">
              <a:buFontTx/>
              <a:buNone/>
              <a:defRPr/>
            </a:pPr>
            <a:endParaRPr lang="en-US" altLang="zh-CN" sz="3600" dirty="0">
              <a:latin typeface="Times New Roman" panose="02020603050405020304" pitchFamily="18" charset="0"/>
              <a:cs typeface="Times New Roman" panose="02020603050405020304" pitchFamily="18" charset="0"/>
            </a:endParaRPr>
          </a:p>
          <a:p>
            <a:pPr marL="342900" indent="-342900">
              <a:buFontTx/>
              <a:buAutoNum type="arabicParenR"/>
              <a:defRPr/>
            </a:pPr>
            <a:r>
              <a:rPr lang="en-US" altLang="zh-CN" sz="3600" dirty="0">
                <a:solidFill>
                  <a:srgbClr val="C00000"/>
                </a:solidFill>
                <a:latin typeface="Times New Roman" panose="02020603050405020304" pitchFamily="18" charset="0"/>
                <a:cs typeface="Times New Roman" panose="02020603050405020304" pitchFamily="18" charset="0"/>
              </a:rPr>
              <a:t> consult: </a:t>
            </a:r>
            <a:r>
              <a:rPr lang="en-US" altLang="zh-CN" sz="3600" dirty="0">
                <a:latin typeface="Times New Roman" panose="02020603050405020304" pitchFamily="18" charset="0"/>
                <a:cs typeface="Times New Roman" panose="02020603050405020304" pitchFamily="18" charset="0"/>
              </a:rPr>
              <a:t>discuss </a:t>
            </a:r>
            <a:r>
              <a:rPr lang="zh-CN" altLang="en-US" sz="3600" dirty="0">
                <a:latin typeface="宋体" panose="02010600030101010101" pitchFamily="2" charset="-122"/>
                <a:ea typeface="宋体" panose="02010600030101010101" pitchFamily="2" charset="-122"/>
                <a:cs typeface="Times New Roman" panose="02020603050405020304" pitchFamily="18" charset="0"/>
              </a:rPr>
              <a:t>和</a:t>
            </a:r>
            <a:r>
              <a:rPr lang="en-US" altLang="zh-CN" sz="3600" dirty="0">
                <a:latin typeface="宋体" panose="02010600030101010101" pitchFamily="2" charset="-122"/>
                <a:ea typeface="宋体" panose="02010600030101010101" pitchFamily="2" charset="-122"/>
                <a:cs typeface="Times New Roman" panose="02020603050405020304" pitchFamily="18" charset="0"/>
              </a:rPr>
              <a:t>…</a:t>
            </a:r>
            <a:r>
              <a:rPr lang="zh-CN" altLang="en-US" sz="3600" dirty="0">
                <a:latin typeface="宋体" panose="02010600030101010101" pitchFamily="2" charset="-122"/>
                <a:ea typeface="宋体" panose="02010600030101010101" pitchFamily="2" charset="-122"/>
                <a:cs typeface="Times New Roman" panose="02020603050405020304" pitchFamily="18" charset="0"/>
              </a:rPr>
              <a:t>商量；和</a:t>
            </a:r>
            <a:r>
              <a:rPr lang="en-US" altLang="zh-CN" sz="3600" dirty="0">
                <a:latin typeface="宋体" panose="02010600030101010101" pitchFamily="2" charset="-122"/>
                <a:ea typeface="宋体" panose="02010600030101010101" pitchFamily="2" charset="-122"/>
                <a:cs typeface="Times New Roman" panose="02020603050405020304" pitchFamily="18" charset="0"/>
              </a:rPr>
              <a:t>…</a:t>
            </a:r>
            <a:r>
              <a:rPr lang="zh-CN" altLang="en-US" sz="3600" dirty="0">
                <a:latin typeface="宋体" panose="02010600030101010101" pitchFamily="2" charset="-122"/>
                <a:ea typeface="宋体" panose="02010600030101010101" pitchFamily="2" charset="-122"/>
                <a:cs typeface="Times New Roman" panose="02020603050405020304" pitchFamily="18" charset="0"/>
              </a:rPr>
              <a:t>讨论；</a:t>
            </a:r>
            <a:r>
              <a:rPr lang="en-US" altLang="zh-CN" sz="3600" dirty="0">
                <a:latin typeface="Times New Roman" panose="02020603050405020304" pitchFamily="18" charset="0"/>
                <a:cs typeface="Times New Roman" panose="02020603050405020304" pitchFamily="18" charset="0"/>
              </a:rPr>
              <a:t>to </a:t>
            </a:r>
          </a:p>
          <a:p>
            <a:pPr marL="0" indent="0">
              <a:buNone/>
              <a:defRPr/>
            </a:pPr>
            <a:r>
              <a:rPr lang="en-US" altLang="zh-CN" sz="3600" dirty="0">
                <a:latin typeface="Times New Roman" panose="02020603050405020304" pitchFamily="18" charset="0"/>
                <a:cs typeface="Times New Roman" panose="02020603050405020304" pitchFamily="18" charset="0"/>
              </a:rPr>
              <a:t>    ask advice of</a:t>
            </a:r>
            <a:r>
              <a:rPr lang="zh-CN" altLang="en-US" sz="3600" dirty="0">
                <a:latin typeface="宋体" panose="02010600030101010101" pitchFamily="2" charset="-122"/>
                <a:ea typeface="宋体" panose="02010600030101010101" pitchFamily="2" charset="-122"/>
                <a:cs typeface="Times New Roman" panose="02020603050405020304" pitchFamily="18" charset="0"/>
              </a:rPr>
              <a:t>咨询</a:t>
            </a:r>
            <a:r>
              <a:rPr lang="en-US" altLang="zh-CN" sz="3600" dirty="0">
                <a:latin typeface="宋体" panose="02010600030101010101" pitchFamily="2" charset="-122"/>
                <a:ea typeface="宋体" panose="02010600030101010101" pitchFamily="2" charset="-122"/>
                <a:cs typeface="Times New Roman" panose="02020603050405020304" pitchFamily="18" charset="0"/>
              </a:rPr>
              <a:t>;</a:t>
            </a:r>
            <a:r>
              <a:rPr lang="en-US" altLang="zh-CN" sz="3600" dirty="0">
                <a:latin typeface="Times New Roman" panose="02020603050405020304" pitchFamily="18" charset="0"/>
                <a:cs typeface="Times New Roman" panose="02020603050405020304" pitchFamily="18" charset="0"/>
              </a:rPr>
              <a:t> </a:t>
            </a:r>
            <a:endParaRPr lang="en-US" altLang="zh-CN" sz="3600" dirty="0">
              <a:latin typeface="宋体" panose="02010600030101010101" pitchFamily="2" charset="-122"/>
              <a:ea typeface="宋体" panose="02010600030101010101" pitchFamily="2" charset="-122"/>
              <a:cs typeface="Times New Roman" panose="02020603050405020304" pitchFamily="18" charset="0"/>
            </a:endParaRPr>
          </a:p>
          <a:p>
            <a:pPr marL="0" indent="0">
              <a:lnSpc>
                <a:spcPct val="120000"/>
              </a:lnSpc>
              <a:buNone/>
              <a:defRPr/>
            </a:pPr>
            <a:r>
              <a:rPr lang="en-US" altLang="zh-CN" sz="3600" dirty="0">
                <a:latin typeface="Times New Roman" panose="02020603050405020304" pitchFamily="18" charset="0"/>
                <a:cs typeface="Times New Roman" panose="02020603050405020304" pitchFamily="18" charset="0"/>
              </a:rPr>
              <a:t>     e.g. Patients are entitled to be consulted about their treatment. </a:t>
            </a:r>
            <a:endParaRPr lang="en-US" altLang="zh-CN" sz="3600" dirty="0">
              <a:latin typeface="宋体" panose="02010600030101010101" pitchFamily="2" charset="-122"/>
              <a:ea typeface="宋体" panose="02010600030101010101" pitchFamily="2" charset="-122"/>
              <a:cs typeface="Times New Roman" panose="02020603050405020304" pitchFamily="18" charset="0"/>
            </a:endParaRPr>
          </a:p>
          <a:p>
            <a:pPr marL="0" indent="0">
              <a:buNone/>
              <a:defRPr/>
            </a:pPr>
            <a:r>
              <a:rPr lang="en-US" altLang="zh-CN" sz="3600" dirty="0">
                <a:latin typeface="Times New Roman" panose="02020603050405020304" pitchFamily="18" charset="0"/>
                <a:cs typeface="Times New Roman" panose="02020603050405020304" pitchFamily="18" charset="0"/>
              </a:rPr>
              <a:t>             The government must consult with interested bodies. </a:t>
            </a:r>
          </a:p>
          <a:p>
            <a:pPr marL="342900" indent="-342900">
              <a:buNone/>
              <a:defRPr/>
            </a:pPr>
            <a:endParaRPr lang="en-US" altLang="zh-CN" sz="7000" dirty="0">
              <a:latin typeface="Times New Roman" panose="02020603050405020304" pitchFamily="18" charset="0"/>
              <a:cs typeface="Times New Roman" panose="02020603050405020304" pitchFamily="18" charset="0"/>
            </a:endParaRPr>
          </a:p>
          <a:p>
            <a:pPr>
              <a:defRPr/>
            </a:pPr>
            <a:endParaRPr lang="en-US" altLang="zh-CN" sz="7000" dirty="0"/>
          </a:p>
          <a:p>
            <a:pPr>
              <a:defRPr/>
            </a:pP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3808" y="690245"/>
            <a:ext cx="7886700" cy="515633"/>
          </a:xfrm>
        </p:spPr>
        <p:txBody>
          <a:bodyPr>
            <a:norm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Texts to be covered: (15 weeks)</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717680" y="1624915"/>
            <a:ext cx="7886700" cy="4247983"/>
          </a:xfrm>
        </p:spPr>
        <p:txBody>
          <a:bodyPr>
            <a:noAutofit/>
          </a:bodyPr>
          <a:lstStyle/>
          <a:p>
            <a:pPr marL="386080" indent="-386080">
              <a:lnSpc>
                <a:spcPct val="150000"/>
              </a:lnSpc>
              <a:buAutoNum type="arabicPeriod"/>
            </a:pPr>
            <a:r>
              <a:rPr lang="en-US" altLang="zh-CN" dirty="0">
                <a:latin typeface="Times New Roman" panose="02020603050405020304" pitchFamily="18" charset="0"/>
                <a:cs typeface="Times New Roman" panose="02020603050405020304" pitchFamily="18" charset="0"/>
              </a:rPr>
              <a:t>Speech on Hitler’s Invasion of the U.S.S.R. (3 weeks)</a:t>
            </a:r>
          </a:p>
          <a:p>
            <a:pPr marL="386080" indent="-386080">
              <a:lnSpc>
                <a:spcPct val="150000"/>
              </a:lnSpc>
              <a:buAutoNum type="arabicPeriod"/>
            </a:pPr>
            <a:r>
              <a:rPr lang="en-US" altLang="zh-CN" dirty="0">
                <a:latin typeface="Times New Roman" panose="02020603050405020304" pitchFamily="18" charset="0"/>
                <a:cs typeface="Times New Roman" panose="02020603050405020304" pitchFamily="18" charset="0"/>
              </a:rPr>
              <a:t>But What’s a Dictionary for? (4 weeks)</a:t>
            </a:r>
          </a:p>
          <a:p>
            <a:pPr marL="386080" indent="-386080">
              <a:lnSpc>
                <a:spcPct val="150000"/>
              </a:lnSpc>
              <a:buAutoNum type="arabicPeriod"/>
            </a:pPr>
            <a:r>
              <a:rPr lang="en-US" altLang="zh-CN" dirty="0">
                <a:latin typeface="Times New Roman" panose="02020603050405020304" pitchFamily="18" charset="0"/>
                <a:cs typeface="Times New Roman" panose="02020603050405020304" pitchFamily="18" charset="0"/>
              </a:rPr>
              <a:t>No Signposts in the Sea (3 weeks)</a:t>
            </a:r>
          </a:p>
          <a:p>
            <a:pPr marL="386080" indent="-386080">
              <a:lnSpc>
                <a:spcPct val="150000"/>
              </a:lnSpc>
              <a:buAutoNum type="arabicPeriod"/>
            </a:pPr>
            <a:r>
              <a:rPr lang="en-US" altLang="zh-CN" dirty="0">
                <a:latin typeface="Times New Roman" panose="02020603050405020304" pitchFamily="18" charset="0"/>
                <a:cs typeface="Times New Roman" panose="02020603050405020304" pitchFamily="18" charset="0"/>
              </a:rPr>
              <a:t>Ships in the Desert (4 weeks)</a:t>
            </a:r>
            <a:endParaRPr lang="zh-CN" altLang="en-US"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内容占位符 2"/>
          <p:cNvSpPr>
            <a:spLocks noGrp="1"/>
          </p:cNvSpPr>
          <p:nvPr>
            <p:ph idx="1"/>
          </p:nvPr>
        </p:nvSpPr>
        <p:spPr>
          <a:xfrm>
            <a:off x="226244" y="970960"/>
            <a:ext cx="8276734" cy="4421172"/>
          </a:xfrm>
        </p:spPr>
        <p:txBody>
          <a:bodyPr rtlCol="0">
            <a:normAutofit/>
          </a:bodyPr>
          <a:lstStyle/>
          <a:p>
            <a:pPr marL="342900" indent="-342900">
              <a:lnSpc>
                <a:spcPct val="150000"/>
              </a:lnSpc>
              <a:buNone/>
              <a:defRPr/>
            </a:pPr>
            <a:r>
              <a:rPr lang="en-US" altLang="zh-CN" dirty="0">
                <a:solidFill>
                  <a:srgbClr val="C00000"/>
                </a:solidFill>
                <a:latin typeface="Times New Roman" panose="02020603050405020304" pitchFamily="18" charset="0"/>
                <a:cs typeface="Times New Roman" panose="02020603050405020304" pitchFamily="18" charset="0"/>
              </a:rPr>
              <a:t>12. We all felt the same on this issue. </a:t>
            </a:r>
          </a:p>
          <a:p>
            <a:pPr marL="342900" indent="-342900">
              <a:lnSpc>
                <a:spcPct val="150000"/>
              </a:lnSpc>
              <a:buFont typeface="Arial" panose="020B0604020202020204" pitchFamily="34" charset="0"/>
              <a:buAutoNum type="arabicParenR"/>
              <a:defRPr/>
            </a:pPr>
            <a:r>
              <a:rPr lang="en-US" altLang="zh-CN" dirty="0">
                <a:solidFill>
                  <a:srgbClr val="C00000"/>
                </a:solidFill>
                <a:latin typeface="Times New Roman" panose="02020603050405020304" pitchFamily="18" charset="0"/>
                <a:cs typeface="Times New Roman" panose="02020603050405020304" pitchFamily="18" charset="0"/>
              </a:rPr>
              <a:t>Paraphrase: </a:t>
            </a:r>
            <a:r>
              <a:rPr lang="en-US" altLang="zh-CN" dirty="0">
                <a:latin typeface="Times New Roman" panose="02020603050405020304" pitchFamily="18" charset="0"/>
                <a:cs typeface="Times New Roman" panose="02020603050405020304" pitchFamily="18" charset="0"/>
              </a:rPr>
              <a:t>we had the same attitude; we shared the same view. </a:t>
            </a:r>
          </a:p>
          <a:p>
            <a:pPr marL="342900" indent="-342900">
              <a:lnSpc>
                <a:spcPct val="150000"/>
              </a:lnSpc>
              <a:buFont typeface="Arial" panose="020B0604020202020204" pitchFamily="34" charset="0"/>
              <a:buAutoNum type="arabicParenR"/>
              <a:defRPr/>
            </a:pPr>
            <a:r>
              <a:rPr lang="en-US" altLang="zh-CN" dirty="0">
                <a:solidFill>
                  <a:srgbClr val="C00000"/>
                </a:solidFill>
                <a:latin typeface="Times New Roman" panose="02020603050405020304" pitchFamily="18" charset="0"/>
                <a:cs typeface="Times New Roman" panose="02020603050405020304" pitchFamily="18" charset="0"/>
              </a:rPr>
              <a:t>on this issue: </a:t>
            </a:r>
            <a:r>
              <a:rPr lang="en-US" altLang="zh-CN" dirty="0">
                <a:latin typeface="Times New Roman" panose="02020603050405020304" pitchFamily="18" charset="0"/>
                <a:cs typeface="Times New Roman" panose="02020603050405020304" pitchFamily="18" charset="0"/>
              </a:rPr>
              <a:t>on the issue of Hitler’s invasion of the Soviet Union.</a:t>
            </a:r>
          </a:p>
          <a:p>
            <a:pPr>
              <a:defRPr/>
            </a:pPr>
            <a:endParaRPr lang="en-US" altLang="zh-CN" sz="7000" dirty="0"/>
          </a:p>
          <a:p>
            <a:pPr>
              <a:defRPr/>
            </a:pPr>
            <a:endParaRPr lang="zh-CN" altLang="en-US"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内容占位符 2"/>
          <p:cNvSpPr>
            <a:spLocks noGrp="1"/>
          </p:cNvSpPr>
          <p:nvPr>
            <p:ph idx="1"/>
          </p:nvPr>
        </p:nvSpPr>
        <p:spPr>
          <a:xfrm>
            <a:off x="552636" y="725864"/>
            <a:ext cx="7810130" cy="5078467"/>
          </a:xfrm>
        </p:spPr>
        <p:txBody>
          <a:bodyPr rtlCol="0">
            <a:normAutofit/>
          </a:bodyPr>
          <a:lstStyle/>
          <a:p>
            <a:pPr>
              <a:buNone/>
              <a:defRPr/>
            </a:pPr>
            <a:r>
              <a:rPr lang="en-US" altLang="zh-CN" dirty="0">
                <a:latin typeface="Times New Roman" panose="02020603050405020304" pitchFamily="18" charset="0"/>
                <a:cs typeface="Times New Roman" panose="02020603050405020304" pitchFamily="18" charset="0"/>
              </a:rPr>
              <a:t>Revision:</a:t>
            </a:r>
          </a:p>
          <a:p>
            <a:pPr marL="514350" indent="-514350">
              <a:lnSpc>
                <a:spcPct val="150000"/>
              </a:lnSpc>
              <a:buAutoNum type="arabicPeriod"/>
              <a:defRPr/>
            </a:pPr>
            <a:r>
              <a:rPr lang="zh-CN" altLang="en-US" dirty="0">
                <a:latin typeface="宋体" panose="02010600030101010101" pitchFamily="2" charset="-122"/>
                <a:ea typeface="宋体" panose="02010600030101010101" pitchFamily="2" charset="-122"/>
                <a:cs typeface="Times New Roman" panose="02020603050405020304" pitchFamily="18" charset="0"/>
              </a:rPr>
              <a:t>对苏联的进攻   </a:t>
            </a:r>
            <a:r>
              <a:rPr lang="en-US" altLang="zh-CN" dirty="0">
                <a:latin typeface="宋体" panose="02010600030101010101" pitchFamily="2" charset="-122"/>
                <a:ea typeface="宋体" panose="02010600030101010101" pitchFamily="2" charset="-122"/>
                <a:cs typeface="Times New Roman" panose="02020603050405020304" pitchFamily="18" charset="0"/>
              </a:rPr>
              <a:t>2. </a:t>
            </a:r>
            <a:r>
              <a:rPr lang="zh-CN" altLang="en-US" dirty="0">
                <a:latin typeface="宋体" panose="02010600030101010101" pitchFamily="2" charset="-122"/>
                <a:ea typeface="宋体" panose="02010600030101010101" pitchFamily="2" charset="-122"/>
                <a:cs typeface="Times New Roman" panose="02020603050405020304" pitchFamily="18" charset="0"/>
              </a:rPr>
              <a:t>将意料的事情变成现实  </a:t>
            </a:r>
            <a:endParaRPr lang="en-US" altLang="zh-CN" dirty="0">
              <a:latin typeface="宋体" panose="02010600030101010101" pitchFamily="2" charset="-122"/>
              <a:ea typeface="宋体" panose="02010600030101010101" pitchFamily="2" charset="-122"/>
              <a:cs typeface="Times New Roman" panose="02020603050405020304" pitchFamily="18" charset="0"/>
            </a:endParaRPr>
          </a:p>
          <a:p>
            <a:pPr marL="0" indent="0">
              <a:lnSpc>
                <a:spcPct val="150000"/>
              </a:lnSpc>
              <a:buNone/>
              <a:defRPr/>
            </a:pPr>
            <a:r>
              <a:rPr lang="en-US" altLang="zh-CN" dirty="0">
                <a:latin typeface="宋体" panose="02010600030101010101" pitchFamily="2" charset="-122"/>
                <a:ea typeface="宋体" panose="02010600030101010101" pitchFamily="2" charset="-122"/>
                <a:cs typeface="Times New Roman" panose="02020603050405020304" pitchFamily="18" charset="0"/>
              </a:rPr>
              <a:t>3. </a:t>
            </a:r>
            <a:r>
              <a:rPr lang="zh-CN" altLang="en-US" dirty="0">
                <a:latin typeface="宋体" panose="02010600030101010101" pitchFamily="2" charset="-122"/>
                <a:ea typeface="宋体" panose="02010600030101010101" pitchFamily="2" charset="-122"/>
                <a:cs typeface="Times New Roman" panose="02020603050405020304" pitchFamily="18" charset="0"/>
              </a:rPr>
              <a:t>丝毫不怀疑</a:t>
            </a:r>
            <a:r>
              <a:rPr lang="en-US" altLang="zh-CN" dirty="0">
                <a:latin typeface="宋体" panose="02010600030101010101" pitchFamily="2" charset="-122"/>
                <a:ea typeface="宋体" panose="02010600030101010101" pitchFamily="2" charset="-122"/>
                <a:cs typeface="Times New Roman" panose="02020603050405020304" pitchFamily="18" charset="0"/>
              </a:rPr>
              <a:t>/ </a:t>
            </a:r>
            <a:r>
              <a:rPr lang="zh-CN" altLang="en-US" dirty="0">
                <a:latin typeface="宋体" panose="02010600030101010101" pitchFamily="2" charset="-122"/>
                <a:ea typeface="宋体" panose="02010600030101010101" pitchFamily="2" charset="-122"/>
                <a:cs typeface="Times New Roman" panose="02020603050405020304" pitchFamily="18" charset="0"/>
              </a:rPr>
              <a:t>完全清楚  </a:t>
            </a:r>
            <a:r>
              <a:rPr lang="en-US" altLang="zh-CN" dirty="0">
                <a:latin typeface="宋体" panose="02010600030101010101" pitchFamily="2" charset="-122"/>
                <a:ea typeface="宋体" panose="02010600030101010101" pitchFamily="2" charset="-122"/>
                <a:cs typeface="Times New Roman" panose="02020603050405020304" pitchFamily="18" charset="0"/>
              </a:rPr>
              <a:t>4. </a:t>
            </a:r>
            <a:r>
              <a:rPr lang="zh-CN" altLang="en-US" dirty="0">
                <a:latin typeface="宋体" panose="02010600030101010101" pitchFamily="2" charset="-122"/>
                <a:ea typeface="宋体" panose="02010600030101010101" pitchFamily="2" charset="-122"/>
                <a:cs typeface="Times New Roman" panose="02020603050405020304" pitchFamily="18" charset="0"/>
              </a:rPr>
              <a:t>写演讲稿   </a:t>
            </a:r>
            <a:r>
              <a:rPr lang="en-US" altLang="zh-CN" dirty="0">
                <a:latin typeface="宋体" panose="02010600030101010101" pitchFamily="2" charset="-122"/>
                <a:ea typeface="宋体" panose="02010600030101010101" pitchFamily="2" charset="-122"/>
                <a:cs typeface="Times New Roman" panose="02020603050405020304" pitchFamily="18" charset="0"/>
              </a:rPr>
              <a:t>5. </a:t>
            </a:r>
            <a:r>
              <a:rPr lang="zh-CN" altLang="en-US" dirty="0">
                <a:latin typeface="宋体" panose="02010600030101010101" pitchFamily="2" charset="-122"/>
                <a:ea typeface="宋体" panose="02010600030101010101" pitchFamily="2" charset="-122"/>
                <a:cs typeface="Times New Roman" panose="02020603050405020304" pitchFamily="18" charset="0"/>
              </a:rPr>
              <a:t>匆匆从伦敦赶来  </a:t>
            </a:r>
            <a:r>
              <a:rPr lang="en-US" altLang="zh-CN" dirty="0">
                <a:latin typeface="宋体" panose="02010600030101010101" pitchFamily="2" charset="-122"/>
                <a:ea typeface="宋体" panose="02010600030101010101" pitchFamily="2" charset="-122"/>
                <a:cs typeface="Times New Roman" panose="02020603050405020304" pitchFamily="18" charset="0"/>
              </a:rPr>
              <a:t>6. </a:t>
            </a:r>
            <a:r>
              <a:rPr lang="zh-CN" altLang="en-US" dirty="0">
                <a:latin typeface="宋体" panose="02010600030101010101" pitchFamily="2" charset="-122"/>
                <a:ea typeface="宋体" panose="02010600030101010101" pitchFamily="2" charset="-122"/>
                <a:cs typeface="Times New Roman" panose="02020603050405020304" pitchFamily="18" charset="0"/>
              </a:rPr>
              <a:t>大举进攻苏联  </a:t>
            </a:r>
            <a:r>
              <a:rPr lang="en-US" altLang="zh-CN" dirty="0">
                <a:latin typeface="宋体" panose="02010600030101010101" pitchFamily="2" charset="-122"/>
                <a:ea typeface="宋体" panose="02010600030101010101" pitchFamily="2" charset="-122"/>
                <a:cs typeface="Times New Roman" panose="02020603050405020304" pitchFamily="18" charset="0"/>
              </a:rPr>
              <a:t>7. </a:t>
            </a:r>
            <a:r>
              <a:rPr lang="zh-CN" altLang="en-US" dirty="0">
                <a:latin typeface="宋体" panose="02010600030101010101" pitchFamily="2" charset="-122"/>
                <a:ea typeface="宋体" panose="02010600030101010101" pitchFamily="2" charset="-122"/>
                <a:cs typeface="Times New Roman" panose="02020603050405020304" pitchFamily="18" charset="0"/>
              </a:rPr>
              <a:t>被突袭   </a:t>
            </a:r>
            <a:r>
              <a:rPr lang="en-US" altLang="zh-CN" dirty="0">
                <a:latin typeface="宋体" panose="02010600030101010101" pitchFamily="2" charset="-122"/>
                <a:ea typeface="宋体" panose="02010600030101010101" pitchFamily="2" charset="-122"/>
                <a:cs typeface="Times New Roman" panose="02020603050405020304" pitchFamily="18" charset="0"/>
              </a:rPr>
              <a:t>8.</a:t>
            </a:r>
            <a:r>
              <a:rPr lang="zh-CN" altLang="en-US" dirty="0">
                <a:latin typeface="宋体" panose="02010600030101010101" pitchFamily="2" charset="-122"/>
                <a:ea typeface="宋体" panose="02010600030101010101" pitchFamily="2" charset="-122"/>
                <a:cs typeface="Times New Roman" panose="02020603050405020304" pitchFamily="18" charset="0"/>
              </a:rPr>
              <a:t>（飞机）停在机场</a:t>
            </a:r>
            <a:r>
              <a:rPr lang="en-US" altLang="zh-CN" dirty="0">
                <a:latin typeface="宋体" panose="02010600030101010101" pitchFamily="2" charset="-122"/>
                <a:ea typeface="宋体" panose="02010600030101010101" pitchFamily="2" charset="-122"/>
                <a:cs typeface="Times New Roman" panose="02020603050405020304" pitchFamily="18" charset="0"/>
              </a:rPr>
              <a:t>   9. </a:t>
            </a:r>
            <a:r>
              <a:rPr lang="zh-CN" altLang="en-US" dirty="0">
                <a:latin typeface="宋体" panose="02010600030101010101" pitchFamily="2" charset="-122"/>
                <a:ea typeface="宋体" panose="02010600030101010101" pitchFamily="2" charset="-122"/>
                <a:cs typeface="Times New Roman" panose="02020603050405020304" pitchFamily="18" charset="0"/>
              </a:rPr>
              <a:t>迅猛推进  </a:t>
            </a:r>
            <a:r>
              <a:rPr lang="en-US" altLang="zh-CN" dirty="0">
                <a:latin typeface="宋体" panose="02010600030101010101" pitchFamily="2" charset="-122"/>
                <a:ea typeface="宋体" panose="02010600030101010101" pitchFamily="2" charset="-122"/>
                <a:cs typeface="Times New Roman" panose="02020603050405020304" pitchFamily="18" charset="0"/>
              </a:rPr>
              <a:t>10.</a:t>
            </a:r>
            <a:r>
              <a:rPr lang="zh-CN" altLang="en-US" dirty="0">
                <a:latin typeface="宋体" panose="02010600030101010101" pitchFamily="2" charset="-122"/>
                <a:ea typeface="宋体" panose="02010600030101010101" pitchFamily="2" charset="-122"/>
                <a:cs typeface="Times New Roman" panose="02020603050405020304" pitchFamily="18" charset="0"/>
              </a:rPr>
              <a:t> 被包围、被俘虏  </a:t>
            </a:r>
            <a:r>
              <a:rPr lang="en-US" altLang="zh-CN" dirty="0">
                <a:latin typeface="宋体" panose="02010600030101010101" pitchFamily="2" charset="-122"/>
                <a:ea typeface="宋体" panose="02010600030101010101" pitchFamily="2" charset="-122"/>
                <a:cs typeface="Times New Roman" panose="02020603050405020304" pitchFamily="18" charset="0"/>
              </a:rPr>
              <a:t>11. </a:t>
            </a:r>
            <a:r>
              <a:rPr lang="zh-CN" altLang="en-US" dirty="0">
                <a:latin typeface="宋体" panose="02010600030101010101" pitchFamily="2" charset="-122"/>
                <a:ea typeface="宋体" panose="02010600030101010101" pitchFamily="2" charset="-122"/>
                <a:cs typeface="Times New Roman" panose="02020603050405020304" pitchFamily="18" charset="0"/>
              </a:rPr>
              <a:t>大批地</a:t>
            </a:r>
            <a:endParaRPr lang="en-US" altLang="zh-CN" dirty="0">
              <a:latin typeface="宋体" panose="02010600030101010101" pitchFamily="2" charset="-122"/>
              <a:ea typeface="宋体" panose="02010600030101010101" pitchFamily="2" charset="-122"/>
              <a:cs typeface="Times New Roman" panose="02020603050405020304" pitchFamily="18" charset="0"/>
            </a:endParaRPr>
          </a:p>
          <a:p>
            <a:pPr marL="0" indent="0">
              <a:lnSpc>
                <a:spcPct val="150000"/>
              </a:lnSpc>
              <a:buNone/>
              <a:defRPr/>
            </a:pPr>
            <a:endParaRPr lang="en-US" altLang="zh-CN" dirty="0">
              <a:latin typeface="Times New Roman" panose="02020603050405020304" pitchFamily="18" charset="0"/>
              <a:cs typeface="Times New Roman" panose="02020603050405020304" pitchFamily="18" charset="0"/>
            </a:endParaRPr>
          </a:p>
          <a:p>
            <a:pPr marL="0" indent="0">
              <a:lnSpc>
                <a:spcPct val="150000"/>
              </a:lnSpc>
              <a:buNone/>
              <a:defRPr/>
            </a:pPr>
            <a:endParaRPr lang="en-US" altLang="zh-CN"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标题 212993"/>
          <p:cNvSpPr>
            <a:spLocks noGrp="1" noChangeArrowheads="1"/>
          </p:cNvSpPr>
          <p:nvPr>
            <p:ph type="title"/>
          </p:nvPr>
        </p:nvSpPr>
        <p:spPr>
          <a:xfrm>
            <a:off x="306510" y="295525"/>
            <a:ext cx="8530980" cy="711200"/>
          </a:xfrm>
        </p:spPr>
        <p:txBody>
          <a:bodyPr>
            <a:normAutofit/>
          </a:bodyPr>
          <a:lstStyle/>
          <a:p>
            <a:pPr>
              <a:lnSpc>
                <a:spcPct val="80000"/>
              </a:lnSpc>
            </a:pPr>
            <a:r>
              <a:rPr lang="en-US" altLang="zh-CN" sz="2800" i="1" dirty="0">
                <a:latin typeface="Times New Roman" panose="02020603050405020304" pitchFamily="18" charset="0"/>
                <a:cs typeface="Times New Roman" panose="02020603050405020304" pitchFamily="18" charset="0"/>
              </a:rPr>
              <a:t>What background information is mentioned in paras.3-6</a:t>
            </a:r>
            <a:r>
              <a:rPr lang="en-US" altLang="zh-CN" sz="2800" dirty="0">
                <a:latin typeface="Times New Roman" panose="02020603050405020304" pitchFamily="18" charset="0"/>
                <a:cs typeface="Times New Roman" panose="02020603050405020304" pitchFamily="18" charset="0"/>
              </a:rPr>
              <a:t> ? </a:t>
            </a:r>
          </a:p>
        </p:txBody>
      </p:sp>
      <p:sp>
        <p:nvSpPr>
          <p:cNvPr id="212999" name="圆角矩形 212998"/>
          <p:cNvSpPr>
            <a:spLocks noChangeArrowheads="1"/>
          </p:cNvSpPr>
          <p:nvPr/>
        </p:nvSpPr>
        <p:spPr bwMode="auto">
          <a:xfrm>
            <a:off x="2880519" y="1445584"/>
            <a:ext cx="6048374" cy="720725"/>
          </a:xfrm>
          <a:prstGeom prst="roundRect">
            <a:avLst>
              <a:gd name="adj" fmla="val 16667"/>
            </a:avLst>
          </a:prstGeom>
          <a:solidFill>
            <a:schemeClr val="bg1">
              <a:lumMod val="95000"/>
            </a:schemeClr>
          </a:solidFill>
          <a:ln w="9525">
            <a:solidFill>
              <a:schemeClr val="tx1"/>
            </a:solidFill>
            <a:rou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400" dirty="0">
                <a:solidFill>
                  <a:srgbClr val="C00000"/>
                </a:solidFill>
                <a:latin typeface="Times New Roman" panose="02020603050405020304" pitchFamily="18" charset="0"/>
              </a:rPr>
              <a:t>Sequence of the account:</a:t>
            </a:r>
            <a:endParaRPr lang="en-US" altLang="zh-CN" sz="2400" dirty="0">
              <a:latin typeface="Times New Roman" panose="02020603050405020304" pitchFamily="18" charset="0"/>
            </a:endParaRPr>
          </a:p>
        </p:txBody>
      </p:sp>
      <p:sp>
        <p:nvSpPr>
          <p:cNvPr id="213000" name="圆角矩形 212999"/>
          <p:cNvSpPr>
            <a:spLocks noChangeArrowheads="1"/>
          </p:cNvSpPr>
          <p:nvPr/>
        </p:nvSpPr>
        <p:spPr bwMode="auto">
          <a:xfrm>
            <a:off x="2946786" y="3605098"/>
            <a:ext cx="6048375" cy="934121"/>
          </a:xfrm>
          <a:prstGeom prst="roundRect">
            <a:avLst>
              <a:gd name="adj" fmla="val 16667"/>
            </a:avLst>
          </a:prstGeom>
          <a:solidFill>
            <a:schemeClr val="bg1">
              <a:lumMod val="95000"/>
            </a:schemeClr>
          </a:solidFill>
          <a:ln w="9525">
            <a:solidFill>
              <a:schemeClr val="tx1"/>
            </a:solidFill>
            <a:rou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400" dirty="0">
                <a:solidFill>
                  <a:srgbClr val="C00000"/>
                </a:solidFill>
                <a:latin typeface="Times New Roman" panose="02020603050405020304" pitchFamily="18" charset="0"/>
              </a:rPr>
              <a:t>Churchill’s response:</a:t>
            </a:r>
            <a:endParaRPr lang="en-US" altLang="zh-CN" sz="2400" dirty="0">
              <a:latin typeface="Times New Roman" panose="02020603050405020304" pitchFamily="18" charset="0"/>
            </a:endParaRPr>
          </a:p>
        </p:txBody>
      </p:sp>
      <p:sp>
        <p:nvSpPr>
          <p:cNvPr id="213002" name="圆角矩形 213001"/>
          <p:cNvSpPr>
            <a:spLocks noChangeArrowheads="1"/>
          </p:cNvSpPr>
          <p:nvPr/>
        </p:nvSpPr>
        <p:spPr bwMode="auto">
          <a:xfrm>
            <a:off x="2925665" y="4927888"/>
            <a:ext cx="6121400" cy="1111289"/>
          </a:xfrm>
          <a:prstGeom prst="roundRect">
            <a:avLst>
              <a:gd name="adj" fmla="val 16667"/>
            </a:avLst>
          </a:prstGeom>
          <a:solidFill>
            <a:schemeClr val="bg1">
              <a:lumMod val="95000"/>
            </a:schemeClr>
          </a:solidFill>
          <a:ln w="9525">
            <a:solidFill>
              <a:schemeClr val="tx1"/>
            </a:solidFill>
            <a:rou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400" dirty="0">
                <a:solidFill>
                  <a:srgbClr val="C00000"/>
                </a:solidFill>
                <a:latin typeface="Times New Roman" panose="02020603050405020304" pitchFamily="18" charset="0"/>
              </a:rPr>
              <a:t>Churchill’s analysis of Hitler &amp; his position:</a:t>
            </a:r>
            <a:endParaRPr lang="en-US" altLang="zh-CN" sz="2400" dirty="0">
              <a:latin typeface="Times New Roman" panose="02020603050405020304" pitchFamily="18" charset="0"/>
            </a:endParaRPr>
          </a:p>
        </p:txBody>
      </p:sp>
      <p:sp>
        <p:nvSpPr>
          <p:cNvPr id="213003" name="直接连接符 213002"/>
          <p:cNvSpPr>
            <a:spLocks noChangeShapeType="1"/>
          </p:cNvSpPr>
          <p:nvPr/>
        </p:nvSpPr>
        <p:spPr bwMode="auto">
          <a:xfrm flipH="1">
            <a:off x="2435438" y="4072158"/>
            <a:ext cx="504825"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13005" name="直接连接符 213004"/>
          <p:cNvSpPr>
            <a:spLocks noChangeShapeType="1"/>
          </p:cNvSpPr>
          <p:nvPr/>
        </p:nvSpPr>
        <p:spPr bwMode="auto">
          <a:xfrm flipH="1">
            <a:off x="2411413" y="5661025"/>
            <a:ext cx="431800"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13006" name="直接连接符 213005"/>
          <p:cNvSpPr>
            <a:spLocks noChangeShapeType="1"/>
          </p:cNvSpPr>
          <p:nvPr/>
        </p:nvSpPr>
        <p:spPr bwMode="auto">
          <a:xfrm flipH="1">
            <a:off x="2420840" y="1649772"/>
            <a:ext cx="431800"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13007" name="直接连接符 213006"/>
          <p:cNvSpPr>
            <a:spLocks noChangeShapeType="1"/>
          </p:cNvSpPr>
          <p:nvPr/>
        </p:nvSpPr>
        <p:spPr bwMode="auto">
          <a:xfrm>
            <a:off x="2411413" y="4149725"/>
            <a:ext cx="0" cy="151130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13008" name="直接连接符 213007"/>
          <p:cNvSpPr>
            <a:spLocks noChangeShapeType="1"/>
          </p:cNvSpPr>
          <p:nvPr/>
        </p:nvSpPr>
        <p:spPr bwMode="auto">
          <a:xfrm flipH="1" flipV="1">
            <a:off x="2405449" y="1649772"/>
            <a:ext cx="793" cy="2499953"/>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13009" name="圆角矩形 213008"/>
          <p:cNvSpPr>
            <a:spLocks noChangeArrowheads="1"/>
          </p:cNvSpPr>
          <p:nvPr/>
        </p:nvSpPr>
        <p:spPr bwMode="auto">
          <a:xfrm>
            <a:off x="75414" y="2166309"/>
            <a:ext cx="2232025" cy="503237"/>
          </a:xfrm>
          <a:prstGeom prst="roundRect">
            <a:avLst>
              <a:gd name="adj" fmla="val 16667"/>
            </a:avLst>
          </a:prstGeom>
          <a:solidFill>
            <a:schemeClr val="bg1">
              <a:lumMod val="95000"/>
            </a:schemeClr>
          </a:solidFill>
          <a:ln w="9525">
            <a:solidFill>
              <a:schemeClr val="tx1"/>
            </a:solidFill>
            <a:rou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2000" b="1" dirty="0">
                <a:solidFill>
                  <a:srgbClr val="C00000"/>
                </a:solidFill>
              </a:rPr>
              <a:t>supporting details</a:t>
            </a:r>
          </a:p>
        </p:txBody>
      </p:sp>
      <p:sp>
        <p:nvSpPr>
          <p:cNvPr id="213010" name="直接连接符 213009"/>
          <p:cNvSpPr>
            <a:spLocks noChangeShapeType="1"/>
          </p:cNvSpPr>
          <p:nvPr/>
        </p:nvSpPr>
        <p:spPr bwMode="auto">
          <a:xfrm>
            <a:off x="1042988" y="2708275"/>
            <a:ext cx="0" cy="144145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13011" name="直接连接符 213010"/>
          <p:cNvSpPr>
            <a:spLocks noChangeShapeType="1"/>
          </p:cNvSpPr>
          <p:nvPr/>
        </p:nvSpPr>
        <p:spPr bwMode="auto">
          <a:xfrm>
            <a:off x="1042988" y="4149725"/>
            <a:ext cx="1368425"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4" name="直接连接符 3"/>
          <p:cNvSpPr>
            <a:spLocks noChangeShapeType="1"/>
          </p:cNvSpPr>
          <p:nvPr/>
        </p:nvSpPr>
        <p:spPr bwMode="auto">
          <a:xfrm flipH="1">
            <a:off x="2405449" y="2843058"/>
            <a:ext cx="504825"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5" name="圆角矩形 212998"/>
          <p:cNvSpPr>
            <a:spLocks noChangeArrowheads="1"/>
          </p:cNvSpPr>
          <p:nvPr/>
        </p:nvSpPr>
        <p:spPr bwMode="auto">
          <a:xfrm>
            <a:off x="2940263" y="2483292"/>
            <a:ext cx="6010678" cy="720725"/>
          </a:xfrm>
          <a:prstGeom prst="roundRect">
            <a:avLst>
              <a:gd name="adj" fmla="val 16667"/>
            </a:avLst>
          </a:prstGeom>
          <a:solidFill>
            <a:schemeClr val="bg1">
              <a:lumMod val="95000"/>
            </a:schemeClr>
          </a:solidFill>
          <a:ln w="9525">
            <a:solidFill>
              <a:schemeClr val="tx1"/>
            </a:solidFill>
            <a:rou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400" dirty="0">
                <a:solidFill>
                  <a:srgbClr val="C00000"/>
                </a:solidFill>
                <a:latin typeface="Times New Roman" panose="02020603050405020304" pitchFamily="18" charset="0"/>
              </a:rPr>
              <a:t>Secretary’s response: told immediately </a:t>
            </a:r>
          </a:p>
          <a:p>
            <a:r>
              <a:rPr lang="en-US" altLang="zh-CN" sz="2400" dirty="0">
                <a:solidFill>
                  <a:srgbClr val="C00000"/>
                </a:solidFill>
                <a:latin typeface="Times New Roman" panose="02020603050405020304" pitchFamily="18" charset="0"/>
              </a:rPr>
              <a:t>or delayed?</a:t>
            </a:r>
          </a:p>
        </p:txBody>
      </p:sp>
    </p:spTree>
    <p:custDataLst>
      <p:tags r:id="rId1"/>
    </p:custData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标题 212993"/>
          <p:cNvSpPr>
            <a:spLocks noGrp="1" noChangeArrowheads="1"/>
          </p:cNvSpPr>
          <p:nvPr>
            <p:ph type="title"/>
          </p:nvPr>
        </p:nvSpPr>
        <p:spPr>
          <a:xfrm>
            <a:off x="306510" y="362059"/>
            <a:ext cx="8530980" cy="711200"/>
          </a:xfrm>
        </p:spPr>
        <p:txBody>
          <a:bodyPr>
            <a:normAutofit/>
          </a:bodyPr>
          <a:lstStyle/>
          <a:p>
            <a:pPr>
              <a:lnSpc>
                <a:spcPct val="80000"/>
              </a:lnSpc>
            </a:pPr>
            <a:r>
              <a:rPr lang="en-US" altLang="zh-CN" sz="2800" i="1" dirty="0">
                <a:latin typeface="Times New Roman" panose="02020603050405020304" pitchFamily="18" charset="0"/>
                <a:cs typeface="Times New Roman" panose="02020603050405020304" pitchFamily="18" charset="0"/>
              </a:rPr>
              <a:t>What background information is mentioned in paras.3-6</a:t>
            </a:r>
            <a:r>
              <a:rPr lang="en-US" altLang="zh-CN" sz="2800" dirty="0">
                <a:latin typeface="Times New Roman" panose="02020603050405020304" pitchFamily="18" charset="0"/>
                <a:cs typeface="Times New Roman" panose="02020603050405020304" pitchFamily="18" charset="0"/>
              </a:rPr>
              <a:t> ? </a:t>
            </a:r>
          </a:p>
        </p:txBody>
      </p:sp>
      <p:sp>
        <p:nvSpPr>
          <p:cNvPr id="212999" name="圆角矩形 212998"/>
          <p:cNvSpPr>
            <a:spLocks noChangeArrowheads="1"/>
          </p:cNvSpPr>
          <p:nvPr/>
        </p:nvSpPr>
        <p:spPr bwMode="auto">
          <a:xfrm>
            <a:off x="2899366" y="1022084"/>
            <a:ext cx="6048374" cy="745944"/>
          </a:xfrm>
          <a:prstGeom prst="roundRect">
            <a:avLst>
              <a:gd name="adj" fmla="val 16667"/>
            </a:avLst>
          </a:prstGeom>
          <a:solidFill>
            <a:schemeClr val="bg1">
              <a:lumMod val="95000"/>
            </a:schemeClr>
          </a:solidFill>
          <a:ln w="9525">
            <a:solidFill>
              <a:schemeClr val="tx1"/>
            </a:solidFill>
            <a:rou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en-US" altLang="zh-CN" sz="2400" dirty="0">
              <a:solidFill>
                <a:srgbClr val="C00000"/>
              </a:solidFill>
              <a:latin typeface="Times New Roman" panose="02020603050405020304" pitchFamily="18" charset="0"/>
            </a:endParaRPr>
          </a:p>
          <a:p>
            <a:r>
              <a:rPr lang="en-US" altLang="zh-CN" sz="2400" dirty="0">
                <a:solidFill>
                  <a:srgbClr val="C00000"/>
                </a:solidFill>
                <a:latin typeface="Times New Roman" panose="02020603050405020304" pitchFamily="18" charset="0"/>
              </a:rPr>
              <a:t>Sequence of the account: </a:t>
            </a:r>
            <a:r>
              <a:rPr lang="en-US" altLang="zh-CN" sz="2400" dirty="0">
                <a:latin typeface="Times New Roman" panose="02020603050405020304" pitchFamily="18" charset="0"/>
              </a:rPr>
              <a:t>time: </a:t>
            </a:r>
            <a:r>
              <a:rPr lang="en-US" altLang="zh-CN" sz="2400" dirty="0">
                <a:solidFill>
                  <a:srgbClr val="C00000"/>
                </a:solidFill>
                <a:latin typeface="Times New Roman" panose="02020603050405020304" pitchFamily="18" charset="0"/>
              </a:rPr>
              <a:t> </a:t>
            </a:r>
            <a:r>
              <a:rPr lang="en-US" altLang="zh-CN" sz="2400" dirty="0">
                <a:latin typeface="Times New Roman" panose="02020603050405020304" pitchFamily="18" charset="0"/>
              </a:rPr>
              <a:t>before-during-</a:t>
            </a:r>
          </a:p>
          <a:p>
            <a:r>
              <a:rPr lang="en-US" altLang="zh-CN" sz="2400" dirty="0">
                <a:latin typeface="Times New Roman" panose="02020603050405020304" pitchFamily="18" charset="0"/>
              </a:rPr>
              <a:t>after dinner; 4 a.m. the following morning; place</a:t>
            </a:r>
          </a:p>
          <a:p>
            <a:r>
              <a:rPr lang="en-US" altLang="zh-CN" sz="2400" dirty="0">
                <a:solidFill>
                  <a:srgbClr val="C00000"/>
                </a:solidFill>
                <a:latin typeface="Times New Roman" panose="02020603050405020304" pitchFamily="18" charset="0"/>
              </a:rPr>
              <a:t> </a:t>
            </a:r>
            <a:endParaRPr lang="en-US" altLang="zh-CN" sz="2400" dirty="0">
              <a:latin typeface="Times New Roman" panose="02020603050405020304" pitchFamily="18" charset="0"/>
            </a:endParaRPr>
          </a:p>
        </p:txBody>
      </p:sp>
      <p:sp>
        <p:nvSpPr>
          <p:cNvPr id="213000" name="圆角矩形 212999"/>
          <p:cNvSpPr>
            <a:spLocks noChangeArrowheads="1"/>
          </p:cNvSpPr>
          <p:nvPr/>
        </p:nvSpPr>
        <p:spPr bwMode="auto">
          <a:xfrm>
            <a:off x="2918213" y="2711381"/>
            <a:ext cx="6048375" cy="1161135"/>
          </a:xfrm>
          <a:prstGeom prst="roundRect">
            <a:avLst>
              <a:gd name="adj" fmla="val 16667"/>
            </a:avLst>
          </a:prstGeom>
          <a:solidFill>
            <a:schemeClr val="bg1">
              <a:lumMod val="95000"/>
            </a:schemeClr>
          </a:solidFill>
          <a:ln w="9525">
            <a:solidFill>
              <a:schemeClr val="tx1"/>
            </a:solidFill>
            <a:rou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400" dirty="0">
                <a:solidFill>
                  <a:srgbClr val="C00000"/>
                </a:solidFill>
                <a:latin typeface="Times New Roman" panose="02020603050405020304" pitchFamily="18" charset="0"/>
              </a:rPr>
              <a:t>Churchill’s response: </a:t>
            </a:r>
            <a:r>
              <a:rPr lang="en-US" altLang="zh-CN" sz="2400" dirty="0">
                <a:latin typeface="Times New Roman" panose="02020603050405020304" pitchFamily="18" charset="0"/>
              </a:rPr>
              <a:t>He will broadcast at 9 that </a:t>
            </a:r>
          </a:p>
          <a:p>
            <a:r>
              <a:rPr lang="en-US" altLang="zh-CN" sz="2400" dirty="0">
                <a:latin typeface="Times New Roman" panose="02020603050405020304" pitchFamily="18" charset="0"/>
              </a:rPr>
              <a:t>night; Prepare the speech from 11 a.m. to 8:40 </a:t>
            </a:r>
          </a:p>
          <a:p>
            <a:r>
              <a:rPr lang="en-US" altLang="zh-CN" sz="2400" dirty="0">
                <a:latin typeface="Times New Roman" panose="02020603050405020304" pitchFamily="18" charset="0"/>
              </a:rPr>
              <a:t>p.m.</a:t>
            </a:r>
          </a:p>
        </p:txBody>
      </p:sp>
      <p:sp>
        <p:nvSpPr>
          <p:cNvPr id="213002" name="圆角矩形 213001"/>
          <p:cNvSpPr>
            <a:spLocks noChangeArrowheads="1"/>
          </p:cNvSpPr>
          <p:nvPr/>
        </p:nvSpPr>
        <p:spPr bwMode="auto">
          <a:xfrm>
            <a:off x="2918213" y="4074466"/>
            <a:ext cx="6121400" cy="2288625"/>
          </a:xfrm>
          <a:prstGeom prst="roundRect">
            <a:avLst>
              <a:gd name="adj" fmla="val 16667"/>
            </a:avLst>
          </a:prstGeom>
          <a:solidFill>
            <a:schemeClr val="bg1">
              <a:lumMod val="95000"/>
            </a:schemeClr>
          </a:solidFill>
          <a:ln w="9525">
            <a:solidFill>
              <a:schemeClr val="tx1"/>
            </a:solidFill>
            <a:rou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en-US" altLang="zh-CN" sz="2400" dirty="0">
              <a:solidFill>
                <a:srgbClr val="C00000"/>
              </a:solidFill>
              <a:latin typeface="Times New Roman" panose="02020603050405020304" pitchFamily="18" charset="0"/>
            </a:endParaRPr>
          </a:p>
          <a:p>
            <a:endParaRPr lang="en-US" altLang="zh-CN" sz="2400" dirty="0">
              <a:solidFill>
                <a:srgbClr val="C00000"/>
              </a:solidFill>
              <a:latin typeface="Times New Roman" panose="02020603050405020304" pitchFamily="18" charset="0"/>
            </a:endParaRPr>
          </a:p>
          <a:p>
            <a:r>
              <a:rPr lang="en-US" altLang="zh-CN" sz="2400" dirty="0">
                <a:solidFill>
                  <a:srgbClr val="C00000"/>
                </a:solidFill>
                <a:latin typeface="Times New Roman" panose="02020603050405020304" pitchFamily="18" charset="0"/>
              </a:rPr>
              <a:t>Churchill’s analysis: </a:t>
            </a:r>
            <a:r>
              <a:rPr lang="en-US" altLang="zh-CN" sz="2400" dirty="0">
                <a:latin typeface="Times New Roman" panose="02020603050405020304" pitchFamily="18" charset="0"/>
              </a:rPr>
              <a:t>(Hitler) counting on </a:t>
            </a:r>
          </a:p>
          <a:p>
            <a:r>
              <a:rPr lang="en-US" altLang="zh-CN" sz="2400" dirty="0">
                <a:latin typeface="Times New Roman" panose="02020603050405020304" pitchFamily="18" charset="0"/>
              </a:rPr>
              <a:t>                    capitalists and Right Wing</a:t>
            </a:r>
          </a:p>
          <a:p>
            <a:r>
              <a:rPr lang="en-US" altLang="zh-CN" sz="2400" dirty="0">
                <a:solidFill>
                  <a:srgbClr val="C00000"/>
                </a:solidFill>
                <a:latin typeface="Times New Roman" panose="02020603050405020304" pitchFamily="18" charset="0"/>
              </a:rPr>
              <a:t>position: </a:t>
            </a:r>
            <a:r>
              <a:rPr lang="en-US" altLang="zh-CN" sz="2400" dirty="0">
                <a:latin typeface="Times New Roman" panose="02020603050405020304" pitchFamily="18" charset="0"/>
              </a:rPr>
              <a:t>go all out to help Russia; </a:t>
            </a:r>
          </a:p>
          <a:p>
            <a:r>
              <a:rPr lang="en-US" altLang="zh-CN" sz="2400" dirty="0">
                <a:latin typeface="Times New Roman" panose="02020603050405020304" pitchFamily="18" charset="0"/>
              </a:rPr>
              <a:t>not bowing down in the House of </a:t>
            </a:r>
            <a:r>
              <a:rPr lang="en-US" altLang="zh-CN" sz="2400" dirty="0" err="1">
                <a:latin typeface="Times New Roman" panose="02020603050405020304" pitchFamily="18" charset="0"/>
              </a:rPr>
              <a:t>Rimmon</a:t>
            </a:r>
            <a:r>
              <a:rPr lang="en-US" altLang="zh-CN" sz="2400" dirty="0">
                <a:latin typeface="Times New Roman" panose="02020603050405020304" pitchFamily="18" charset="0"/>
              </a:rPr>
              <a:t> at all; </a:t>
            </a:r>
          </a:p>
          <a:p>
            <a:r>
              <a:rPr lang="en-US" altLang="zh-CN" sz="2400" dirty="0">
                <a:latin typeface="Times New Roman" panose="02020603050405020304" pitchFamily="18" charset="0"/>
              </a:rPr>
              <a:t>only one purpose--- the destruction of Hitler; </a:t>
            </a:r>
          </a:p>
          <a:p>
            <a:r>
              <a:rPr lang="en-US" altLang="zh-CN" sz="2400" dirty="0">
                <a:latin typeface="Times New Roman" panose="02020603050405020304" pitchFamily="18" charset="0"/>
              </a:rPr>
              <a:t>make a </a:t>
            </a:r>
            <a:r>
              <a:rPr lang="en-US" altLang="zh-CN" sz="2400" dirty="0" err="1">
                <a:latin typeface="Times New Roman" panose="02020603050405020304" pitchFamily="18" charset="0"/>
              </a:rPr>
              <a:t>favourable</a:t>
            </a:r>
            <a:r>
              <a:rPr lang="en-US" altLang="zh-CN" sz="2400" dirty="0">
                <a:latin typeface="Times New Roman" panose="02020603050405020304" pitchFamily="18" charset="0"/>
              </a:rPr>
              <a:t> reference to the Devil.</a:t>
            </a:r>
          </a:p>
          <a:p>
            <a:endParaRPr lang="en-US" altLang="zh-CN" sz="2400" dirty="0">
              <a:latin typeface="Times New Roman" panose="02020603050405020304" pitchFamily="18" charset="0"/>
            </a:endParaRPr>
          </a:p>
          <a:p>
            <a:endParaRPr lang="en-US" altLang="zh-CN" sz="2400" dirty="0">
              <a:latin typeface="Times New Roman" panose="02020603050405020304" pitchFamily="18" charset="0"/>
            </a:endParaRPr>
          </a:p>
        </p:txBody>
      </p:sp>
      <p:sp>
        <p:nvSpPr>
          <p:cNvPr id="213003" name="直接连接符 213002"/>
          <p:cNvSpPr>
            <a:spLocks noChangeShapeType="1"/>
          </p:cNvSpPr>
          <p:nvPr/>
        </p:nvSpPr>
        <p:spPr bwMode="auto">
          <a:xfrm flipH="1" flipV="1">
            <a:off x="2449112" y="3183689"/>
            <a:ext cx="479361" cy="11997"/>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13005" name="直接连接符 213004"/>
          <p:cNvSpPr>
            <a:spLocks noChangeShapeType="1"/>
          </p:cNvSpPr>
          <p:nvPr/>
        </p:nvSpPr>
        <p:spPr bwMode="auto">
          <a:xfrm flipH="1">
            <a:off x="2467566" y="4924258"/>
            <a:ext cx="431800"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13006" name="直接连接符 213005"/>
          <p:cNvSpPr>
            <a:spLocks noChangeShapeType="1"/>
          </p:cNvSpPr>
          <p:nvPr/>
        </p:nvSpPr>
        <p:spPr bwMode="auto">
          <a:xfrm flipH="1">
            <a:off x="2423649" y="1356065"/>
            <a:ext cx="431800"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13007" name="直接连接符 213006"/>
          <p:cNvSpPr>
            <a:spLocks noChangeShapeType="1"/>
          </p:cNvSpPr>
          <p:nvPr/>
        </p:nvSpPr>
        <p:spPr bwMode="auto">
          <a:xfrm>
            <a:off x="2431226" y="3856018"/>
            <a:ext cx="11269" cy="1056243"/>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13008" name="直接连接符 213007"/>
          <p:cNvSpPr>
            <a:spLocks noChangeShapeType="1"/>
          </p:cNvSpPr>
          <p:nvPr/>
        </p:nvSpPr>
        <p:spPr bwMode="auto">
          <a:xfrm flipH="1" flipV="1">
            <a:off x="2423649" y="1356065"/>
            <a:ext cx="793" cy="2499953"/>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13009" name="圆角矩形 213008"/>
          <p:cNvSpPr>
            <a:spLocks noChangeArrowheads="1"/>
          </p:cNvSpPr>
          <p:nvPr/>
        </p:nvSpPr>
        <p:spPr bwMode="auto">
          <a:xfrm>
            <a:off x="136314" y="2153486"/>
            <a:ext cx="2232025" cy="503237"/>
          </a:xfrm>
          <a:prstGeom prst="roundRect">
            <a:avLst>
              <a:gd name="adj" fmla="val 16667"/>
            </a:avLst>
          </a:prstGeom>
          <a:solidFill>
            <a:schemeClr val="bg1">
              <a:lumMod val="95000"/>
            </a:schemeClr>
          </a:solidFill>
          <a:ln w="9525">
            <a:solidFill>
              <a:schemeClr val="tx1"/>
            </a:solidFill>
            <a:rou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2000" b="1" dirty="0">
                <a:solidFill>
                  <a:srgbClr val="C00000"/>
                </a:solidFill>
              </a:rPr>
              <a:t>supporting details</a:t>
            </a:r>
          </a:p>
        </p:txBody>
      </p:sp>
      <p:sp>
        <p:nvSpPr>
          <p:cNvPr id="213010" name="直接连接符 213009"/>
          <p:cNvSpPr>
            <a:spLocks noChangeShapeType="1"/>
          </p:cNvSpPr>
          <p:nvPr/>
        </p:nvSpPr>
        <p:spPr bwMode="auto">
          <a:xfrm>
            <a:off x="1042988" y="2708275"/>
            <a:ext cx="0" cy="144145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13011" name="直接连接符 213010"/>
          <p:cNvSpPr>
            <a:spLocks noChangeShapeType="1"/>
          </p:cNvSpPr>
          <p:nvPr/>
        </p:nvSpPr>
        <p:spPr bwMode="auto">
          <a:xfrm>
            <a:off x="1042988" y="4149725"/>
            <a:ext cx="1368425"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4" name="直接连接符 3"/>
          <p:cNvSpPr>
            <a:spLocks noChangeShapeType="1"/>
          </p:cNvSpPr>
          <p:nvPr/>
        </p:nvSpPr>
        <p:spPr bwMode="auto">
          <a:xfrm flipH="1">
            <a:off x="2413389" y="2153486"/>
            <a:ext cx="504825"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5" name="圆角矩形 212998"/>
          <p:cNvSpPr>
            <a:spLocks noChangeArrowheads="1"/>
          </p:cNvSpPr>
          <p:nvPr/>
        </p:nvSpPr>
        <p:spPr bwMode="auto">
          <a:xfrm>
            <a:off x="2928474" y="1879342"/>
            <a:ext cx="6010678" cy="720725"/>
          </a:xfrm>
          <a:prstGeom prst="roundRect">
            <a:avLst>
              <a:gd name="adj" fmla="val 16667"/>
            </a:avLst>
          </a:prstGeom>
          <a:solidFill>
            <a:schemeClr val="bg1">
              <a:lumMod val="95000"/>
            </a:schemeClr>
          </a:solidFill>
          <a:ln w="9525">
            <a:solidFill>
              <a:schemeClr val="tx1"/>
            </a:solidFill>
            <a:rou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400" dirty="0">
                <a:solidFill>
                  <a:srgbClr val="C00000"/>
                </a:solidFill>
                <a:latin typeface="Times New Roman" panose="02020603050405020304" pitchFamily="18" charset="0"/>
              </a:rPr>
              <a:t>Secretary’s response:</a:t>
            </a:r>
            <a:r>
              <a:rPr lang="en-US" altLang="zh-CN" sz="2400" dirty="0">
                <a:latin typeface="Times New Roman" panose="02020603050405020304" pitchFamily="18" charset="0"/>
              </a:rPr>
              <a:t> postponed telling </a:t>
            </a:r>
          </a:p>
          <a:p>
            <a:r>
              <a:rPr lang="en-US" altLang="zh-CN" sz="2400" dirty="0">
                <a:latin typeface="Times New Roman" panose="02020603050405020304" pitchFamily="18" charset="0"/>
              </a:rPr>
              <a:t>Churchill</a:t>
            </a:r>
          </a:p>
        </p:txBody>
      </p:sp>
      <p:sp>
        <p:nvSpPr>
          <p:cNvPr id="6" name="箭头: 下 5">
            <a:hlinkClick r:id="rId3" action="ppaction://hlinksldjump"/>
          </p:cNvPr>
          <p:cNvSpPr/>
          <p:nvPr/>
        </p:nvSpPr>
        <p:spPr>
          <a:xfrm>
            <a:off x="8837490" y="1073259"/>
            <a:ext cx="137744" cy="343578"/>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箭头: 下 6">
            <a:hlinkClick r:id="rId4" action="ppaction://hlinksldjump"/>
          </p:cNvPr>
          <p:cNvSpPr/>
          <p:nvPr/>
        </p:nvSpPr>
        <p:spPr>
          <a:xfrm>
            <a:off x="8436990" y="4345757"/>
            <a:ext cx="130133" cy="348791"/>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21300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30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30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1300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1300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1300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1300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1300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1" nodeType="clickEffect">
                                  <p:stCondLst>
                                    <p:cond delay="0"/>
                                  </p:stCondLst>
                                  <p:childTnLst>
                                    <p:set>
                                      <p:cBhvr>
                                        <p:cTn id="46" dur="1" fill="hold">
                                          <p:stCondLst>
                                            <p:cond delay="0"/>
                                          </p:stCondLst>
                                        </p:cTn>
                                        <p:tgtEl>
                                          <p:spTgt spid="21299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6"/>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1" nodeType="clickEffect">
                                  <p:stCondLst>
                                    <p:cond delay="0"/>
                                  </p:stCondLst>
                                  <p:childTnLst>
                                    <p:set>
                                      <p:cBhvr>
                                        <p:cTn id="54" dur="1" fill="hold">
                                          <p:stCondLst>
                                            <p:cond delay="0"/>
                                          </p:stCondLst>
                                        </p:cTn>
                                        <p:tgtEl>
                                          <p:spTgt spid="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1" nodeType="clickEffect">
                                  <p:stCondLst>
                                    <p:cond delay="0"/>
                                  </p:stCondLst>
                                  <p:childTnLst>
                                    <p:set>
                                      <p:cBhvr>
                                        <p:cTn id="58" dur="1" fill="hold">
                                          <p:stCondLst>
                                            <p:cond delay="0"/>
                                          </p:stCondLst>
                                        </p:cTn>
                                        <p:tgtEl>
                                          <p:spTgt spid="213000"/>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1" nodeType="clickEffect">
                                  <p:stCondLst>
                                    <p:cond delay="0"/>
                                  </p:stCondLst>
                                  <p:childTnLst>
                                    <p:set>
                                      <p:cBhvr>
                                        <p:cTn id="62" dur="1" fill="hold">
                                          <p:stCondLst>
                                            <p:cond delay="0"/>
                                          </p:stCondLst>
                                        </p:cTn>
                                        <p:tgtEl>
                                          <p:spTgt spid="213002"/>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1" grpId="0"/>
      <p:bldP spid="212999" grpId="0" animBg="1"/>
      <p:bldP spid="212999" grpId="1" animBg="1"/>
      <p:bldP spid="213000" grpId="0" animBg="1"/>
      <p:bldP spid="213000" grpId="1" animBg="1"/>
      <p:bldP spid="213002" grpId="0" animBg="1"/>
      <p:bldP spid="213002" grpId="1" animBg="1"/>
      <p:bldP spid="213003" grpId="0" animBg="1"/>
      <p:bldP spid="213005" grpId="0" animBg="1"/>
      <p:bldP spid="213006" grpId="0" animBg="1"/>
      <p:bldP spid="213007" grpId="0" animBg="1"/>
      <p:bldP spid="213008" grpId="0" animBg="1"/>
      <p:bldP spid="213009" grpId="0" animBg="1"/>
      <p:bldP spid="213009" grpId="1" animBg="1"/>
      <p:bldP spid="213010" grpId="0" animBg="1"/>
      <p:bldP spid="213011" grpId="0" animBg="1"/>
      <p:bldP spid="4" grpId="0" animBg="1"/>
      <p:bldP spid="5" grpId="0" animBg="1"/>
      <p:bldP spid="5" grpId="1" animBg="1"/>
      <p:bldP spid="6" grpId="0" animBg="1"/>
      <p:bldP spid="7"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内容占位符 2"/>
          <p:cNvSpPr>
            <a:spLocks noGrp="1"/>
          </p:cNvSpPr>
          <p:nvPr>
            <p:ph idx="1"/>
          </p:nvPr>
        </p:nvSpPr>
        <p:spPr>
          <a:xfrm>
            <a:off x="197963" y="175043"/>
            <a:ext cx="8870623" cy="6527415"/>
          </a:xfrm>
        </p:spPr>
        <p:txBody>
          <a:bodyPr>
            <a:normAutofit/>
          </a:bodyPr>
          <a:lstStyle/>
          <a:p>
            <a:pPr marL="342900" indent="-342900">
              <a:buFontTx/>
              <a:buAutoNum type="arabicPeriod"/>
              <a:defRPr/>
            </a:pPr>
            <a:r>
              <a:rPr lang="en-US" altLang="zh-CN" dirty="0">
                <a:latin typeface="Times New Roman" panose="02020603050405020304" pitchFamily="18" charset="0"/>
                <a:cs typeface="Times New Roman" panose="02020603050405020304" pitchFamily="18" charset="0"/>
              </a:rPr>
              <a:t>The following account of this Sunday at </a:t>
            </a:r>
            <a:r>
              <a:rPr lang="en-US" altLang="zh-CN" dirty="0" err="1">
                <a:latin typeface="Times New Roman" panose="02020603050405020304" pitchFamily="18" charset="0"/>
                <a:cs typeface="Times New Roman" panose="02020603050405020304" pitchFamily="18" charset="0"/>
              </a:rPr>
              <a:t>Chequers</a:t>
            </a:r>
            <a:r>
              <a:rPr lang="en-US" altLang="zh-CN" dirty="0">
                <a:latin typeface="Times New Roman" panose="02020603050405020304" pitchFamily="18" charset="0"/>
                <a:cs typeface="Times New Roman" panose="02020603050405020304" pitchFamily="18" charset="0"/>
              </a:rPr>
              <a:t> by my Private Secretary, Mr. Colville, who was on duty this weekend, may be of interest.        (function?)</a:t>
            </a:r>
          </a:p>
          <a:p>
            <a:pPr marL="342900" indent="-342900">
              <a:lnSpc>
                <a:spcPct val="120000"/>
              </a:lnSpc>
              <a:buNone/>
              <a:defRPr/>
            </a:pPr>
            <a:endParaRPr lang="en-US" altLang="zh-CN" sz="9600" dirty="0">
              <a:latin typeface="Times New Roman" panose="02020603050405020304" pitchFamily="18" charset="0"/>
              <a:cs typeface="Times New Roman" panose="02020603050405020304" pitchFamily="18" charset="0"/>
            </a:endParaRPr>
          </a:p>
          <a:p>
            <a:pPr eaLnBrk="1" hangingPunct="1">
              <a:buFontTx/>
              <a:buNone/>
              <a:defRPr/>
            </a:pPr>
            <a:endParaRPr lang="zh-CN" altLang="en-US" dirty="0"/>
          </a:p>
        </p:txBody>
      </p:sp>
      <p:sp>
        <p:nvSpPr>
          <p:cNvPr id="7" name="标题 1"/>
          <p:cNvSpPr>
            <a:spLocks noGrp="1"/>
          </p:cNvSpPr>
          <p:nvPr>
            <p:ph type="title"/>
          </p:nvPr>
        </p:nvSpPr>
        <p:spPr>
          <a:xfrm>
            <a:off x="405352" y="1583798"/>
            <a:ext cx="7886700" cy="606998"/>
          </a:xfrm>
        </p:spPr>
        <p:txBody>
          <a:bodyPr>
            <a:noAutofit/>
          </a:bodyPr>
          <a:lstStyle/>
          <a:p>
            <a:r>
              <a:rPr lang="en-US" altLang="zh-CN" sz="2800" dirty="0" err="1">
                <a:latin typeface="Times New Roman" panose="02020603050405020304" pitchFamily="18" charset="0"/>
                <a:cs typeface="Times New Roman" panose="02020603050405020304" pitchFamily="18" charset="0"/>
              </a:rPr>
              <a:t>Chequers</a:t>
            </a:r>
            <a:r>
              <a:rPr lang="en-US" altLang="zh-CN" sz="2800" dirty="0">
                <a:latin typeface="Times New Roman" panose="02020603050405020304" pitchFamily="18" charset="0"/>
                <a:cs typeface="Times New Roman" panose="02020603050405020304" pitchFamily="18" charset="0"/>
              </a:rPr>
              <a:t> </a:t>
            </a:r>
            <a:r>
              <a:rPr lang="en-US" altLang="zh-CN" sz="2800" dirty="0">
                <a:latin typeface="宋体" panose="02010600030101010101" pitchFamily="2" charset="-122"/>
                <a:ea typeface="宋体" panose="02010600030101010101" pitchFamily="2" charset="-122"/>
                <a:cs typeface="Times New Roman" panose="02020603050405020304" pitchFamily="18" charset="0"/>
              </a:rPr>
              <a:t>(</a:t>
            </a:r>
            <a:r>
              <a:rPr lang="zh-CN" altLang="en-US" sz="2800" dirty="0">
                <a:latin typeface="宋体" panose="02010600030101010101" pitchFamily="2" charset="-122"/>
                <a:ea typeface="宋体" panose="02010600030101010101" pitchFamily="2" charset="-122"/>
                <a:cs typeface="Times New Roman" panose="02020603050405020304" pitchFamily="18" charset="0"/>
              </a:rPr>
              <a:t>契克斯</a:t>
            </a:r>
            <a:r>
              <a:rPr lang="en-US" altLang="zh-CN" sz="2800" dirty="0">
                <a:latin typeface="宋体" panose="02010600030101010101" pitchFamily="2" charset="-122"/>
                <a:ea typeface="宋体" panose="02010600030101010101" pitchFamily="2" charset="-122"/>
                <a:cs typeface="Times New Roman" panose="02020603050405020304" pitchFamily="18" charset="0"/>
              </a:rPr>
              <a:t>-</a:t>
            </a:r>
            <a:r>
              <a:rPr lang="zh-CN" altLang="en-US" sz="2800" dirty="0">
                <a:latin typeface="宋体" panose="02010600030101010101" pitchFamily="2" charset="-122"/>
                <a:ea typeface="宋体" panose="02010600030101010101" pitchFamily="2" charset="-122"/>
                <a:cs typeface="Times New Roman" panose="02020603050405020304" pitchFamily="18" charset="0"/>
              </a:rPr>
              <a:t>首相乡间别墅</a:t>
            </a:r>
            <a:r>
              <a:rPr lang="en-US" altLang="zh-CN" sz="2800" dirty="0">
                <a:latin typeface="宋体" panose="02010600030101010101" pitchFamily="2" charset="-122"/>
                <a:ea typeface="宋体" panose="02010600030101010101" pitchFamily="2" charset="-122"/>
                <a:cs typeface="Times New Roman" panose="02020603050405020304" pitchFamily="18" charset="0"/>
              </a:rPr>
              <a:t>)</a:t>
            </a:r>
            <a:endParaRPr lang="zh-CN" altLang="en-US" sz="2800" dirty="0">
              <a:latin typeface="宋体" panose="02010600030101010101" pitchFamily="2" charset="-122"/>
              <a:ea typeface="宋体" panose="02010600030101010101" pitchFamily="2" charset="-122"/>
              <a:cs typeface="Times New Roman" panose="02020603050405020304" pitchFamily="18" charset="0"/>
            </a:endParaRPr>
          </a:p>
        </p:txBody>
      </p:sp>
      <p:sp>
        <p:nvSpPr>
          <p:cNvPr id="8" name="内容占位符 2"/>
          <p:cNvSpPr txBox="1"/>
          <p:nvPr/>
        </p:nvSpPr>
        <p:spPr>
          <a:xfrm>
            <a:off x="405352" y="2334597"/>
            <a:ext cx="8455843" cy="370056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3800"/>
              </a:lnSpc>
              <a:buFont typeface="Arial" panose="020B0604020202020204" pitchFamily="34" charset="0"/>
              <a:buNone/>
            </a:pPr>
            <a:r>
              <a:rPr lang="en-US" altLang="zh-CN" dirty="0">
                <a:solidFill>
                  <a:srgbClr val="C00000"/>
                </a:solidFill>
                <a:latin typeface="Times New Roman" panose="02020603050405020304" pitchFamily="18" charset="0"/>
                <a:cs typeface="Times New Roman" panose="02020603050405020304" pitchFamily="18" charset="0"/>
              </a:rPr>
              <a:t>A historic Tudor mansion </a:t>
            </a:r>
            <a:r>
              <a:rPr lang="en-US" altLang="zh-CN" dirty="0">
                <a:latin typeface="Times New Roman" panose="02020603050405020304" pitchFamily="18" charset="0"/>
                <a:cs typeface="Times New Roman" panose="02020603050405020304" pitchFamily="18" charset="0"/>
              </a:rPr>
              <a:t>in Buckinghamshire, 35 miles northwest of London. It is the </a:t>
            </a:r>
            <a:r>
              <a:rPr lang="en-US" altLang="zh-CN" dirty="0">
                <a:solidFill>
                  <a:srgbClr val="C00000"/>
                </a:solidFill>
                <a:latin typeface="Times New Roman" panose="02020603050405020304" pitchFamily="18" charset="0"/>
                <a:cs typeface="Times New Roman" panose="02020603050405020304" pitchFamily="18" charset="0"/>
              </a:rPr>
              <a:t>official country seat of the Prime Minister of Great Britain. </a:t>
            </a:r>
          </a:p>
          <a:p>
            <a:pPr marL="0" indent="0">
              <a:buFont typeface="Arial" panose="020B0604020202020204" pitchFamily="34" charset="0"/>
              <a:buNone/>
            </a:pPr>
            <a:endParaRPr lang="zh-CN" altLang="en-US" dirty="0">
              <a:solidFill>
                <a:srgbClr val="C00000"/>
              </a:solidFill>
              <a:latin typeface="Times New Roman" panose="02020603050405020304" pitchFamily="18" charset="0"/>
              <a:cs typeface="Times New Roman" panose="02020603050405020304" pitchFamily="18" charset="0"/>
            </a:endParaRPr>
          </a:p>
        </p:txBody>
      </p:sp>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3145" y="4038704"/>
            <a:ext cx="3552370" cy="2443760"/>
          </a:xfrm>
          <a:prstGeom prst="rect">
            <a:avLst/>
          </a:prstGeom>
          <a:ln w="12700">
            <a:solidFill>
              <a:srgbClr val="C00000"/>
            </a:solidFill>
          </a:ln>
        </p:spPr>
      </p:pic>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60697" y="4038704"/>
            <a:ext cx="3299380" cy="2443760"/>
          </a:xfrm>
          <a:prstGeom prst="rect">
            <a:avLst/>
          </a:prstGeom>
          <a:ln w="12700">
            <a:solidFill>
              <a:srgbClr val="C00000"/>
            </a:solidFill>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内容占位符 2"/>
          <p:cNvSpPr>
            <a:spLocks noGrp="1"/>
          </p:cNvSpPr>
          <p:nvPr>
            <p:ph idx="1"/>
          </p:nvPr>
        </p:nvSpPr>
        <p:spPr>
          <a:xfrm>
            <a:off x="136688" y="330585"/>
            <a:ext cx="8870623" cy="4533645"/>
          </a:xfrm>
        </p:spPr>
        <p:txBody>
          <a:bodyPr>
            <a:normAutofit fontScale="25000" lnSpcReduction="20000"/>
          </a:bodyPr>
          <a:lstStyle/>
          <a:p>
            <a:pPr marL="342900" indent="-342900">
              <a:buNone/>
              <a:defRPr/>
            </a:pPr>
            <a:r>
              <a:rPr lang="en-US" altLang="zh-CN" sz="11200" dirty="0">
                <a:solidFill>
                  <a:srgbClr val="C00000"/>
                </a:solidFill>
                <a:latin typeface="Times New Roman" panose="02020603050405020304" pitchFamily="18" charset="0"/>
                <a:cs typeface="Times New Roman" panose="02020603050405020304" pitchFamily="18" charset="0"/>
              </a:rPr>
              <a:t>Churchill’s analysis:</a:t>
            </a:r>
          </a:p>
          <a:p>
            <a:pPr marL="342900" indent="-342900">
              <a:lnSpc>
                <a:spcPts val="3500"/>
              </a:lnSpc>
              <a:buNone/>
              <a:defRPr/>
            </a:pPr>
            <a:r>
              <a:rPr lang="en-US" altLang="zh-CN" sz="9600" dirty="0">
                <a:solidFill>
                  <a:srgbClr val="C00000"/>
                </a:solidFill>
                <a:latin typeface="Times New Roman" panose="02020603050405020304" pitchFamily="18" charset="0"/>
                <a:cs typeface="Times New Roman" panose="02020603050405020304" pitchFamily="18" charset="0"/>
              </a:rPr>
              <a:t>2</a:t>
            </a:r>
            <a:r>
              <a:rPr lang="en-US" altLang="zh-CN" sz="11200" dirty="0">
                <a:latin typeface="Times New Roman" panose="02020603050405020304" pitchFamily="18" charset="0"/>
                <a:cs typeface="Times New Roman" panose="02020603050405020304" pitchFamily="18" charset="0"/>
              </a:rPr>
              <a:t>. He thought that Hitler was counting on enlisting capitalists and Right Wing sympathies in this country and the U.S.A. </a:t>
            </a:r>
          </a:p>
          <a:p>
            <a:pPr marL="342900" indent="-342900">
              <a:lnSpc>
                <a:spcPct val="120000"/>
              </a:lnSpc>
              <a:buFont typeface="Arial" panose="020B0604020202020204" pitchFamily="34" charset="0"/>
              <a:buAutoNum type="arabicParenR"/>
              <a:defRPr/>
            </a:pPr>
            <a:r>
              <a:rPr lang="en-US" altLang="zh-CN" sz="11200" dirty="0">
                <a:solidFill>
                  <a:srgbClr val="C00000"/>
                </a:solidFill>
                <a:latin typeface="Times New Roman" panose="02020603050405020304" pitchFamily="18" charset="0"/>
                <a:cs typeface="Times New Roman" panose="02020603050405020304" pitchFamily="18" charset="0"/>
              </a:rPr>
              <a:t>enlist:  </a:t>
            </a:r>
            <a:r>
              <a:rPr lang="en-US" altLang="zh-CN" sz="11200" dirty="0">
                <a:latin typeface="Times New Roman" panose="02020603050405020304" pitchFamily="18" charset="0"/>
                <a:cs typeface="Times New Roman" panose="02020603050405020304" pitchFamily="18" charset="0"/>
              </a:rPr>
              <a:t>win the support of; obtain help, sympathy, etc. </a:t>
            </a:r>
          </a:p>
          <a:p>
            <a:pPr marL="342900" indent="-342900">
              <a:lnSpc>
                <a:spcPct val="120000"/>
              </a:lnSpc>
              <a:buNone/>
              <a:defRPr/>
            </a:pPr>
            <a:r>
              <a:rPr lang="en-US" altLang="zh-CN" sz="11200" dirty="0">
                <a:latin typeface="Times New Roman" panose="02020603050405020304" pitchFamily="18" charset="0"/>
                <a:cs typeface="Times New Roman" panose="02020603050405020304" pitchFamily="18" charset="0"/>
              </a:rPr>
              <a:t>        e.g. Can I enlist you in collecting money for the people    </a:t>
            </a:r>
          </a:p>
          <a:p>
            <a:pPr marL="342900" indent="-342900">
              <a:lnSpc>
                <a:spcPct val="120000"/>
              </a:lnSpc>
              <a:buNone/>
              <a:defRPr/>
            </a:pPr>
            <a:r>
              <a:rPr lang="en-US" altLang="zh-CN" sz="11200" dirty="0">
                <a:latin typeface="Times New Roman" panose="02020603050405020304" pitchFamily="18" charset="0"/>
                <a:cs typeface="Times New Roman" panose="02020603050405020304" pitchFamily="18" charset="0"/>
              </a:rPr>
              <a:t>               made homeless by the foreign invaders?      </a:t>
            </a:r>
          </a:p>
          <a:p>
            <a:pPr marL="342900" indent="-342900">
              <a:lnSpc>
                <a:spcPct val="120000"/>
              </a:lnSpc>
              <a:buNone/>
              <a:defRPr/>
            </a:pPr>
            <a:r>
              <a:rPr lang="en-US" altLang="zh-CN" sz="11200" dirty="0">
                <a:latin typeface="宋体" panose="02010600030101010101" pitchFamily="2" charset="-122"/>
                <a:ea typeface="宋体" panose="02010600030101010101" pitchFamily="2" charset="-122"/>
                <a:cs typeface="Times New Roman" panose="02020603050405020304" pitchFamily="18" charset="0"/>
              </a:rPr>
              <a:t>        </a:t>
            </a:r>
            <a:r>
              <a:rPr lang="zh-CN" altLang="en-US" sz="11200" dirty="0">
                <a:latin typeface="宋体" panose="02010600030101010101" pitchFamily="2" charset="-122"/>
                <a:ea typeface="宋体" panose="02010600030101010101" pitchFamily="2" charset="-122"/>
                <a:cs typeface="Times New Roman" panose="02020603050405020304" pitchFamily="18" charset="0"/>
              </a:rPr>
              <a:t>不要老指望得到别人的帮助，我们要学会独立。</a:t>
            </a:r>
            <a:endParaRPr lang="en-US" altLang="zh-CN" sz="11200" dirty="0">
              <a:latin typeface="宋体" panose="02010600030101010101" pitchFamily="2" charset="-122"/>
              <a:ea typeface="宋体" panose="02010600030101010101" pitchFamily="2" charset="-122"/>
              <a:cs typeface="Times New Roman" panose="02020603050405020304" pitchFamily="18" charset="0"/>
            </a:endParaRPr>
          </a:p>
          <a:p>
            <a:pPr marL="342900" indent="-342900">
              <a:lnSpc>
                <a:spcPct val="120000"/>
              </a:lnSpc>
              <a:buNone/>
              <a:defRPr/>
            </a:pPr>
            <a:endParaRPr lang="en-US" altLang="zh-CN" sz="9600" dirty="0">
              <a:latin typeface="Times New Roman" panose="02020603050405020304" pitchFamily="18" charset="0"/>
              <a:cs typeface="Times New Roman" panose="02020603050405020304" pitchFamily="18" charset="0"/>
            </a:endParaRPr>
          </a:p>
          <a:p>
            <a:pPr eaLnBrk="1" hangingPunct="1">
              <a:buFontTx/>
              <a:buNone/>
              <a:defRPr/>
            </a:pPr>
            <a:endParaRPr lang="zh-CN" altLang="en-US" dirty="0"/>
          </a:p>
        </p:txBody>
      </p:sp>
      <p:sp>
        <p:nvSpPr>
          <p:cNvPr id="2" name="文本框 1"/>
          <p:cNvSpPr txBox="1"/>
          <p:nvPr/>
        </p:nvSpPr>
        <p:spPr>
          <a:xfrm>
            <a:off x="575034" y="4779391"/>
            <a:ext cx="7791254" cy="954107"/>
          </a:xfrm>
          <a:prstGeom prst="rect">
            <a:avLst/>
          </a:prstGeom>
          <a:noFill/>
        </p:spPr>
        <p:txBody>
          <a:bodyPr wrap="square" rtlCol="0">
            <a:spAutoFit/>
          </a:bodyPr>
          <a:lstStyle/>
          <a:p>
            <a:r>
              <a:rPr lang="en-US" altLang="zh-CN" sz="2800" dirty="0">
                <a:latin typeface="Times New Roman" panose="02020603050405020304" pitchFamily="18" charset="0"/>
                <a:cs typeface="Times New Roman" panose="02020603050405020304" pitchFamily="18" charset="0"/>
              </a:rPr>
              <a:t>Don’t always count on enlisting others. We should learn to be independent. </a:t>
            </a:r>
            <a:endParaRPr lang="zh-CN" altLang="en-US" sz="28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57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457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457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457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57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4579">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build="p"/>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09746" y="336710"/>
            <a:ext cx="8799922" cy="954107"/>
          </a:xfrm>
          <a:prstGeom prst="rect">
            <a:avLst/>
          </a:prstGeom>
          <a:noFill/>
        </p:spPr>
        <p:txBody>
          <a:bodyPr wrap="square">
            <a:spAutoFit/>
          </a:bodyPr>
          <a:lstStyle/>
          <a:p>
            <a:pPr algn="l"/>
            <a:r>
              <a:rPr lang="en-US" altLang="zh-CN" sz="2800" b="1" i="0" dirty="0">
                <a:solidFill>
                  <a:srgbClr val="181818"/>
                </a:solidFill>
                <a:effectLst/>
                <a:latin typeface="Times New Roman" panose="02020603050405020304" pitchFamily="18" charset="0"/>
                <a:cs typeface="Times New Roman" panose="02020603050405020304" pitchFamily="18" charset="0"/>
              </a:rPr>
              <a:t>When and Where Did the Terms ‘Left Wing’ and ‘Right Wing’ Come From?</a:t>
            </a:r>
          </a:p>
        </p:txBody>
      </p:sp>
      <p:sp>
        <p:nvSpPr>
          <p:cNvPr id="7" name="文本框 6"/>
          <p:cNvSpPr txBox="1"/>
          <p:nvPr/>
        </p:nvSpPr>
        <p:spPr>
          <a:xfrm>
            <a:off x="209746" y="1360292"/>
            <a:ext cx="8632596" cy="954107"/>
          </a:xfrm>
          <a:prstGeom prst="rect">
            <a:avLst/>
          </a:prstGeom>
          <a:noFill/>
        </p:spPr>
        <p:txBody>
          <a:bodyPr wrap="square">
            <a:spAutoFit/>
          </a:bodyPr>
          <a:lstStyle/>
          <a:p>
            <a:pPr marL="457200" indent="-457200">
              <a:buFont typeface="Wingdings" panose="05000000000000000000" pitchFamily="2" charset="2"/>
              <a:buChar char="Ø"/>
            </a:pPr>
            <a:r>
              <a:rPr lang="en-US" altLang="zh-CN" sz="2800" b="0" i="0" dirty="0">
                <a:solidFill>
                  <a:srgbClr val="181818"/>
                </a:solidFill>
                <a:effectLst/>
                <a:latin typeface="Times New Roman" panose="02020603050405020304" pitchFamily="18" charset="0"/>
                <a:cs typeface="Times New Roman" panose="02020603050405020304" pitchFamily="18" charset="0"/>
              </a:rPr>
              <a:t>It has to do with seating arrangements of politicians during the French Revolution.</a:t>
            </a:r>
            <a:endParaRPr lang="zh-CN" altLang="en-US" sz="2800" dirty="0">
              <a:latin typeface="Times New Roman" panose="02020603050405020304" pitchFamily="18" charset="0"/>
              <a:cs typeface="Times New Roman" panose="02020603050405020304" pitchFamily="18" charset="0"/>
            </a:endParaRPr>
          </a:p>
        </p:txBody>
      </p:sp>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23068" y="2601798"/>
            <a:ext cx="5404161" cy="32929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09746" y="336710"/>
            <a:ext cx="8799922" cy="954107"/>
          </a:xfrm>
          <a:prstGeom prst="rect">
            <a:avLst/>
          </a:prstGeom>
          <a:noFill/>
        </p:spPr>
        <p:txBody>
          <a:bodyPr wrap="square">
            <a:spAutoFit/>
          </a:bodyPr>
          <a:lstStyle/>
          <a:p>
            <a:pPr algn="l"/>
            <a:r>
              <a:rPr lang="en-US" altLang="zh-CN" sz="2800" b="1" i="0" dirty="0">
                <a:solidFill>
                  <a:srgbClr val="181818"/>
                </a:solidFill>
                <a:effectLst/>
                <a:latin typeface="Times New Roman" panose="02020603050405020304" pitchFamily="18" charset="0"/>
                <a:cs typeface="Times New Roman" panose="02020603050405020304" pitchFamily="18" charset="0"/>
              </a:rPr>
              <a:t>When and Where Did the Terms ‘Left Wing’ and ‘Right Wing’ Come From?</a:t>
            </a:r>
          </a:p>
        </p:txBody>
      </p:sp>
      <p:sp>
        <p:nvSpPr>
          <p:cNvPr id="11" name="文本框 10"/>
          <p:cNvSpPr txBox="1"/>
          <p:nvPr/>
        </p:nvSpPr>
        <p:spPr>
          <a:xfrm>
            <a:off x="134332" y="1394060"/>
            <a:ext cx="8724508" cy="4832092"/>
          </a:xfrm>
          <a:prstGeom prst="rect">
            <a:avLst/>
          </a:prstGeom>
          <a:noFill/>
        </p:spPr>
        <p:txBody>
          <a:bodyPr wrap="square">
            <a:spAutoFit/>
          </a:bodyPr>
          <a:lstStyle/>
          <a:p>
            <a:pPr marL="457200" indent="-457200" algn="just">
              <a:buFont typeface="Wingdings" panose="05000000000000000000" pitchFamily="2" charset="2"/>
              <a:buChar char="Ø"/>
            </a:pPr>
            <a:r>
              <a:rPr lang="en-US" altLang="zh-CN" sz="2800" b="0" i="0" dirty="0">
                <a:solidFill>
                  <a:srgbClr val="181818"/>
                </a:solidFill>
                <a:effectLst/>
                <a:latin typeface="Times New Roman" panose="02020603050405020304" pitchFamily="18" charset="0"/>
                <a:cs typeface="Times New Roman" panose="02020603050405020304" pitchFamily="18" charset="0"/>
              </a:rPr>
              <a:t>The split dates to the summer of 1789, when members of the French National Assembly met to begin drafting a constitution. The delegates were deeply divided over the issue of how much authority King Louis XVI should have, and as the debate raged, the two main factions each staked out territory in the assembly hall(</a:t>
            </a:r>
            <a:r>
              <a:rPr lang="zh-CN" altLang="en-US" sz="2800" b="0" i="0" dirty="0">
                <a:solidFill>
                  <a:srgbClr val="181818"/>
                </a:solidFill>
                <a:effectLst/>
                <a:latin typeface="Times New Roman" panose="02020603050405020304" pitchFamily="18" charset="0"/>
                <a:cs typeface="Times New Roman" panose="02020603050405020304" pitchFamily="18" charset="0"/>
              </a:rPr>
              <a:t>两大派系在会议大厅各自划出自己的地盘</a:t>
            </a:r>
            <a:r>
              <a:rPr lang="en-US" altLang="zh-CN" sz="2800" b="0" i="0" dirty="0">
                <a:solidFill>
                  <a:srgbClr val="181818"/>
                </a:solidFill>
                <a:effectLst/>
                <a:latin typeface="Times New Roman" panose="02020603050405020304" pitchFamily="18" charset="0"/>
                <a:cs typeface="Times New Roman" panose="02020603050405020304" pitchFamily="18" charset="0"/>
              </a:rPr>
              <a:t>). The anti-royalist revolutionaries</a:t>
            </a:r>
            <a:r>
              <a:rPr lang="zh-CN" altLang="en-US" sz="2800" b="0" i="0" dirty="0">
                <a:solidFill>
                  <a:srgbClr val="181818"/>
                </a:solidFill>
                <a:effectLst/>
                <a:latin typeface="Times New Roman" panose="02020603050405020304" pitchFamily="18" charset="0"/>
                <a:cs typeface="Times New Roman" panose="02020603050405020304" pitchFamily="18" charset="0"/>
              </a:rPr>
              <a:t>（反保皇党革命者）</a:t>
            </a:r>
            <a:r>
              <a:rPr lang="en-US" altLang="zh-CN" sz="2800" b="0" i="0" dirty="0">
                <a:solidFill>
                  <a:srgbClr val="181818"/>
                </a:solidFill>
                <a:effectLst/>
                <a:latin typeface="Times New Roman" panose="02020603050405020304" pitchFamily="18" charset="0"/>
                <a:cs typeface="Times New Roman" panose="02020603050405020304" pitchFamily="18" charset="0"/>
              </a:rPr>
              <a:t> seated themselves to the presiding officer’s left, while the more conservative, aristocratic supporters of the monarchy </a:t>
            </a:r>
            <a:r>
              <a:rPr lang="zh-CN" altLang="en-US" sz="2800" b="0" i="0" dirty="0">
                <a:solidFill>
                  <a:srgbClr val="181818"/>
                </a:solidFill>
                <a:effectLst/>
                <a:latin typeface="Times New Roman" panose="02020603050405020304" pitchFamily="18" charset="0"/>
                <a:cs typeface="Times New Roman" panose="02020603050405020304" pitchFamily="18" charset="0"/>
              </a:rPr>
              <a:t>（君主制贵族）</a:t>
            </a:r>
            <a:r>
              <a:rPr lang="en-US" altLang="zh-CN" sz="2800" b="0" i="0" dirty="0">
                <a:solidFill>
                  <a:srgbClr val="181818"/>
                </a:solidFill>
                <a:effectLst/>
                <a:latin typeface="Times New Roman" panose="02020603050405020304" pitchFamily="18" charset="0"/>
                <a:cs typeface="Times New Roman" panose="02020603050405020304" pitchFamily="18" charset="0"/>
              </a:rPr>
              <a:t>gathered to the right. </a:t>
            </a:r>
            <a:endParaRPr lang="zh-CN" altLang="en-US" sz="28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417976" y="909686"/>
            <a:ext cx="3096704" cy="523220"/>
          </a:xfrm>
          <a:prstGeom prst="rect">
            <a:avLst/>
          </a:prstGeom>
          <a:no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a:t>
            </a:r>
            <a:r>
              <a:rPr lang="en-US" altLang="zh-CN" sz="2800" dirty="0">
                <a:latin typeface="Times New Roman" panose="02020603050405020304" pitchFamily="18" charset="0"/>
                <a:cs typeface="Times New Roman" panose="02020603050405020304" pitchFamily="18" charset="0"/>
              </a:rPr>
              <a:t>Left Wing</a:t>
            </a:r>
            <a:endParaRPr lang="zh-CN" altLang="en-US" sz="2800" dirty="0">
              <a:latin typeface="Times New Roman" panose="02020603050405020304" pitchFamily="18" charset="0"/>
              <a:cs typeface="Times New Roman" panose="02020603050405020304" pitchFamily="18" charset="0"/>
            </a:endParaRPr>
          </a:p>
        </p:txBody>
      </p:sp>
      <p:sp>
        <p:nvSpPr>
          <p:cNvPr id="7" name="矩形 6"/>
          <p:cNvSpPr/>
          <p:nvPr/>
        </p:nvSpPr>
        <p:spPr>
          <a:xfrm>
            <a:off x="744716" y="1670901"/>
            <a:ext cx="7890235" cy="4013462"/>
          </a:xfrm>
          <a:prstGeom prst="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3800"/>
              </a:lnSpc>
            </a:pPr>
            <a:r>
              <a:rPr lang="en-US" altLang="zh-CN" sz="2800" dirty="0">
                <a:solidFill>
                  <a:schemeClr val="tx1"/>
                </a:solidFill>
                <a:latin typeface="Times New Roman" panose="02020603050405020304" pitchFamily="18" charset="0"/>
                <a:cs typeface="Times New Roman" panose="02020603050405020304" pitchFamily="18" charset="0"/>
              </a:rPr>
              <a:t>Left-wing politics encourages social equality and egalitarianism</a:t>
            </a:r>
            <a:r>
              <a:rPr lang="zh-CN" altLang="en-US" sz="2800" dirty="0">
                <a:solidFill>
                  <a:schemeClr val="tx1"/>
                </a:solidFill>
                <a:latin typeface="Times New Roman" panose="02020603050405020304" pitchFamily="18" charset="0"/>
                <a:cs typeface="Times New Roman" panose="02020603050405020304" pitchFamily="18" charset="0"/>
              </a:rPr>
              <a:t>（平均主义）</a:t>
            </a:r>
            <a:r>
              <a:rPr lang="en-US" altLang="zh-CN" sz="2800" dirty="0">
                <a:solidFill>
                  <a:schemeClr val="tx1"/>
                </a:solidFill>
                <a:latin typeface="Times New Roman" panose="02020603050405020304" pitchFamily="18" charset="0"/>
                <a:cs typeface="Times New Roman" panose="02020603050405020304" pitchFamily="18" charset="0"/>
              </a:rPr>
              <a:t>, in opposition to social hierarchy. The Left-wing politics typically involves concern for those in society whom its supporters perceive as disadvantaged relative to others. They also believed that some unjustified policies and inequalities need to be abolished.</a:t>
            </a:r>
            <a:endParaRPr lang="zh-CN" altLang="en-US" sz="2800" dirty="0">
              <a:solidFill>
                <a:schemeClr val="tx1"/>
              </a:solidFill>
              <a:latin typeface="Times New Roman" panose="02020603050405020304" pitchFamily="18" charset="0"/>
              <a:cs typeface="Times New Roman" panose="02020603050405020304" pitchFamily="18" charset="0"/>
            </a:endParaRPr>
          </a:p>
        </p:txBody>
      </p:sp>
      <p:sp>
        <p:nvSpPr>
          <p:cNvPr id="8" name="矩形 7"/>
          <p:cNvSpPr/>
          <p:nvPr/>
        </p:nvSpPr>
        <p:spPr>
          <a:xfrm>
            <a:off x="5420413" y="341737"/>
            <a:ext cx="3327662" cy="1659117"/>
          </a:xfrm>
          <a:prstGeom prst="rect">
            <a:avLst/>
          </a:prstGeom>
          <a:solidFill>
            <a:srgbClr val="6C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Times New Roman" panose="02020603050405020304" pitchFamily="18" charset="0"/>
                <a:cs typeface="Times New Roman" panose="02020603050405020304" pitchFamily="18" charset="0"/>
              </a:rPr>
              <a:t>Nature</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Liberal and stands up for equality at all levels.</a:t>
            </a:r>
            <a:endParaRPr lang="zh-CN" altLang="en-US" sz="28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417976" y="909686"/>
            <a:ext cx="3096704" cy="523220"/>
          </a:xfrm>
          <a:prstGeom prst="rect">
            <a:avLst/>
          </a:prstGeom>
          <a:no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a:t>
            </a:r>
            <a:r>
              <a:rPr lang="en-US" altLang="zh-CN" sz="2800" dirty="0">
                <a:latin typeface="Times New Roman" panose="02020603050405020304" pitchFamily="18" charset="0"/>
                <a:cs typeface="Times New Roman" panose="02020603050405020304" pitchFamily="18" charset="0"/>
              </a:rPr>
              <a:t>Right Wing</a:t>
            </a:r>
            <a:endParaRPr lang="zh-CN" altLang="en-US" sz="2800" dirty="0">
              <a:latin typeface="Times New Roman" panose="02020603050405020304" pitchFamily="18" charset="0"/>
              <a:cs typeface="Times New Roman" panose="02020603050405020304" pitchFamily="18" charset="0"/>
            </a:endParaRPr>
          </a:p>
        </p:txBody>
      </p:sp>
      <p:sp>
        <p:nvSpPr>
          <p:cNvPr id="7" name="矩形 6"/>
          <p:cNvSpPr/>
          <p:nvPr/>
        </p:nvSpPr>
        <p:spPr>
          <a:xfrm>
            <a:off x="744716" y="1670901"/>
            <a:ext cx="7890235" cy="4013462"/>
          </a:xfrm>
          <a:prstGeom prst="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3800"/>
              </a:lnSpc>
            </a:pPr>
            <a:r>
              <a:rPr lang="en-US" altLang="zh-CN" sz="2800" dirty="0">
                <a:solidFill>
                  <a:schemeClr val="tx1"/>
                </a:solidFill>
                <a:latin typeface="Times New Roman" panose="02020603050405020304" pitchFamily="18" charset="0"/>
                <a:cs typeface="Times New Roman" panose="02020603050405020304" pitchFamily="18" charset="0"/>
              </a:rPr>
              <a:t>The Right-wing today refers to the conservative or reactionary section of a political party or system. Right-wing are people who believe in the centralization of power, want a strong government but at a small scale so that there is more individual responsibility in the society. In political terms, Right-wing are parties and people that stand for the status quo.</a:t>
            </a:r>
            <a:endParaRPr lang="zh-CN" altLang="en-US" sz="2800" dirty="0">
              <a:solidFill>
                <a:schemeClr val="tx1"/>
              </a:solidFill>
              <a:latin typeface="Times New Roman" panose="02020603050405020304" pitchFamily="18" charset="0"/>
              <a:cs typeface="Times New Roman" panose="02020603050405020304" pitchFamily="18" charset="0"/>
            </a:endParaRPr>
          </a:p>
        </p:txBody>
      </p:sp>
      <p:sp>
        <p:nvSpPr>
          <p:cNvPr id="2" name="矩形 1"/>
          <p:cNvSpPr/>
          <p:nvPr/>
        </p:nvSpPr>
        <p:spPr>
          <a:xfrm>
            <a:off x="5458119" y="499652"/>
            <a:ext cx="3176832" cy="1866507"/>
          </a:xfrm>
          <a:prstGeom prst="rect">
            <a:avLst/>
          </a:prstGeom>
          <a:solidFill>
            <a:srgbClr val="6C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2800" dirty="0">
                <a:latin typeface="Times New Roman" panose="02020603050405020304" pitchFamily="18" charset="0"/>
                <a:cs typeface="Times New Roman" panose="02020603050405020304" pitchFamily="18" charset="0"/>
              </a:rPr>
              <a:t>Nature</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Conservative and stands in </a:t>
            </a:r>
            <a:r>
              <a:rPr lang="en-US" altLang="zh-CN" sz="2800" dirty="0" err="1">
                <a:latin typeface="Times New Roman" panose="02020603050405020304" pitchFamily="18" charset="0"/>
                <a:cs typeface="Times New Roman" panose="02020603050405020304" pitchFamily="18" charset="0"/>
              </a:rPr>
              <a:t>favour</a:t>
            </a:r>
            <a:r>
              <a:rPr lang="en-US" altLang="zh-CN" sz="2800" dirty="0">
                <a:latin typeface="Times New Roman" panose="02020603050405020304" pitchFamily="18" charset="0"/>
                <a:cs typeface="Times New Roman" panose="02020603050405020304" pitchFamily="18" charset="0"/>
              </a:rPr>
              <a:t> of things as they are.</a:t>
            </a:r>
            <a:endParaRPr lang="zh-CN" altLang="en-US" sz="28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19114" y="750469"/>
            <a:ext cx="7513162" cy="1427122"/>
          </a:xfrm>
        </p:spPr>
        <p:txBody>
          <a:bodyPr>
            <a:noAutofit/>
          </a:bodyPr>
          <a:lstStyle/>
          <a:p>
            <a:r>
              <a:rPr lang="en-US" altLang="zh-CN" sz="3200" dirty="0">
                <a:solidFill>
                  <a:srgbClr val="C00000"/>
                </a:solidFill>
                <a:latin typeface="Times New Roman" panose="02020603050405020304" pitchFamily="18" charset="0"/>
                <a:cs typeface="Times New Roman" panose="02020603050405020304" pitchFamily="18" charset="0"/>
              </a:rPr>
              <a:t>Speech on Hitler’s Invasion of the U.S.S.R </a:t>
            </a:r>
            <a:endParaRPr lang="zh-CN" altLang="en-US" sz="3200" dirty="0">
              <a:solidFill>
                <a:srgbClr val="C00000"/>
              </a:solidFill>
              <a:latin typeface="Times New Roman" panose="02020603050405020304" pitchFamily="18" charset="0"/>
              <a:cs typeface="Times New Roman" panose="02020603050405020304" pitchFamily="18" charset="0"/>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9114" y="2312015"/>
            <a:ext cx="2851215" cy="3624426"/>
          </a:xfrm>
          <a:prstGeom prst="rect">
            <a:avLst/>
          </a:prstGeom>
        </p:spPr>
      </p:pic>
      <p:sp>
        <p:nvSpPr>
          <p:cNvPr id="5" name="Rectangle 3"/>
          <p:cNvSpPr>
            <a:spLocks noChangeArrowheads="1"/>
          </p:cNvSpPr>
          <p:nvPr/>
        </p:nvSpPr>
        <p:spPr bwMode="auto">
          <a:xfrm>
            <a:off x="3900259" y="3711804"/>
            <a:ext cx="4097337"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800">
                <a:solidFill>
                  <a:srgbClr val="777777"/>
                </a:solidFill>
                <a:latin typeface="Arial" panose="020B0604020202020204" pitchFamily="34" charset="0"/>
                <a:ea typeface="宋体" panose="02010600030101010101" pitchFamily="2" charset="-122"/>
              </a:defRPr>
            </a:lvl1pPr>
            <a:lvl2pPr marL="742950" indent="-285750" eaLnBrk="0" hangingPunct="0">
              <a:defRPr sz="800">
                <a:solidFill>
                  <a:srgbClr val="777777"/>
                </a:solidFill>
                <a:latin typeface="Arial" panose="020B0604020202020204" pitchFamily="34" charset="0"/>
                <a:ea typeface="宋体" panose="02010600030101010101" pitchFamily="2" charset="-122"/>
              </a:defRPr>
            </a:lvl2pPr>
            <a:lvl3pPr marL="1143000" indent="-228600" eaLnBrk="0" hangingPunct="0">
              <a:defRPr sz="800">
                <a:solidFill>
                  <a:srgbClr val="777777"/>
                </a:solidFill>
                <a:latin typeface="Arial" panose="020B0604020202020204" pitchFamily="34" charset="0"/>
                <a:ea typeface="宋体" panose="02010600030101010101" pitchFamily="2" charset="-122"/>
              </a:defRPr>
            </a:lvl3pPr>
            <a:lvl4pPr marL="1600200" indent="-228600" eaLnBrk="0" hangingPunct="0">
              <a:defRPr sz="800">
                <a:solidFill>
                  <a:srgbClr val="777777"/>
                </a:solidFill>
                <a:latin typeface="Arial" panose="020B0604020202020204" pitchFamily="34" charset="0"/>
                <a:ea typeface="宋体" panose="02010600030101010101" pitchFamily="2" charset="-122"/>
              </a:defRPr>
            </a:lvl4pPr>
            <a:lvl5pPr marL="2057400" indent="-228600" eaLnBrk="0" hangingPunct="0">
              <a:defRPr sz="800">
                <a:solidFill>
                  <a:srgbClr val="777777"/>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sz="800">
                <a:solidFill>
                  <a:srgbClr val="777777"/>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sz="800">
                <a:solidFill>
                  <a:srgbClr val="777777"/>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sz="800">
                <a:solidFill>
                  <a:srgbClr val="777777"/>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sz="800">
                <a:solidFill>
                  <a:srgbClr val="777777"/>
                </a:solidFill>
                <a:latin typeface="Arial" panose="020B0604020202020204" pitchFamily="34" charset="0"/>
                <a:ea typeface="宋体" panose="02010600030101010101" pitchFamily="2" charset="-122"/>
              </a:defRPr>
            </a:lvl9pPr>
          </a:lstStyle>
          <a:p>
            <a:pPr eaLnBrk="1" hangingPunct="1">
              <a:spcBef>
                <a:spcPct val="20000"/>
              </a:spcBef>
              <a:buFont typeface="Arial" panose="020B0604020202020204" pitchFamily="34" charset="0"/>
              <a:buNone/>
            </a:pPr>
            <a:r>
              <a:rPr lang="en-US" altLang="zh-CN" sz="2800" dirty="0">
                <a:solidFill>
                  <a:schemeClr val="tx1"/>
                </a:solidFill>
                <a:latin typeface="Times New Roman" panose="02020603050405020304" pitchFamily="18" charset="0"/>
                <a:cs typeface="Times New Roman" panose="02020603050405020304" pitchFamily="18" charset="0"/>
              </a:rPr>
              <a:t>Winston S. Churchill</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内容占位符 2"/>
          <p:cNvSpPr>
            <a:spLocks noGrp="1"/>
          </p:cNvSpPr>
          <p:nvPr>
            <p:ph idx="1"/>
          </p:nvPr>
        </p:nvSpPr>
        <p:spPr>
          <a:xfrm>
            <a:off x="166532" y="293229"/>
            <a:ext cx="8600396" cy="3157980"/>
          </a:xfrm>
        </p:spPr>
        <p:txBody>
          <a:bodyPr>
            <a:normAutofit/>
          </a:bodyPr>
          <a:lstStyle/>
          <a:p>
            <a:pPr eaLnBrk="1" hangingPunct="1">
              <a:lnSpc>
                <a:spcPts val="3900"/>
              </a:lnSpc>
              <a:buFontTx/>
              <a:buNone/>
              <a:defRPr/>
            </a:pPr>
            <a:r>
              <a:rPr lang="en-US" altLang="zh-CN" dirty="0">
                <a:latin typeface="Times New Roman" panose="02020603050405020304" pitchFamily="18" charset="0"/>
                <a:cs typeface="Times New Roman" panose="02020603050405020304" pitchFamily="18" charset="0"/>
              </a:rPr>
              <a:t>3. We should go all out to help Russia. </a:t>
            </a:r>
          </a:p>
          <a:p>
            <a:pPr eaLnBrk="1" hangingPunct="1">
              <a:lnSpc>
                <a:spcPts val="3900"/>
              </a:lnSpc>
              <a:buFontTx/>
              <a:buNone/>
              <a:defRPr/>
            </a:pPr>
            <a:r>
              <a:rPr lang="en-US" altLang="zh-CN" dirty="0">
                <a:latin typeface="Times New Roman" panose="02020603050405020304" pitchFamily="18" charset="0"/>
                <a:cs typeface="Times New Roman" panose="02020603050405020304" pitchFamily="18" charset="0"/>
              </a:rPr>
              <a:t>     </a:t>
            </a:r>
            <a:r>
              <a:rPr lang="en-US" altLang="zh-CN" dirty="0">
                <a:solidFill>
                  <a:srgbClr val="C00000"/>
                </a:solidFill>
                <a:latin typeface="Times New Roman" panose="02020603050405020304" pitchFamily="18" charset="0"/>
                <a:cs typeface="Times New Roman" panose="02020603050405020304" pitchFamily="18" charset="0"/>
              </a:rPr>
              <a:t>go all out</a:t>
            </a:r>
            <a:r>
              <a:rPr lang="en-US" altLang="zh-CN" dirty="0">
                <a:latin typeface="Times New Roman" panose="02020603050405020304" pitchFamily="18" charset="0"/>
                <a:cs typeface="Times New Roman" panose="02020603050405020304" pitchFamily="18" charset="0"/>
              </a:rPr>
              <a:t>: spare</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no</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effort,</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make one’s utmost effort </a:t>
            </a:r>
          </a:p>
          <a:p>
            <a:pPr eaLnBrk="1" hangingPunct="1">
              <a:lnSpc>
                <a:spcPts val="3900"/>
              </a:lnSpc>
              <a:buFontTx/>
              <a:buNone/>
              <a:defRPr/>
            </a:pPr>
            <a:r>
              <a:rPr lang="en-US" altLang="zh-CN" dirty="0">
                <a:latin typeface="Times New Roman" panose="02020603050405020304" pitchFamily="18" charset="0"/>
                <a:cs typeface="Times New Roman" panose="02020603050405020304" pitchFamily="18" charset="0"/>
              </a:rPr>
              <a:t>     e.g. We will go all out to help those in need. </a:t>
            </a:r>
          </a:p>
          <a:p>
            <a:pPr eaLnBrk="1" hangingPunct="1">
              <a:lnSpc>
                <a:spcPts val="3900"/>
              </a:lnSpc>
              <a:buFontTx/>
              <a:buNone/>
              <a:defRPr/>
            </a:pPr>
            <a:r>
              <a:rPr lang="en-US" altLang="zh-CN"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ea typeface="宋体" panose="02010600030101010101" pitchFamily="2" charset="-122"/>
                <a:cs typeface="Times New Roman" panose="02020603050405020304" pitchFamily="18" charset="0"/>
              </a:rPr>
              <a:t>我们将尽力帮助那些在地震中失去家园的人们。</a:t>
            </a:r>
            <a:endParaRPr lang="en-US" altLang="zh-CN" dirty="0">
              <a:latin typeface="Times New Roman" panose="02020603050405020304" pitchFamily="18" charset="0"/>
              <a:ea typeface="宋体" panose="02010600030101010101" pitchFamily="2" charset="-122"/>
              <a:cs typeface="Times New Roman" panose="02020603050405020304" pitchFamily="18" charset="0"/>
            </a:endParaRPr>
          </a:p>
          <a:p>
            <a:pPr eaLnBrk="1" hangingPunct="1">
              <a:buFontTx/>
              <a:buNone/>
              <a:defRPr/>
            </a:pPr>
            <a:r>
              <a:rPr lang="en-US" altLang="zh-CN" dirty="0">
                <a:latin typeface="Times New Roman" panose="02020603050405020304" pitchFamily="18" charset="0"/>
                <a:ea typeface="宋体" panose="02010600030101010101" pitchFamily="2" charset="-122"/>
                <a:cs typeface="Times New Roman" panose="02020603050405020304" pitchFamily="18" charset="0"/>
              </a:rPr>
              <a:t>    </a:t>
            </a:r>
          </a:p>
          <a:p>
            <a:pPr eaLnBrk="1" hangingPunct="1">
              <a:buFontTx/>
              <a:buNone/>
              <a:defRPr/>
            </a:pPr>
            <a:endParaRPr lang="en-US" altLang="zh-CN" sz="3800" dirty="0">
              <a:latin typeface="Times New Roman" panose="02020603050405020304" pitchFamily="18" charset="0"/>
              <a:cs typeface="Times New Roman" panose="02020603050405020304" pitchFamily="18" charset="0"/>
            </a:endParaRPr>
          </a:p>
          <a:p>
            <a:pPr eaLnBrk="1" hangingPunct="1">
              <a:buFontTx/>
              <a:buNone/>
              <a:defRPr/>
            </a:pPr>
            <a:endParaRPr lang="en-US" altLang="zh-CN" sz="3800" dirty="0">
              <a:latin typeface="Times New Roman" panose="02020603050405020304" pitchFamily="18" charset="0"/>
              <a:cs typeface="Times New Roman" panose="02020603050405020304" pitchFamily="18" charset="0"/>
            </a:endParaRPr>
          </a:p>
          <a:p>
            <a:pPr eaLnBrk="1" hangingPunct="1">
              <a:buFontTx/>
              <a:buNone/>
              <a:defRPr/>
            </a:pPr>
            <a:endParaRPr lang="en-US" altLang="zh-CN" sz="3800" dirty="0">
              <a:latin typeface="Times New Roman" panose="02020603050405020304" pitchFamily="18" charset="0"/>
              <a:cs typeface="Times New Roman" panose="02020603050405020304" pitchFamily="18" charset="0"/>
            </a:endParaRPr>
          </a:p>
          <a:p>
            <a:pPr eaLnBrk="1" hangingPunct="1">
              <a:buFontTx/>
              <a:buNone/>
              <a:defRPr/>
            </a:pPr>
            <a:endParaRPr lang="zh-CN" altLang="en-US" sz="1500" dirty="0">
              <a:latin typeface="Times New Roman" panose="02020603050405020304" pitchFamily="18" charset="0"/>
              <a:cs typeface="Times New Roman" panose="02020603050405020304" pitchFamily="18" charset="0"/>
            </a:endParaRPr>
          </a:p>
        </p:txBody>
      </p:sp>
      <p:sp>
        <p:nvSpPr>
          <p:cNvPr id="2" name="文本框 1"/>
          <p:cNvSpPr txBox="1"/>
          <p:nvPr/>
        </p:nvSpPr>
        <p:spPr>
          <a:xfrm>
            <a:off x="865691" y="2623044"/>
            <a:ext cx="7202078" cy="954107"/>
          </a:xfrm>
          <a:prstGeom prst="rect">
            <a:avLst/>
          </a:prstGeom>
          <a:noFill/>
        </p:spPr>
        <p:txBody>
          <a:bodyPr wrap="square" rtlCol="0">
            <a:spAutoFit/>
          </a:bodyPr>
          <a:lstStyle/>
          <a:p>
            <a:r>
              <a:rPr lang="en-US" altLang="zh-CN" sz="2800" dirty="0">
                <a:latin typeface="Times New Roman" panose="02020603050405020304" pitchFamily="18" charset="0"/>
                <a:cs typeface="Times New Roman" panose="02020603050405020304" pitchFamily="18" charset="0"/>
              </a:rPr>
              <a:t>We will go all out to help those who lost their homes in the earthquake. </a:t>
            </a:r>
            <a:endParaRPr lang="zh-CN" altLang="en-US" sz="2800" dirty="0">
              <a:latin typeface="Times New Roman" panose="02020603050405020304" pitchFamily="18" charset="0"/>
              <a:cs typeface="Times New Roman" panose="02020603050405020304" pitchFamily="18" charset="0"/>
            </a:endParaRPr>
          </a:p>
        </p:txBody>
      </p:sp>
      <p:sp>
        <p:nvSpPr>
          <p:cNvPr id="3" name="文本框 2"/>
          <p:cNvSpPr txBox="1"/>
          <p:nvPr/>
        </p:nvSpPr>
        <p:spPr>
          <a:xfrm>
            <a:off x="865691" y="4732615"/>
            <a:ext cx="7788115" cy="1384995"/>
          </a:xfrm>
          <a:prstGeom prst="rect">
            <a:avLst/>
          </a:prstGeom>
          <a:noFill/>
        </p:spPr>
        <p:txBody>
          <a:bodyPr wrap="square" rtlCol="0">
            <a:spAutoFit/>
          </a:bodyPr>
          <a:lstStyle/>
          <a:p>
            <a:r>
              <a:rPr lang="en-US" altLang="zh-CN" sz="2800" dirty="0">
                <a:latin typeface="Times New Roman" panose="02020603050405020304" pitchFamily="18" charset="0"/>
                <a:cs typeface="Times New Roman" panose="02020603050405020304" pitchFamily="18" charset="0"/>
              </a:rPr>
              <a:t>We will go all out to build China into a prosperous, democratic, culturally advanced and harmonious country. </a:t>
            </a:r>
            <a:endParaRPr lang="zh-CN" altLang="en-US" sz="2800" dirty="0">
              <a:latin typeface="Times New Roman" panose="02020603050405020304" pitchFamily="18" charset="0"/>
              <a:cs typeface="Times New Roman" panose="02020603050405020304" pitchFamily="18" charset="0"/>
            </a:endParaRPr>
          </a:p>
        </p:txBody>
      </p:sp>
      <p:sp>
        <p:nvSpPr>
          <p:cNvPr id="7" name="文本框 6"/>
          <p:cNvSpPr txBox="1"/>
          <p:nvPr/>
        </p:nvSpPr>
        <p:spPr>
          <a:xfrm>
            <a:off x="818557" y="3577151"/>
            <a:ext cx="7637286" cy="954107"/>
          </a:xfrm>
          <a:prstGeom prst="rect">
            <a:avLst/>
          </a:prstGeom>
          <a:noFill/>
        </p:spPr>
        <p:txBody>
          <a:bodyPr wrap="square" rtlCol="0">
            <a:spAutoFit/>
          </a:bodyPr>
          <a:lstStyle/>
          <a:p>
            <a:r>
              <a:rPr lang="zh-CN" altLang="en-US" sz="2800" dirty="0">
                <a:latin typeface="宋体" panose="02010600030101010101" pitchFamily="2" charset="-122"/>
                <a:ea typeface="宋体" panose="02010600030101010101" pitchFamily="2" charset="-122"/>
                <a:cs typeface="Times New Roman" panose="02020603050405020304" pitchFamily="18" charset="0"/>
              </a:rPr>
              <a:t>我们一定努力把我们国家建设成为一个富强、民主、文明、和谐的现代化国家。</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60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60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560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560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560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build="p"/>
      <p:bldP spid="2" grpId="0"/>
      <p:bldP spid="3" grpId="0"/>
      <p:bldP spid="7"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内容占位符 2"/>
          <p:cNvSpPr>
            <a:spLocks noGrp="1"/>
          </p:cNvSpPr>
          <p:nvPr>
            <p:ph idx="1"/>
          </p:nvPr>
        </p:nvSpPr>
        <p:spPr>
          <a:xfrm>
            <a:off x="320511" y="549110"/>
            <a:ext cx="8823489" cy="2957661"/>
          </a:xfrm>
        </p:spPr>
        <p:txBody>
          <a:bodyPr>
            <a:normAutofit/>
          </a:bodyPr>
          <a:lstStyle/>
          <a:p>
            <a:pPr eaLnBrk="1" hangingPunct="1">
              <a:lnSpc>
                <a:spcPts val="3600"/>
              </a:lnSpc>
              <a:buFontTx/>
              <a:buNone/>
              <a:defRPr/>
            </a:pPr>
            <a:r>
              <a:rPr lang="en-US" altLang="zh-CN" dirty="0">
                <a:latin typeface="Times New Roman" panose="02020603050405020304" pitchFamily="18" charset="0"/>
                <a:cs typeface="Times New Roman" panose="02020603050405020304" pitchFamily="18" charset="0"/>
              </a:rPr>
              <a:t>4. the same would be true of the U.S.A. </a:t>
            </a:r>
          </a:p>
          <a:p>
            <a:pPr eaLnBrk="1" hangingPunct="1">
              <a:lnSpc>
                <a:spcPts val="3600"/>
              </a:lnSpc>
              <a:buFontTx/>
              <a:buNone/>
              <a:defRPr/>
            </a:pPr>
            <a:r>
              <a:rPr lang="en-US" altLang="zh-CN" dirty="0">
                <a:solidFill>
                  <a:srgbClr val="C00000"/>
                </a:solidFill>
                <a:latin typeface="Times New Roman" panose="02020603050405020304" pitchFamily="18" charset="0"/>
                <a:cs typeface="Times New Roman" panose="02020603050405020304" pitchFamily="18" charset="0"/>
              </a:rPr>
              <a:t>    1) true of:  </a:t>
            </a:r>
            <a:r>
              <a:rPr lang="en-US" altLang="zh-CN" dirty="0">
                <a:latin typeface="Times New Roman" panose="02020603050405020304" pitchFamily="18" charset="0"/>
                <a:cs typeface="Times New Roman" panose="02020603050405020304" pitchFamily="18" charset="0"/>
              </a:rPr>
              <a:t>true concerning; true as regards. </a:t>
            </a:r>
          </a:p>
          <a:p>
            <a:pPr eaLnBrk="1" hangingPunct="1">
              <a:lnSpc>
                <a:spcPts val="3600"/>
              </a:lnSpc>
              <a:buFontTx/>
              <a:buNone/>
              <a:defRPr/>
            </a:pPr>
            <a:r>
              <a:rPr lang="en-US" altLang="zh-CN" dirty="0">
                <a:latin typeface="Times New Roman" panose="02020603050405020304" pitchFamily="18" charset="0"/>
                <a:cs typeface="Times New Roman" panose="02020603050405020304" pitchFamily="18" charset="0"/>
              </a:rPr>
              <a:t>        e.g. *What he says of woman is true of man. </a:t>
            </a:r>
          </a:p>
          <a:p>
            <a:pPr eaLnBrk="1" hangingPunct="1">
              <a:lnSpc>
                <a:spcPts val="3600"/>
              </a:lnSpc>
              <a:buFontTx/>
              <a:buNone/>
              <a:defRPr/>
            </a:pPr>
            <a:r>
              <a:rPr lang="en-US" altLang="zh-CN" dirty="0">
                <a:latin typeface="Times New Roman" panose="02020603050405020304" pitchFamily="18" charset="0"/>
                <a:cs typeface="Times New Roman" panose="02020603050405020304" pitchFamily="18" charset="0"/>
              </a:rPr>
              <a:t>               *</a:t>
            </a:r>
            <a:r>
              <a:rPr lang="zh-CN" altLang="en-US" dirty="0">
                <a:latin typeface="宋体" panose="02010600030101010101" pitchFamily="2" charset="-122"/>
                <a:ea typeface="宋体" panose="02010600030101010101" pitchFamily="2" charset="-122"/>
                <a:cs typeface="Times New Roman" panose="02020603050405020304" pitchFamily="18" charset="0"/>
              </a:rPr>
              <a:t>城市里居民的生活条件有了很大提高，农村也是如此。</a:t>
            </a:r>
            <a:endParaRPr lang="en-US" altLang="zh-CN" dirty="0">
              <a:latin typeface="宋体" panose="02010600030101010101" pitchFamily="2" charset="-122"/>
              <a:ea typeface="宋体" panose="02010600030101010101" pitchFamily="2" charset="-122"/>
              <a:cs typeface="Times New Roman" panose="02020603050405020304" pitchFamily="18" charset="0"/>
            </a:endParaRPr>
          </a:p>
        </p:txBody>
      </p:sp>
      <p:sp>
        <p:nvSpPr>
          <p:cNvPr id="2" name="文本框 1"/>
          <p:cNvSpPr txBox="1"/>
          <p:nvPr/>
        </p:nvSpPr>
        <p:spPr>
          <a:xfrm>
            <a:off x="705831" y="3506771"/>
            <a:ext cx="7934425" cy="954107"/>
          </a:xfrm>
          <a:prstGeom prst="rect">
            <a:avLst/>
          </a:prstGeom>
          <a:noFill/>
        </p:spPr>
        <p:txBody>
          <a:bodyPr wrap="square" rtlCol="0">
            <a:spAutoFit/>
          </a:bodyPr>
          <a:lstStyle/>
          <a:p>
            <a:r>
              <a:rPr lang="en-US" altLang="zh-CN" sz="2800" dirty="0">
                <a:latin typeface="Times New Roman" panose="02020603050405020304" pitchFamily="18" charset="0"/>
                <a:cs typeface="Times New Roman" panose="02020603050405020304" pitchFamily="18" charset="0"/>
              </a:rPr>
              <a:t>People in cities enjoy a much improved living condition and the same is true of people in rural areas. </a:t>
            </a:r>
            <a:endParaRPr lang="zh-CN" altLang="en-US" sz="2800" dirty="0">
              <a:latin typeface="Times New Roman" panose="02020603050405020304" pitchFamily="18" charset="0"/>
              <a:cs typeface="Times New Roman" panose="02020603050405020304" pitchFamily="18" charset="0"/>
            </a:endParaRPr>
          </a:p>
        </p:txBody>
      </p:sp>
      <p:sp>
        <p:nvSpPr>
          <p:cNvPr id="4" name="文本框 3"/>
          <p:cNvSpPr txBox="1"/>
          <p:nvPr/>
        </p:nvSpPr>
        <p:spPr>
          <a:xfrm>
            <a:off x="705831" y="4781996"/>
            <a:ext cx="8438169" cy="1384995"/>
          </a:xfrm>
          <a:prstGeom prst="rect">
            <a:avLst/>
          </a:prstGeom>
          <a:noFill/>
        </p:spPr>
        <p:txBody>
          <a:bodyPr wrap="square">
            <a:spAutoFit/>
          </a:bodyPr>
          <a:lstStyle/>
          <a:p>
            <a:pPr eaLnBrk="1" hangingPunct="1">
              <a:buFontTx/>
              <a:buNone/>
              <a:defRPr/>
            </a:pPr>
            <a:r>
              <a:rPr lang="en-US" altLang="zh-CN" dirty="0">
                <a:latin typeface="Times New Roman" panose="02020603050405020304" pitchFamily="18" charset="0"/>
                <a:cs typeface="Times New Roman" panose="02020603050405020304" pitchFamily="18" charset="0"/>
              </a:rPr>
              <a:t> </a:t>
            </a:r>
            <a:r>
              <a:rPr lang="en-US" altLang="zh-CN" sz="2800" dirty="0">
                <a:latin typeface="Times New Roman" panose="02020603050405020304" pitchFamily="18" charset="0"/>
                <a:cs typeface="Times New Roman" panose="02020603050405020304" pitchFamily="18" charset="0"/>
              </a:rPr>
              <a:t>2</a:t>
            </a:r>
            <a:r>
              <a:rPr lang="en-US" altLang="zh-CN" sz="2800" dirty="0">
                <a:solidFill>
                  <a:srgbClr val="C00000"/>
                </a:solidFill>
                <a:latin typeface="Times New Roman" panose="02020603050405020304" pitchFamily="18" charset="0"/>
                <a:cs typeface="Times New Roman" panose="02020603050405020304" pitchFamily="18" charset="0"/>
              </a:rPr>
              <a:t>) Paraphrase:</a:t>
            </a:r>
            <a:r>
              <a:rPr lang="zh-CN" altLang="en-US" sz="2800" dirty="0">
                <a:solidFill>
                  <a:srgbClr val="C00000"/>
                </a:solidFill>
                <a:latin typeface="Times New Roman" panose="02020603050405020304" pitchFamily="18" charset="0"/>
                <a:cs typeface="Times New Roman" panose="02020603050405020304" pitchFamily="18" charset="0"/>
              </a:rPr>
              <a:t> </a:t>
            </a:r>
            <a:r>
              <a:rPr lang="en-US" altLang="zh-CN" sz="2800" dirty="0">
                <a:latin typeface="Times New Roman" panose="02020603050405020304" pitchFamily="18" charset="0"/>
                <a:cs typeface="Times New Roman" panose="02020603050405020304" pitchFamily="18" charset="0"/>
              </a:rPr>
              <a:t>the United States would do the same; </a:t>
            </a:r>
          </a:p>
          <a:p>
            <a:pPr eaLnBrk="1" hangingPunct="1">
              <a:buFontTx/>
              <a:buNone/>
              <a:defRPr/>
            </a:pPr>
            <a:r>
              <a:rPr lang="en-US" altLang="zh-CN" sz="2800" dirty="0">
                <a:latin typeface="Times New Roman" panose="02020603050405020304" pitchFamily="18" charset="0"/>
                <a:cs typeface="Times New Roman" panose="02020603050405020304" pitchFamily="18" charset="0"/>
              </a:rPr>
              <a:t>adopt the same attitude; this would also be the attitude of the U.S. </a:t>
            </a:r>
            <a:endParaRPr lang="zh-CN" alt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60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60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560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560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build="p"/>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内容占位符 2"/>
          <p:cNvSpPr>
            <a:spLocks noGrp="1"/>
          </p:cNvSpPr>
          <p:nvPr>
            <p:ph idx="1"/>
          </p:nvPr>
        </p:nvSpPr>
        <p:spPr>
          <a:xfrm>
            <a:off x="525636" y="772998"/>
            <a:ext cx="8092728" cy="5646656"/>
          </a:xfrm>
        </p:spPr>
        <p:txBody>
          <a:bodyPr>
            <a:normAutofit/>
          </a:bodyPr>
          <a:lstStyle/>
          <a:p>
            <a:pPr eaLnBrk="1" hangingPunct="1">
              <a:buFontTx/>
              <a:buNone/>
              <a:defRPr/>
            </a:pPr>
            <a:r>
              <a:rPr lang="en-US" altLang="zh-CN" dirty="0">
                <a:latin typeface="Times New Roman" panose="02020603050405020304" pitchFamily="18" charset="0"/>
                <a:cs typeface="Times New Roman" panose="02020603050405020304" pitchFamily="18" charset="0"/>
              </a:rPr>
              <a:t>5. …he reverted to this theme. </a:t>
            </a:r>
          </a:p>
          <a:p>
            <a:pPr marL="342900" indent="-342900">
              <a:buFontTx/>
              <a:buAutoNum type="arabicParenR"/>
              <a:defRPr/>
            </a:pPr>
            <a:r>
              <a:rPr lang="en-US" altLang="zh-CN" dirty="0">
                <a:solidFill>
                  <a:srgbClr val="C00000"/>
                </a:solidFill>
                <a:latin typeface="Times New Roman" panose="02020603050405020304" pitchFamily="18" charset="0"/>
                <a:cs typeface="Times New Roman" panose="02020603050405020304" pitchFamily="18" charset="0"/>
              </a:rPr>
              <a:t>revert: </a:t>
            </a:r>
            <a:r>
              <a:rPr lang="en-US" altLang="zh-CN" dirty="0">
                <a:latin typeface="Times New Roman" panose="02020603050405020304" pitchFamily="18" charset="0"/>
                <a:cs typeface="Times New Roman" panose="02020603050405020304" pitchFamily="18" charset="0"/>
              </a:rPr>
              <a:t>go back to a former subject; talk about again. </a:t>
            </a:r>
          </a:p>
          <a:p>
            <a:pPr marL="0" indent="0">
              <a:buNone/>
            </a:pPr>
            <a:r>
              <a:rPr lang="en-US" altLang="zh-CN" dirty="0">
                <a:latin typeface="Times New Roman" panose="02020603050405020304" pitchFamily="18" charset="0"/>
                <a:cs typeface="Times New Roman" panose="02020603050405020304" pitchFamily="18" charset="0"/>
              </a:rPr>
              <a:t>     e.g. </a:t>
            </a:r>
            <a:r>
              <a:rPr lang="en-GB" altLang="zh-CN" dirty="0">
                <a:latin typeface="Times New Roman" panose="02020603050405020304" pitchFamily="18" charset="0"/>
                <a:cs typeface="Times New Roman" panose="02020603050405020304" pitchFamily="18" charset="0"/>
              </a:rPr>
              <a:t>The pressure made him revert to his old habit   </a:t>
            </a:r>
          </a:p>
          <a:p>
            <a:pPr marL="0" indent="0">
              <a:buNone/>
            </a:pPr>
            <a:r>
              <a:rPr lang="en-GB" altLang="zh-CN" dirty="0">
                <a:latin typeface="Times New Roman" panose="02020603050405020304" pitchFamily="18" charset="0"/>
                <a:cs typeface="Times New Roman" panose="02020603050405020304" pitchFamily="18" charset="0"/>
              </a:rPr>
              <a:t>            of smoking.</a:t>
            </a:r>
          </a:p>
          <a:p>
            <a:pPr marL="0" indent="0">
              <a:buNone/>
            </a:pPr>
            <a:r>
              <a:rPr lang="en-GB" altLang="zh-CN" dirty="0">
                <a:latin typeface="Times New Roman" panose="02020603050405020304" pitchFamily="18" charset="0"/>
                <a:cs typeface="Times New Roman" panose="02020603050405020304" pitchFamily="18" charset="0"/>
              </a:rPr>
              <a:t>            Shall we revert to our previous topic?</a:t>
            </a:r>
          </a:p>
          <a:p>
            <a:pPr marL="0" indent="0">
              <a:buNone/>
              <a:defRPr/>
            </a:pPr>
            <a:endParaRPr lang="en-US" altLang="zh-CN" dirty="0">
              <a:latin typeface="Times New Roman" panose="02020603050405020304" pitchFamily="18" charset="0"/>
              <a:cs typeface="Times New Roman" panose="02020603050405020304" pitchFamily="18" charset="0"/>
            </a:endParaRPr>
          </a:p>
          <a:p>
            <a:pPr marL="342900" indent="-342900">
              <a:buFontTx/>
              <a:buAutoNum type="arabicParenR"/>
              <a:defRPr/>
            </a:pPr>
            <a:r>
              <a:rPr lang="en-US" altLang="zh-CN" dirty="0">
                <a:latin typeface="Times New Roman" panose="02020603050405020304" pitchFamily="18" charset="0"/>
                <a:cs typeface="Times New Roman" panose="02020603050405020304" pitchFamily="18" charset="0"/>
              </a:rPr>
              <a:t>This </a:t>
            </a:r>
            <a:r>
              <a:rPr lang="en-US" altLang="zh-CN" dirty="0">
                <a:solidFill>
                  <a:srgbClr val="C00000"/>
                </a:solidFill>
                <a:latin typeface="Times New Roman" panose="02020603050405020304" pitchFamily="18" charset="0"/>
                <a:cs typeface="Times New Roman" panose="02020603050405020304" pitchFamily="18" charset="0"/>
              </a:rPr>
              <a:t>theme</a:t>
            </a:r>
            <a:r>
              <a:rPr lang="en-US" altLang="zh-CN" dirty="0">
                <a:latin typeface="Times New Roman" panose="02020603050405020304" pitchFamily="18" charset="0"/>
                <a:cs typeface="Times New Roman" panose="02020603050405020304" pitchFamily="18" charset="0"/>
              </a:rPr>
              <a:t> refers to the subject they had been talking about  during dinner, namely Hitler’s attack and their stand. </a:t>
            </a:r>
          </a:p>
          <a:p>
            <a:pPr marL="342900" indent="-342900">
              <a:buFontTx/>
              <a:buAutoNum type="arabicParenR"/>
              <a:defRPr/>
            </a:pPr>
            <a:endParaRPr lang="en-US" altLang="zh-CN" dirty="0">
              <a:latin typeface="Times New Roman" panose="02020603050405020304" pitchFamily="18" charset="0"/>
              <a:cs typeface="Times New Roman" panose="02020603050405020304" pitchFamily="18" charset="0"/>
            </a:endParaRPr>
          </a:p>
          <a:p>
            <a:pPr marL="342900" indent="-342900">
              <a:buFontTx/>
              <a:buAutoNum type="arabicParenR"/>
              <a:defRPr/>
            </a:pPr>
            <a:endParaRPr lang="en-US" altLang="zh-CN" dirty="0">
              <a:latin typeface="Times New Roman" panose="02020603050405020304" pitchFamily="18" charset="0"/>
              <a:cs typeface="Times New Roman" panose="02020603050405020304" pitchFamily="18" charset="0"/>
            </a:endParaRPr>
          </a:p>
          <a:p>
            <a:pPr marL="0" indent="0">
              <a:buNone/>
              <a:defRPr/>
            </a:pPr>
            <a:endParaRPr lang="en-US" altLang="zh-CN" dirty="0">
              <a:latin typeface="Times New Roman" panose="02020603050405020304" pitchFamily="18" charset="0"/>
              <a:cs typeface="Times New Roman" panose="02020603050405020304" pitchFamily="18" charset="0"/>
            </a:endParaRPr>
          </a:p>
          <a:p>
            <a:pPr eaLnBrk="1" hangingPunct="1">
              <a:buFontTx/>
              <a:buNone/>
              <a:defRPr/>
            </a:pPr>
            <a:endParaRPr lang="en-US" altLang="zh-CN" sz="1500" dirty="0">
              <a:latin typeface="Times New Roman" panose="02020603050405020304" pitchFamily="18" charset="0"/>
              <a:cs typeface="Times New Roman" panose="02020603050405020304" pitchFamily="18" charset="0"/>
            </a:endParaRPr>
          </a:p>
          <a:p>
            <a:pPr eaLnBrk="1" hangingPunct="1">
              <a:buFontTx/>
              <a:buNone/>
              <a:defRPr/>
            </a:pPr>
            <a:endParaRPr lang="zh-CN" altLang="en-US" sz="15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内容占位符 2"/>
          <p:cNvSpPr>
            <a:spLocks noGrp="1"/>
          </p:cNvSpPr>
          <p:nvPr>
            <p:ph idx="1"/>
          </p:nvPr>
        </p:nvSpPr>
        <p:spPr>
          <a:xfrm>
            <a:off x="424915" y="596431"/>
            <a:ext cx="8294169" cy="5860930"/>
          </a:xfrm>
        </p:spPr>
        <p:txBody>
          <a:bodyPr>
            <a:noAutofit/>
          </a:bodyPr>
          <a:lstStyle/>
          <a:p>
            <a:pPr eaLnBrk="1" hangingPunct="1">
              <a:buFontTx/>
              <a:buNone/>
              <a:defRPr/>
            </a:pPr>
            <a:r>
              <a:rPr lang="en-US" altLang="zh-CN" dirty="0">
                <a:latin typeface="Times New Roman" panose="02020603050405020304" pitchFamily="18" charset="0"/>
                <a:cs typeface="Times New Roman" panose="02020603050405020304" pitchFamily="18" charset="0"/>
              </a:rPr>
              <a:t>6. I asked whether for him, this was not bowing down in the House of Rimmon. </a:t>
            </a:r>
          </a:p>
          <a:p>
            <a:pPr marL="342900" indent="-342900">
              <a:lnSpc>
                <a:spcPts val="3600"/>
              </a:lnSpc>
              <a:buFontTx/>
              <a:buAutoNum type="arabicParenR"/>
              <a:defRPr/>
            </a:pPr>
            <a:r>
              <a:rPr lang="en-US" altLang="zh-CN" dirty="0">
                <a:solidFill>
                  <a:srgbClr val="C00000"/>
                </a:solidFill>
                <a:latin typeface="Times New Roman" panose="02020603050405020304" pitchFamily="18" charset="0"/>
                <a:cs typeface="Times New Roman" panose="02020603050405020304" pitchFamily="18" charset="0"/>
              </a:rPr>
              <a:t>bow down in the house of Rimmon: </a:t>
            </a:r>
            <a:r>
              <a:rPr lang="en-US" altLang="zh-CN" dirty="0">
                <a:latin typeface="Times New Roman" panose="02020603050405020304" pitchFamily="18" charset="0"/>
                <a:cs typeface="Times New Roman" panose="02020603050405020304" pitchFamily="18" charset="0"/>
              </a:rPr>
              <a:t>Rimmon: deity worshipped by Syrians</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a:t>
            </a:r>
            <a:r>
              <a:rPr lang="zh-CN" altLang="en-US" dirty="0">
                <a:latin typeface="宋体" panose="02010600030101010101" pitchFamily="2" charset="-122"/>
                <a:ea typeface="宋体" panose="02010600030101010101" pitchFamily="2" charset="-122"/>
                <a:cs typeface="Times New Roman" panose="02020603050405020304" pitchFamily="18" charset="0"/>
              </a:rPr>
              <a:t>叙利亚</a:t>
            </a:r>
            <a:r>
              <a:rPr lang="en-US" altLang="zh-CN" dirty="0">
                <a:latin typeface="Times New Roman" panose="02020603050405020304" pitchFamily="18" charset="0"/>
                <a:cs typeface="Times New Roman" panose="02020603050405020304" pitchFamily="18" charset="0"/>
              </a:rPr>
              <a:t>)of Damascus </a:t>
            </a:r>
            <a:r>
              <a:rPr lang="zh-CN" altLang="en-US" dirty="0">
                <a:latin typeface="Times New Roman" panose="02020603050405020304" pitchFamily="18" charset="0"/>
                <a:ea typeface="宋体" panose="02010600030101010101" pitchFamily="2" charset="-122"/>
                <a:cs typeface="Times New Roman" panose="02020603050405020304" pitchFamily="18" charset="0"/>
              </a:rPr>
              <a:t>大马士革 </a:t>
            </a:r>
            <a:r>
              <a:rPr lang="en-US" altLang="zh-CN" dirty="0">
                <a:latin typeface="Times New Roman" panose="02020603050405020304" pitchFamily="18" charset="0"/>
                <a:cs typeface="Times New Roman" panose="02020603050405020304" pitchFamily="18" charset="0"/>
              </a:rPr>
              <a:t>(Bible II King, v. 18)</a:t>
            </a:r>
            <a:endParaRPr lang="en-US" altLang="zh-CN" dirty="0">
              <a:solidFill>
                <a:srgbClr val="C00000"/>
              </a:solidFill>
              <a:latin typeface="Times New Roman" panose="02020603050405020304" pitchFamily="18" charset="0"/>
              <a:cs typeface="Times New Roman" panose="02020603050405020304" pitchFamily="18" charset="0"/>
            </a:endParaRPr>
          </a:p>
          <a:p>
            <a:pPr marL="342900" indent="-342900">
              <a:lnSpc>
                <a:spcPts val="3600"/>
              </a:lnSpc>
              <a:buFontTx/>
              <a:buAutoNum type="arabicParenR"/>
              <a:defRPr/>
            </a:pPr>
            <a:r>
              <a:rPr lang="en-US" altLang="zh-CN" dirty="0">
                <a:solidFill>
                  <a:srgbClr val="C00000"/>
                </a:solidFill>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I</a:t>
            </a:r>
            <a:r>
              <a:rPr lang="en-US" altLang="zh-CN" b="0" i="0" dirty="0">
                <a:solidFill>
                  <a:srgbClr val="000000"/>
                </a:solidFill>
                <a:effectLst/>
                <a:latin typeface="Times New Roman" panose="02020603050405020304" pitchFamily="18" charset="0"/>
                <a:cs typeface="Times New Roman" panose="02020603050405020304" pitchFamily="18" charset="0"/>
              </a:rPr>
              <a:t>t is a reference to the </a:t>
            </a:r>
            <a:r>
              <a:rPr lang="en-US" altLang="zh-CN" b="0" i="1" dirty="0">
                <a:solidFill>
                  <a:srgbClr val="000000"/>
                </a:solidFill>
                <a:effectLst/>
                <a:latin typeface="Times New Roman" panose="02020603050405020304" pitchFamily="18" charset="0"/>
                <a:cs typeface="Times New Roman" panose="02020603050405020304" pitchFamily="18" charset="0"/>
              </a:rPr>
              <a:t>Second Book of Kings</a:t>
            </a:r>
            <a:r>
              <a:rPr lang="en-US" altLang="zh-CN" b="0" i="0" dirty="0">
                <a:solidFill>
                  <a:srgbClr val="000000"/>
                </a:solidFill>
                <a:effectLst/>
                <a:latin typeface="Times New Roman" panose="02020603050405020304" pitchFamily="18" charset="0"/>
                <a:cs typeface="Times New Roman" panose="02020603050405020304" pitchFamily="18" charset="0"/>
              </a:rPr>
              <a:t>, 5:18; Naaman, the commander of the army of the king of Aram, believed in the God of Israel after being cured of leprosy by the prophet Elisha and begged forgiveness for his future participation in the worship of the god of Rimmon out of allegiance (</a:t>
            </a:r>
            <a:r>
              <a:rPr lang="zh-CN" altLang="en-US" b="0" i="0" dirty="0">
                <a:solidFill>
                  <a:srgbClr val="000000"/>
                </a:solidFill>
                <a:effectLst/>
                <a:latin typeface="Times New Roman" panose="02020603050405020304" pitchFamily="18" charset="0"/>
                <a:cs typeface="Times New Roman" panose="02020603050405020304" pitchFamily="18" charset="0"/>
              </a:rPr>
              <a:t>忠诚</a:t>
            </a:r>
            <a:r>
              <a:rPr lang="en-US" altLang="zh-CN" b="0" i="0" dirty="0">
                <a:solidFill>
                  <a:srgbClr val="000000"/>
                </a:solidFill>
                <a:effectLst/>
                <a:latin typeface="Times New Roman" panose="02020603050405020304" pitchFamily="18" charset="0"/>
                <a:cs typeface="Times New Roman" panose="02020603050405020304" pitchFamily="18" charset="0"/>
              </a:rPr>
              <a:t>) to the king.</a:t>
            </a:r>
            <a:endParaRPr lang="en-US" altLang="zh-CN" sz="18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内容占位符 2"/>
          <p:cNvSpPr>
            <a:spLocks noGrp="1"/>
          </p:cNvSpPr>
          <p:nvPr>
            <p:ph idx="1"/>
          </p:nvPr>
        </p:nvSpPr>
        <p:spPr>
          <a:xfrm>
            <a:off x="207389" y="132346"/>
            <a:ext cx="8512405" cy="6428710"/>
          </a:xfrm>
        </p:spPr>
        <p:txBody>
          <a:bodyPr>
            <a:noAutofit/>
          </a:bodyPr>
          <a:lstStyle/>
          <a:p>
            <a:pPr eaLnBrk="1" hangingPunct="1">
              <a:buFontTx/>
              <a:buNone/>
              <a:defRPr/>
            </a:pPr>
            <a:r>
              <a:rPr lang="en-US" altLang="zh-CN" sz="2400" dirty="0">
                <a:latin typeface="Times New Roman" panose="02020603050405020304" pitchFamily="18" charset="0"/>
                <a:cs typeface="Times New Roman" panose="02020603050405020304" pitchFamily="18" charset="0"/>
              </a:rPr>
              <a:t>6. I asked whether for him, this was not bowing down in the House of Rimmon. </a:t>
            </a:r>
          </a:p>
          <a:p>
            <a:pPr marL="342900" indent="-342900">
              <a:lnSpc>
                <a:spcPts val="3600"/>
              </a:lnSpc>
              <a:buFontTx/>
              <a:buAutoNum type="arabicParenR"/>
              <a:defRPr/>
            </a:pPr>
            <a:r>
              <a:rPr lang="zh-CN" altLang="en-US" dirty="0">
                <a:latin typeface="宋体" panose="02010600030101010101" pitchFamily="2" charset="-122"/>
                <a:ea typeface="宋体" panose="02010600030101010101" pitchFamily="2" charset="-122"/>
                <a:cs typeface="Times New Roman" panose="02020603050405020304" pitchFamily="18" charset="0"/>
              </a:rPr>
              <a:t>该典故出自</a:t>
            </a:r>
            <a:r>
              <a:rPr lang="en-US" altLang="zh-CN" dirty="0">
                <a:latin typeface="宋体" panose="02010600030101010101" pitchFamily="2" charset="-122"/>
                <a:ea typeface="宋体" panose="02010600030101010101" pitchFamily="2" charset="-122"/>
                <a:cs typeface="Times New Roman" panose="02020603050405020304" pitchFamily="18" charset="0"/>
              </a:rPr>
              <a:t>《</a:t>
            </a:r>
            <a:r>
              <a:rPr lang="zh-CN" altLang="en-US" dirty="0">
                <a:latin typeface="宋体" panose="02010600030101010101" pitchFamily="2" charset="-122"/>
                <a:ea typeface="宋体" panose="02010600030101010101" pitchFamily="2" charset="-122"/>
                <a:cs typeface="Times New Roman" panose="02020603050405020304" pitchFamily="18" charset="0"/>
              </a:rPr>
              <a:t>圣经</a:t>
            </a:r>
            <a:r>
              <a:rPr lang="en-US" altLang="zh-CN" dirty="0">
                <a:latin typeface="宋体" panose="02010600030101010101" pitchFamily="2" charset="-122"/>
                <a:ea typeface="宋体" panose="02010600030101010101" pitchFamily="2" charset="-122"/>
                <a:cs typeface="Times New Roman" panose="02020603050405020304" pitchFamily="18" charset="0"/>
              </a:rPr>
              <a:t>·</a:t>
            </a:r>
            <a:r>
              <a:rPr lang="zh-CN" altLang="en-US" dirty="0">
                <a:latin typeface="宋体" panose="02010600030101010101" pitchFamily="2" charset="-122"/>
                <a:ea typeface="宋体" panose="02010600030101010101" pitchFamily="2" charset="-122"/>
                <a:cs typeface="Times New Roman" panose="02020603050405020304" pitchFamily="18" charset="0"/>
              </a:rPr>
              <a:t>列王记下</a:t>
            </a:r>
            <a:r>
              <a:rPr lang="en-US" altLang="zh-CN" dirty="0">
                <a:latin typeface="宋体" panose="02010600030101010101" pitchFamily="2" charset="-122"/>
                <a:ea typeface="宋体" panose="02010600030101010101" pitchFamily="2" charset="-122"/>
                <a:cs typeface="Times New Roman" panose="02020603050405020304" pitchFamily="18" charset="0"/>
              </a:rPr>
              <a:t>》</a:t>
            </a:r>
            <a:r>
              <a:rPr lang="zh-CN" altLang="en-US" dirty="0">
                <a:latin typeface="宋体" panose="02010600030101010101" pitchFamily="2" charset="-122"/>
                <a:ea typeface="宋体" panose="02010600030101010101" pitchFamily="2" charset="-122"/>
                <a:cs typeface="Times New Roman" panose="02020603050405020304" pitchFamily="18" charset="0"/>
              </a:rPr>
              <a:t>第五章，乃缦（</a:t>
            </a:r>
            <a:r>
              <a:rPr lang="en-US" altLang="zh-CN" dirty="0">
                <a:latin typeface="Times New Roman" panose="02020603050405020304" pitchFamily="18" charset="0"/>
                <a:ea typeface="宋体" panose="02010600030101010101" pitchFamily="2" charset="-122"/>
                <a:cs typeface="Times New Roman" panose="02020603050405020304" pitchFamily="18" charset="0"/>
              </a:rPr>
              <a:t>Naaman</a:t>
            </a:r>
            <a:r>
              <a:rPr lang="zh-CN" altLang="en-US" dirty="0">
                <a:latin typeface="宋体" panose="02010600030101010101" pitchFamily="2" charset="-122"/>
                <a:ea typeface="宋体" panose="02010600030101010101" pitchFamily="2" charset="-122"/>
                <a:cs typeface="Times New Roman" panose="02020603050405020304" pitchFamily="18" charset="0"/>
              </a:rPr>
              <a:t>）是叙利亚军队的指挥官，深受叙利亚国王的器重。但他患有不治的大麻风病</a:t>
            </a:r>
            <a:r>
              <a:rPr lang="en-US" altLang="zh-CN" dirty="0">
                <a:latin typeface="宋体" panose="02010600030101010101" pitchFamily="2" charset="-122"/>
                <a:ea typeface="宋体" panose="02010600030101010101" pitchFamily="2" charset="-122"/>
                <a:cs typeface="Times New Roman" panose="02020603050405020304" pitchFamily="18" charset="0"/>
              </a:rPr>
              <a:t>(</a:t>
            </a:r>
            <a:r>
              <a:rPr lang="en-US" altLang="zh-CN" dirty="0">
                <a:latin typeface="Times New Roman" panose="02020603050405020304" pitchFamily="18" charset="0"/>
                <a:ea typeface="宋体" panose="02010600030101010101" pitchFamily="2" charset="-122"/>
                <a:cs typeface="Times New Roman" panose="02020603050405020304" pitchFamily="18" charset="0"/>
              </a:rPr>
              <a:t>leprosy</a:t>
            </a:r>
            <a:r>
              <a:rPr lang="en-US" altLang="zh-CN" dirty="0">
                <a:latin typeface="宋体" panose="02010600030101010101" pitchFamily="2" charset="-122"/>
                <a:ea typeface="宋体" panose="02010600030101010101" pitchFamily="2" charset="-122"/>
                <a:cs typeface="Times New Roman" panose="02020603050405020304" pitchFamily="18" charset="0"/>
              </a:rPr>
              <a:t>)</a:t>
            </a:r>
            <a:r>
              <a:rPr lang="zh-CN" altLang="en-US" dirty="0">
                <a:latin typeface="宋体" panose="02010600030101010101" pitchFamily="2" charset="-122"/>
                <a:ea typeface="宋体" panose="02010600030101010101" pitchFamily="2" charset="-122"/>
                <a:cs typeface="Times New Roman" panose="02020603050405020304" pitchFamily="18" charset="0"/>
              </a:rPr>
              <a:t>。以色列先知与医师以利沙（</a:t>
            </a:r>
            <a:r>
              <a:rPr lang="en-US" altLang="zh-CN" dirty="0">
                <a:latin typeface="Times New Roman" panose="02020603050405020304" pitchFamily="18" charset="0"/>
                <a:ea typeface="宋体" panose="02010600030101010101" pitchFamily="2" charset="-122"/>
                <a:cs typeface="Times New Roman" panose="02020603050405020304" pitchFamily="18" charset="0"/>
              </a:rPr>
              <a:t>Elisha</a:t>
            </a:r>
            <a:r>
              <a:rPr lang="zh-CN" altLang="en-US" dirty="0">
                <a:latin typeface="宋体" panose="02010600030101010101" pitchFamily="2" charset="-122"/>
                <a:ea typeface="宋体" panose="02010600030101010101" pitchFamily="2" charset="-122"/>
                <a:cs typeface="Times New Roman" panose="02020603050405020304" pitchFamily="18" charset="0"/>
              </a:rPr>
              <a:t>） 建议他在约旦河中洗七次，之后病真的痊愈了。乃缦带去礼物送给以利沙表示谢意，以利沙婉拒了。这件事使得乃缦大为感动，于是他改变了宗教信仰，从此信仰以色列上帝（</a:t>
            </a:r>
            <a:r>
              <a:rPr lang="en-US" altLang="zh-CN" dirty="0">
                <a:latin typeface="Times New Roman" panose="02020603050405020304" pitchFamily="18" charset="0"/>
                <a:ea typeface="宋体" panose="02010600030101010101" pitchFamily="2" charset="-122"/>
                <a:cs typeface="Times New Roman" panose="02020603050405020304" pitchFamily="18" charset="0"/>
              </a:rPr>
              <a:t>Lord</a:t>
            </a:r>
            <a:r>
              <a:rPr lang="zh-CN" altLang="en-US" dirty="0">
                <a:latin typeface="宋体" panose="02010600030101010101" pitchFamily="2" charset="-122"/>
                <a:ea typeface="宋体" panose="02010600030101010101" pitchFamily="2" charset="-122"/>
                <a:cs typeface="Times New Roman" panose="02020603050405020304" pitchFamily="18" charset="0"/>
              </a:rPr>
              <a:t>） 并表示今后对叙利亚利蒙神</a:t>
            </a:r>
            <a:r>
              <a:rPr lang="zh-CN" altLang="en-US" dirty="0">
                <a:latin typeface="Times New Roman" panose="02020603050405020304" pitchFamily="18" charset="0"/>
                <a:cs typeface="Times New Roman" panose="02020603050405020304" pitchFamily="18" charset="0"/>
              </a:rPr>
              <a:t>（</a:t>
            </a:r>
            <a:r>
              <a:rPr lang="en-US" altLang="zh-CN" dirty="0">
                <a:latin typeface="Times New Roman" panose="02020603050405020304" pitchFamily="18" charset="0"/>
                <a:cs typeface="Times New Roman" panose="02020603050405020304" pitchFamily="18" charset="0"/>
              </a:rPr>
              <a:t>Rimmon</a:t>
            </a:r>
            <a:r>
              <a:rPr lang="zh-CN" altLang="en-US" dirty="0">
                <a:latin typeface="Times New Roman" panose="02020603050405020304" pitchFamily="18" charset="0"/>
                <a:cs typeface="Times New Roman" panose="02020603050405020304" pitchFamily="18" charset="0"/>
              </a:rPr>
              <a:t>） </a:t>
            </a:r>
            <a:r>
              <a:rPr lang="zh-CN" altLang="en-US" dirty="0">
                <a:latin typeface="宋体" panose="02010600030101010101" pitchFamily="2" charset="-122"/>
                <a:ea typeface="宋体" panose="02010600030101010101" pitchFamily="2" charset="-122"/>
                <a:cs typeface="Times New Roman" panose="02020603050405020304" pitchFamily="18" charset="0"/>
              </a:rPr>
              <a:t>只是敷衍而已。因而</a:t>
            </a:r>
            <a:r>
              <a:rPr lang="zh-CN" altLang="en-US" dirty="0">
                <a:latin typeface="Times New Roman" panose="02020603050405020304" pitchFamily="18" charset="0"/>
                <a:ea typeface="宋体" panose="02010600030101010101" pitchFamily="2" charset="-122"/>
                <a:cs typeface="Times New Roman" panose="02020603050405020304" pitchFamily="18" charset="0"/>
              </a:rPr>
              <a:t>“</a:t>
            </a:r>
            <a:r>
              <a:rPr lang="en-US" altLang="zh-CN" dirty="0">
                <a:latin typeface="Times New Roman" panose="02020603050405020304" pitchFamily="18" charset="0"/>
                <a:ea typeface="宋体" panose="02010600030101010101" pitchFamily="2" charset="-122"/>
                <a:cs typeface="Times New Roman" panose="02020603050405020304" pitchFamily="18" charset="0"/>
              </a:rPr>
              <a:t>to bow down in the House of Rimmon”</a:t>
            </a:r>
            <a:r>
              <a:rPr lang="zh-CN" altLang="en-US" dirty="0">
                <a:latin typeface="宋体" panose="02010600030101010101" pitchFamily="2" charset="-122"/>
                <a:ea typeface="宋体" panose="02010600030101010101" pitchFamily="2" charset="-122"/>
                <a:cs typeface="Times New Roman" panose="02020603050405020304" pitchFamily="18" charset="0"/>
              </a:rPr>
              <a:t>这一典故意为“表面上保留政治立场，但心里却有不同的政治主张”，即是“口是心非”。</a:t>
            </a:r>
            <a:endParaRPr lang="en-US" altLang="zh-CN"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内容占位符 2"/>
          <p:cNvSpPr>
            <a:spLocks noGrp="1"/>
          </p:cNvSpPr>
          <p:nvPr>
            <p:ph idx="1"/>
          </p:nvPr>
        </p:nvSpPr>
        <p:spPr>
          <a:xfrm>
            <a:off x="510466" y="1164487"/>
            <a:ext cx="8237608" cy="4529026"/>
          </a:xfrm>
        </p:spPr>
        <p:txBody>
          <a:bodyPr>
            <a:noAutofit/>
          </a:bodyPr>
          <a:lstStyle/>
          <a:p>
            <a:pPr eaLnBrk="1" hangingPunct="1">
              <a:buFontTx/>
              <a:buNone/>
              <a:defRPr/>
            </a:pPr>
            <a:r>
              <a:rPr lang="en-US" altLang="zh-CN" dirty="0">
                <a:latin typeface="Times New Roman" panose="02020603050405020304" pitchFamily="18" charset="0"/>
                <a:cs typeface="Times New Roman" panose="02020603050405020304" pitchFamily="18" charset="0"/>
              </a:rPr>
              <a:t>6. I asked whether for him, this was not bowing down in the House of Rimmon. </a:t>
            </a:r>
          </a:p>
          <a:p>
            <a:pPr marL="342900" indent="-342900">
              <a:lnSpc>
                <a:spcPct val="100000"/>
              </a:lnSpc>
              <a:buFontTx/>
              <a:buAutoNum type="arabicParenR"/>
              <a:defRPr/>
            </a:pPr>
            <a:r>
              <a:rPr lang="en-US" altLang="zh-CN" dirty="0">
                <a:solidFill>
                  <a:srgbClr val="C00000"/>
                </a:solidFill>
                <a:latin typeface="Times New Roman" panose="02020603050405020304" pitchFamily="18" charset="0"/>
                <a:cs typeface="Times New Roman" panose="02020603050405020304" pitchFamily="18" charset="0"/>
              </a:rPr>
              <a:t>bow down in the house of Rimmon:  </a:t>
            </a:r>
            <a:r>
              <a:rPr lang="en-US" altLang="zh-CN" dirty="0">
                <a:latin typeface="Times New Roman" panose="02020603050405020304" pitchFamily="18" charset="0"/>
                <a:cs typeface="Times New Roman" panose="02020603050405020304" pitchFamily="18" charset="0"/>
              </a:rPr>
              <a:t>--outward conformity with conventional religion or custom, practiced with mental reservation for political purposes; </a:t>
            </a:r>
          </a:p>
          <a:p>
            <a:pPr marL="342900" indent="-342900">
              <a:lnSpc>
                <a:spcPct val="150000"/>
              </a:lnSpc>
              <a:buFontTx/>
              <a:buAutoNum type="arabicParenR"/>
              <a:defRPr/>
            </a:pPr>
            <a:r>
              <a:rPr lang="en-US" altLang="zh-CN" dirty="0">
                <a:solidFill>
                  <a:srgbClr val="C00000"/>
                </a:solidFill>
                <a:latin typeface="Times New Roman" panose="02020603050405020304" pitchFamily="18" charset="0"/>
                <a:cs typeface="Times New Roman" panose="02020603050405020304" pitchFamily="18" charset="0"/>
              </a:rPr>
              <a:t>Figure of speech</a:t>
            </a:r>
            <a:r>
              <a:rPr lang="en-US" altLang="zh-CN" dirty="0">
                <a:latin typeface="Times New Roman" panose="02020603050405020304" pitchFamily="18" charset="0"/>
                <a:cs typeface="Times New Roman" panose="02020603050405020304" pitchFamily="18" charset="0"/>
              </a:rPr>
              <a:t>: biblical allusion</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内容占位符 2"/>
          <p:cNvSpPr>
            <a:spLocks noGrp="1"/>
          </p:cNvSpPr>
          <p:nvPr>
            <p:ph idx="1"/>
          </p:nvPr>
        </p:nvSpPr>
        <p:spPr>
          <a:xfrm>
            <a:off x="359477" y="1216058"/>
            <a:ext cx="8539426" cy="4372398"/>
          </a:xfrm>
        </p:spPr>
        <p:txBody>
          <a:bodyPr>
            <a:normAutofit fontScale="85000" lnSpcReduction="10000"/>
          </a:bodyPr>
          <a:lstStyle/>
          <a:p>
            <a:pPr eaLnBrk="1" hangingPunct="1">
              <a:buFontTx/>
              <a:buNone/>
              <a:defRPr/>
            </a:pPr>
            <a:r>
              <a:rPr lang="en-US" altLang="zh-CN" sz="3600" dirty="0">
                <a:latin typeface="Times New Roman" panose="02020603050405020304" pitchFamily="18" charset="0"/>
                <a:cs typeface="Times New Roman" panose="02020603050405020304" pitchFamily="18" charset="0"/>
              </a:rPr>
              <a:t>7. </a:t>
            </a:r>
            <a:r>
              <a:rPr lang="en-US" altLang="zh-CN" sz="3300" dirty="0">
                <a:latin typeface="Times New Roman" panose="02020603050405020304" pitchFamily="18" charset="0"/>
                <a:cs typeface="Times New Roman" panose="02020603050405020304" pitchFamily="18" charset="0"/>
              </a:rPr>
              <a:t>My life is much simplified thereby. </a:t>
            </a:r>
          </a:p>
          <a:p>
            <a:pPr eaLnBrk="1" hangingPunct="1">
              <a:buFontTx/>
              <a:buNone/>
              <a:defRPr/>
            </a:pPr>
            <a:r>
              <a:rPr lang="en-US" altLang="zh-CN" sz="3300" dirty="0">
                <a:solidFill>
                  <a:srgbClr val="C00000"/>
                </a:solidFill>
                <a:latin typeface="Times New Roman" panose="02020603050405020304" pitchFamily="18" charset="0"/>
                <a:cs typeface="Times New Roman" panose="02020603050405020304" pitchFamily="18" charset="0"/>
              </a:rPr>
              <a:t>1) thereby: (adv.) </a:t>
            </a:r>
            <a:r>
              <a:rPr lang="en-US" altLang="zh-CN" sz="3300" dirty="0">
                <a:latin typeface="Times New Roman" panose="02020603050405020304" pitchFamily="18" charset="0"/>
                <a:cs typeface="Times New Roman" panose="02020603050405020304" pitchFamily="18" charset="0"/>
              </a:rPr>
              <a:t>by that means; as result of that.</a:t>
            </a:r>
          </a:p>
          <a:p>
            <a:pPr marL="0" indent="0">
              <a:buNone/>
            </a:pPr>
            <a:r>
              <a:rPr lang="en-GB" altLang="zh-CN" sz="3300" dirty="0">
                <a:latin typeface="Times New Roman" panose="02020603050405020304" pitchFamily="18" charset="0"/>
                <a:cs typeface="Times New Roman" panose="02020603050405020304" pitchFamily="18" charset="0"/>
              </a:rPr>
              <a:t>     e.g. *Our body can sweat, thereby losing heat by   </a:t>
            </a:r>
          </a:p>
          <a:p>
            <a:pPr marL="0" indent="0">
              <a:buNone/>
            </a:pPr>
            <a:r>
              <a:rPr lang="en-GB" altLang="zh-CN" sz="3300" dirty="0">
                <a:latin typeface="Times New Roman" panose="02020603050405020304" pitchFamily="18" charset="0"/>
                <a:cs typeface="Times New Roman" panose="02020603050405020304" pitchFamily="18" charset="0"/>
              </a:rPr>
              <a:t>              evaporation. </a:t>
            </a:r>
          </a:p>
          <a:p>
            <a:pPr marL="0" indent="0">
              <a:buNone/>
            </a:pPr>
            <a:r>
              <a:rPr lang="en-US" altLang="zh-CN" sz="3300" dirty="0">
                <a:latin typeface="Times New Roman" panose="02020603050405020304" pitchFamily="18" charset="0"/>
                <a:cs typeface="Times New Roman" panose="02020603050405020304" pitchFamily="18" charset="0"/>
              </a:rPr>
              <a:t>           * A firm might sometimes sell at a loss to </a:t>
            </a:r>
          </a:p>
          <a:p>
            <a:pPr marL="0" indent="0">
              <a:buNone/>
            </a:pPr>
            <a:r>
              <a:rPr lang="en-US" altLang="zh-CN" sz="3300" dirty="0">
                <a:latin typeface="Times New Roman" panose="02020603050405020304" pitchFamily="18" charset="0"/>
                <a:cs typeface="Times New Roman" panose="02020603050405020304" pitchFamily="18" charset="0"/>
              </a:rPr>
              <a:t>              drive a competitor out of business, and   </a:t>
            </a:r>
          </a:p>
          <a:p>
            <a:pPr marL="0" indent="0">
              <a:buNone/>
            </a:pPr>
            <a:r>
              <a:rPr lang="en-US" altLang="zh-CN" sz="3300" dirty="0">
                <a:latin typeface="Times New Roman" panose="02020603050405020304" pitchFamily="18" charset="0"/>
                <a:cs typeface="Times New Roman" panose="02020603050405020304" pitchFamily="18" charset="0"/>
              </a:rPr>
              <a:t>              thereby increase its market power.</a:t>
            </a:r>
          </a:p>
          <a:p>
            <a:pPr marL="0" indent="0">
              <a:buNone/>
            </a:pPr>
            <a:endParaRPr lang="en-US" altLang="zh-CN" sz="3300" dirty="0">
              <a:latin typeface="Times New Roman" panose="02020603050405020304" pitchFamily="18" charset="0"/>
              <a:cs typeface="Times New Roman" panose="02020603050405020304" pitchFamily="18" charset="0"/>
            </a:endParaRPr>
          </a:p>
          <a:p>
            <a:pPr marL="0" indent="0">
              <a:buNone/>
            </a:pPr>
            <a:r>
              <a:rPr lang="en-US" altLang="zh-CN" sz="3300" dirty="0">
                <a:latin typeface="Times New Roman" panose="02020603050405020304" pitchFamily="18" charset="0"/>
                <a:cs typeface="Times New Roman" panose="02020603050405020304" pitchFamily="18" charset="0"/>
              </a:rPr>
              <a:t>2) Paraphrase: In this way, my life is made much easier; </a:t>
            </a:r>
          </a:p>
          <a:p>
            <a:pPr eaLnBrk="1" hangingPunct="1">
              <a:buFontTx/>
              <a:buNone/>
              <a:defRPr/>
            </a:pPr>
            <a:endParaRPr lang="en-US" altLang="zh-CN" dirty="0">
              <a:latin typeface="Times New Roman" panose="02020603050405020304" pitchFamily="18" charset="0"/>
              <a:cs typeface="Times New Roman" panose="02020603050405020304" pitchFamily="18" charset="0"/>
            </a:endParaRPr>
          </a:p>
          <a:p>
            <a:pPr marL="0" indent="0">
              <a:buNone/>
              <a:defRPr/>
            </a:pPr>
            <a:endParaRPr lang="en-US" altLang="zh-CN" sz="15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内容占位符 2"/>
          <p:cNvSpPr>
            <a:spLocks noGrp="1"/>
          </p:cNvSpPr>
          <p:nvPr>
            <p:ph idx="1"/>
          </p:nvPr>
        </p:nvSpPr>
        <p:spPr>
          <a:xfrm>
            <a:off x="568126" y="518474"/>
            <a:ext cx="8245936" cy="3167408"/>
          </a:xfrm>
        </p:spPr>
        <p:txBody>
          <a:bodyPr>
            <a:normAutofit/>
          </a:bodyPr>
          <a:lstStyle/>
          <a:p>
            <a:pPr eaLnBrk="1" hangingPunct="1">
              <a:buFontTx/>
              <a:buNone/>
              <a:defRPr/>
            </a:pPr>
            <a:r>
              <a:rPr lang="en-US" altLang="zh-CN" dirty="0">
                <a:latin typeface="Times New Roman" panose="02020603050405020304" pitchFamily="18" charset="0"/>
                <a:cs typeface="Times New Roman" panose="02020603050405020304" pitchFamily="18" charset="0"/>
              </a:rPr>
              <a:t>8. If Hitler invaded Hell I would make…</a:t>
            </a:r>
          </a:p>
          <a:p>
            <a:pPr eaLnBrk="1" hangingPunct="1">
              <a:buFontTx/>
              <a:buNone/>
              <a:defRPr/>
            </a:pPr>
            <a:r>
              <a:rPr lang="en-US" altLang="zh-CN" dirty="0">
                <a:latin typeface="Times New Roman" panose="02020603050405020304" pitchFamily="18" charset="0"/>
                <a:cs typeface="Times New Roman" panose="02020603050405020304" pitchFamily="18" charset="0"/>
              </a:rPr>
              <a:t>1)    </a:t>
            </a:r>
            <a:r>
              <a:rPr lang="en-US" altLang="zh-CN" dirty="0">
                <a:solidFill>
                  <a:srgbClr val="C00000"/>
                </a:solidFill>
                <a:latin typeface="Times New Roman" panose="02020603050405020304" pitchFamily="18" charset="0"/>
                <a:cs typeface="Times New Roman" panose="02020603050405020304" pitchFamily="18" charset="0"/>
              </a:rPr>
              <a:t>make a favorable reference to:  </a:t>
            </a:r>
            <a:r>
              <a:rPr lang="en-US" altLang="zh-CN" dirty="0">
                <a:latin typeface="Times New Roman" panose="02020603050405020304" pitchFamily="18" charset="0"/>
                <a:cs typeface="Times New Roman" panose="02020603050405020304" pitchFamily="18" charset="0"/>
              </a:rPr>
              <a:t>speak in favor of</a:t>
            </a:r>
          </a:p>
          <a:p>
            <a:pPr eaLnBrk="1" hangingPunct="1">
              <a:buFontTx/>
              <a:buNone/>
              <a:defRPr/>
            </a:pPr>
            <a:r>
              <a:rPr lang="en-US" altLang="zh-CN" dirty="0">
                <a:latin typeface="Times New Roman" panose="02020603050405020304" pitchFamily="18" charset="0"/>
                <a:cs typeface="Times New Roman" panose="02020603050405020304" pitchFamily="18" charset="0"/>
              </a:rPr>
              <a:t>       e.g. The student made a favorable reference to the teacher in his book report.</a:t>
            </a:r>
          </a:p>
          <a:p>
            <a:pPr>
              <a:buNone/>
              <a:defRPr/>
            </a:pPr>
            <a:r>
              <a:rPr lang="en-US" altLang="zh-CN" dirty="0">
                <a:latin typeface="Times New Roman" panose="02020603050405020304" pitchFamily="18" charset="0"/>
                <a:cs typeface="Times New Roman" panose="02020603050405020304" pitchFamily="18" charset="0"/>
              </a:rPr>
              <a:t>               Do not forget to make some favorable reference to me before my parents. </a:t>
            </a:r>
          </a:p>
          <a:p>
            <a:pPr>
              <a:buNone/>
              <a:defRPr/>
            </a:pPr>
            <a:endParaRPr lang="en-US" altLang="zh-CN" dirty="0">
              <a:latin typeface="Times New Roman" panose="02020603050405020304" pitchFamily="18" charset="0"/>
              <a:cs typeface="Times New Roman" panose="02020603050405020304" pitchFamily="18" charset="0"/>
            </a:endParaRPr>
          </a:p>
          <a:p>
            <a:pPr eaLnBrk="1" hangingPunct="1">
              <a:buFontTx/>
              <a:buNone/>
              <a:defRPr/>
            </a:pPr>
            <a:endParaRPr lang="en-US" altLang="zh-CN" dirty="0">
              <a:latin typeface="Times New Roman" panose="02020603050405020304" pitchFamily="18" charset="0"/>
              <a:cs typeface="Times New Roman" panose="02020603050405020304" pitchFamily="18" charset="0"/>
            </a:endParaRPr>
          </a:p>
          <a:p>
            <a:pPr marL="342900" indent="-342900">
              <a:buFontTx/>
              <a:buAutoNum type="arabicParenR"/>
              <a:defRPr/>
            </a:pPr>
            <a:endParaRPr lang="en-US" altLang="zh-CN" sz="1500" dirty="0">
              <a:latin typeface="Times New Roman" panose="02020603050405020304" pitchFamily="18" charset="0"/>
              <a:cs typeface="Times New Roman" panose="02020603050405020304" pitchFamily="18" charset="0"/>
            </a:endParaRPr>
          </a:p>
        </p:txBody>
      </p:sp>
      <p:sp>
        <p:nvSpPr>
          <p:cNvPr id="2" name="内容占位符 2"/>
          <p:cNvSpPr txBox="1"/>
          <p:nvPr/>
        </p:nvSpPr>
        <p:spPr>
          <a:xfrm>
            <a:off x="568126" y="3718872"/>
            <a:ext cx="8245936" cy="304957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500"/>
              </a:lnSpc>
              <a:buFont typeface="Arial" panose="020B0604020202020204" pitchFamily="34" charset="0"/>
              <a:buNone/>
              <a:defRPr/>
            </a:pPr>
            <a:r>
              <a:rPr lang="en-US" altLang="zh-CN" dirty="0">
                <a:latin typeface="Times New Roman" panose="02020603050405020304" pitchFamily="18" charset="0"/>
                <a:cs typeface="Times New Roman" panose="02020603050405020304" pitchFamily="18" charset="0"/>
              </a:rPr>
              <a:t>2) If Hitler should attack Hell, a most hated place, I would still say a word in favor of the Devil, the foe of mankind, in the House of Commons; I would say a word in favor of anyone who is attacked by Hitler, no matter how bad, how wicked or evil he had been in the past. </a:t>
            </a:r>
          </a:p>
          <a:p>
            <a:pPr>
              <a:buFontTx/>
              <a:buNone/>
              <a:defRPr/>
            </a:pPr>
            <a:endParaRPr lang="en-US" altLang="zh-CN" dirty="0">
              <a:latin typeface="Times New Roman" panose="02020603050405020304" pitchFamily="18" charset="0"/>
              <a:cs typeface="Times New Roman" panose="02020603050405020304" pitchFamily="18" charset="0"/>
            </a:endParaRPr>
          </a:p>
          <a:p>
            <a:pPr marL="342900" indent="-342900">
              <a:buFontTx/>
              <a:buAutoNum type="arabicParenR"/>
              <a:defRPr/>
            </a:pPr>
            <a:endParaRPr lang="en-US" altLang="zh-CN" sz="15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60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60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560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560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build="p"/>
      <p:bldP spid="2"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内容占位符 2"/>
          <p:cNvSpPr>
            <a:spLocks noGrp="1"/>
          </p:cNvSpPr>
          <p:nvPr>
            <p:ph idx="1"/>
          </p:nvPr>
        </p:nvSpPr>
        <p:spPr>
          <a:xfrm>
            <a:off x="628650" y="866009"/>
            <a:ext cx="7886700" cy="5125981"/>
          </a:xfrm>
        </p:spPr>
        <p:txBody>
          <a:bodyPr>
            <a:normAutofit/>
          </a:bodyPr>
          <a:lstStyle/>
          <a:p>
            <a:pPr eaLnBrk="1" hangingPunct="1">
              <a:lnSpc>
                <a:spcPts val="3600"/>
              </a:lnSpc>
              <a:buFontTx/>
              <a:buNone/>
            </a:pPr>
            <a:r>
              <a:rPr lang="en-US" altLang="zh-CN" dirty="0">
                <a:latin typeface="Times New Roman" panose="02020603050405020304" pitchFamily="18" charset="0"/>
                <a:cs typeface="Times New Roman" panose="02020603050405020304" pitchFamily="18" charset="0"/>
              </a:rPr>
              <a:t>9. </a:t>
            </a:r>
            <a:r>
              <a:rPr lang="en-US" altLang="zh-CN" dirty="0">
                <a:solidFill>
                  <a:srgbClr val="C00000"/>
                </a:solidFill>
                <a:latin typeface="Times New Roman" panose="02020603050405020304" pitchFamily="18" charset="0"/>
                <a:cs typeface="Times New Roman" panose="02020603050405020304" pitchFamily="18" charset="0"/>
              </a:rPr>
              <a:t>to the effect that…: </a:t>
            </a:r>
            <a:r>
              <a:rPr lang="en-US" altLang="zh-CN" dirty="0">
                <a:latin typeface="Times New Roman" panose="02020603050405020304" pitchFamily="18" charset="0"/>
                <a:cs typeface="Times New Roman" panose="02020603050405020304" pitchFamily="18" charset="0"/>
              </a:rPr>
              <a:t>with the meaning that…</a:t>
            </a:r>
          </a:p>
          <a:p>
            <a:pPr eaLnBrk="1" hangingPunct="1">
              <a:lnSpc>
                <a:spcPts val="3600"/>
              </a:lnSpc>
              <a:buFontTx/>
              <a:buNone/>
            </a:pPr>
            <a:r>
              <a:rPr lang="en-US" altLang="zh-CN" dirty="0">
                <a:latin typeface="Times New Roman" panose="02020603050405020304" pitchFamily="18" charset="0"/>
                <a:cs typeface="Times New Roman" panose="02020603050405020304" pitchFamily="18" charset="0"/>
              </a:rPr>
              <a:t>     e.g. They have made a declaration </a:t>
            </a:r>
            <a:r>
              <a:rPr lang="en-US" altLang="zh-CN" dirty="0">
                <a:solidFill>
                  <a:srgbClr val="C00000"/>
                </a:solidFill>
                <a:latin typeface="Times New Roman" panose="02020603050405020304" pitchFamily="18" charset="0"/>
                <a:cs typeface="Times New Roman" panose="02020603050405020304" pitchFamily="18" charset="0"/>
              </a:rPr>
              <a:t>to the effect that </a:t>
            </a:r>
            <a:r>
              <a:rPr lang="en-US" altLang="zh-CN" dirty="0">
                <a:latin typeface="Times New Roman" panose="02020603050405020304" pitchFamily="18" charset="0"/>
                <a:cs typeface="Times New Roman" panose="02020603050405020304" pitchFamily="18" charset="0"/>
              </a:rPr>
              <a:t>all fighting must stop.</a:t>
            </a:r>
          </a:p>
          <a:p>
            <a:pPr eaLnBrk="1" hangingPunct="1">
              <a:lnSpc>
                <a:spcPts val="3600"/>
              </a:lnSpc>
              <a:buFontTx/>
              <a:buNone/>
            </a:pPr>
            <a:r>
              <a:rPr lang="en-US" altLang="zh-CN" dirty="0">
                <a:latin typeface="Times New Roman" panose="02020603050405020304" pitchFamily="18" charset="0"/>
                <a:cs typeface="Times New Roman" panose="02020603050405020304" pitchFamily="18" charset="0"/>
              </a:rPr>
              <a:t>     They call him a fool or words </a:t>
            </a:r>
            <a:r>
              <a:rPr lang="en-US" altLang="zh-CN" dirty="0">
                <a:solidFill>
                  <a:srgbClr val="C00000"/>
                </a:solidFill>
                <a:latin typeface="Times New Roman" panose="02020603050405020304" pitchFamily="18" charset="0"/>
                <a:cs typeface="Times New Roman" panose="02020603050405020304" pitchFamily="18" charset="0"/>
              </a:rPr>
              <a:t>to that effect</a:t>
            </a:r>
            <a:r>
              <a:rPr lang="en-US" altLang="zh-CN" dirty="0">
                <a:latin typeface="Times New Roman" panose="02020603050405020304" pitchFamily="18" charset="0"/>
                <a:cs typeface="Times New Roman" panose="02020603050405020304" pitchFamily="18" charset="0"/>
              </a:rPr>
              <a:t>.</a:t>
            </a:r>
          </a:p>
          <a:p>
            <a:pPr>
              <a:lnSpc>
                <a:spcPts val="3600"/>
              </a:lnSpc>
              <a:buNone/>
            </a:pPr>
            <a:r>
              <a:rPr lang="en-GB" altLang="zh-CN" dirty="0">
                <a:latin typeface="Times New Roman" panose="02020603050405020304" pitchFamily="18" charset="0"/>
                <a:cs typeface="Times New Roman" panose="02020603050405020304" pitchFamily="18" charset="0"/>
              </a:rPr>
              <a:t>     A rumour was in the air </a:t>
            </a:r>
            <a:r>
              <a:rPr lang="en-GB" altLang="zh-CN" dirty="0">
                <a:solidFill>
                  <a:srgbClr val="C00000"/>
                </a:solidFill>
                <a:latin typeface="Times New Roman" panose="02020603050405020304" pitchFamily="18" charset="0"/>
                <a:cs typeface="Times New Roman" panose="02020603050405020304" pitchFamily="18" charset="0"/>
              </a:rPr>
              <a:t>to the effect that </a:t>
            </a:r>
            <a:r>
              <a:rPr lang="en-GB" altLang="zh-CN" dirty="0">
                <a:latin typeface="Times New Roman" panose="02020603050405020304" pitchFamily="18" charset="0"/>
                <a:cs typeface="Times New Roman" panose="02020603050405020304" pitchFamily="18" charset="0"/>
              </a:rPr>
              <a:t>the firm was in financial difficulties.</a:t>
            </a:r>
            <a:endParaRPr lang="en-US" altLang="zh-CN" dirty="0">
              <a:latin typeface="Times New Roman" panose="02020603050405020304" pitchFamily="18" charset="0"/>
              <a:cs typeface="Times New Roman" panose="02020603050405020304" pitchFamily="18" charset="0"/>
            </a:endParaRPr>
          </a:p>
          <a:p>
            <a:pPr eaLnBrk="1" hangingPunct="1">
              <a:lnSpc>
                <a:spcPts val="3600"/>
              </a:lnSpc>
              <a:buFontTx/>
              <a:buNone/>
            </a:pPr>
            <a:endParaRPr lang="en-US" altLang="zh-CN" dirty="0">
              <a:latin typeface="Times New Roman" panose="02020603050405020304" pitchFamily="18" charset="0"/>
              <a:cs typeface="Times New Roman" panose="02020603050405020304" pitchFamily="18" charset="0"/>
            </a:endParaRPr>
          </a:p>
          <a:p>
            <a:pPr eaLnBrk="1" hangingPunct="1">
              <a:lnSpc>
                <a:spcPts val="3600"/>
              </a:lnSpc>
              <a:buFontTx/>
              <a:buNone/>
            </a:pPr>
            <a:endParaRPr lang="en-US" altLang="zh-CN" dirty="0">
              <a:latin typeface="Times New Roman" panose="02020603050405020304" pitchFamily="18" charset="0"/>
              <a:cs typeface="Times New Roman" panose="02020603050405020304" pitchFamily="18" charset="0"/>
            </a:endParaRPr>
          </a:p>
          <a:p>
            <a:pPr eaLnBrk="1" hangingPunct="1">
              <a:buFontTx/>
              <a:buNone/>
            </a:pPr>
            <a:endParaRPr lang="en-US" altLang="zh-CN" dirty="0">
              <a:latin typeface="Times New Roman" panose="02020603050405020304" pitchFamily="18" charset="0"/>
              <a:cs typeface="Times New Roman" panose="02020603050405020304" pitchFamily="18" charset="0"/>
            </a:endParaRPr>
          </a:p>
          <a:p>
            <a:pPr eaLnBrk="1" hangingPunct="1">
              <a:buFontTx/>
              <a:buNone/>
            </a:pPr>
            <a:endParaRPr lang="zh-CN" altLang="en-US"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a:xfrm>
            <a:off x="449541" y="82322"/>
            <a:ext cx="7886700" cy="1325563"/>
          </a:xfrm>
        </p:spPr>
        <p:txBody>
          <a:bodyPr>
            <a:normAutofit/>
          </a:bodyPr>
          <a:lstStyle/>
          <a:p>
            <a:pPr eaLnBrk="1" hangingPunct="1"/>
            <a:r>
              <a:rPr lang="en-US" altLang="zh-CN" sz="2800" dirty="0">
                <a:solidFill>
                  <a:srgbClr val="C00000"/>
                </a:solidFill>
                <a:latin typeface="Times New Roman" panose="02020603050405020304" pitchFamily="18" charset="0"/>
                <a:cs typeface="Times New Roman" panose="02020603050405020304" pitchFamily="18" charset="0"/>
              </a:rPr>
              <a:t>Paras 3-6: Summary </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9219" name="内容占位符 2"/>
          <p:cNvSpPr>
            <a:spLocks noGrp="1"/>
          </p:cNvSpPr>
          <p:nvPr>
            <p:ph idx="1"/>
          </p:nvPr>
        </p:nvSpPr>
        <p:spPr>
          <a:xfrm>
            <a:off x="747958" y="2361293"/>
            <a:ext cx="7648084" cy="2499339"/>
          </a:xfrm>
        </p:spPr>
        <p:txBody>
          <a:bodyPr>
            <a:normAutofit/>
          </a:bodyPr>
          <a:lstStyle/>
          <a:p>
            <a:pPr eaLnBrk="1" hangingPunct="1">
              <a:lnSpc>
                <a:spcPct val="150000"/>
              </a:lnSpc>
              <a:buFontTx/>
              <a:buNone/>
            </a:pPr>
            <a:r>
              <a:rPr lang="en-US" altLang="zh-CN" sz="4000" dirty="0">
                <a:latin typeface="Times New Roman" panose="02020603050405020304" pitchFamily="18" charset="0"/>
                <a:cs typeface="Times New Roman" panose="02020603050405020304" pitchFamily="18" charset="0"/>
              </a:rPr>
              <a:t> </a:t>
            </a:r>
            <a:r>
              <a:rPr lang="en-US" altLang="zh-CN" sz="3200" dirty="0">
                <a:latin typeface="Times New Roman" panose="02020603050405020304" pitchFamily="18" charset="0"/>
                <a:cs typeface="Times New Roman" panose="02020603050405020304" pitchFamily="18" charset="0"/>
              </a:rPr>
              <a:t>Why did Churchill quote from his private secretary and give a detailed account of the background?</a:t>
            </a:r>
          </a:p>
          <a:p>
            <a:pPr eaLnBrk="1" hangingPunct="1"/>
            <a:endParaRPr lang="zh-CN" altLang="en-US" dirty="0"/>
          </a:p>
        </p:txBody>
      </p:sp>
      <p:sp>
        <p:nvSpPr>
          <p:cNvPr id="2" name="内容占位符 2"/>
          <p:cNvSpPr txBox="1"/>
          <p:nvPr/>
        </p:nvSpPr>
        <p:spPr>
          <a:xfrm>
            <a:off x="688157" y="1232889"/>
            <a:ext cx="7648084" cy="122750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buFontTx/>
              <a:buNone/>
            </a:pPr>
            <a:r>
              <a:rPr lang="en-US" altLang="zh-CN" sz="4000" dirty="0">
                <a:latin typeface="Times New Roman" panose="02020603050405020304" pitchFamily="18" charset="0"/>
                <a:cs typeface="Times New Roman" panose="02020603050405020304" pitchFamily="18" charset="0"/>
              </a:rPr>
              <a:t> </a:t>
            </a:r>
            <a:r>
              <a:rPr lang="en-US" altLang="zh-CN" sz="3200" dirty="0">
                <a:latin typeface="Times New Roman" panose="02020603050405020304" pitchFamily="18" charset="0"/>
                <a:cs typeface="Times New Roman" panose="02020603050405020304" pitchFamily="18" charset="0"/>
              </a:rPr>
              <a:t>What was Churchill’s position?</a:t>
            </a:r>
            <a:endParaRPr lang="zh-CN" altLang="en-US" sz="32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4" name="Text Box 6"/>
          <p:cNvSpPr txBox="1">
            <a:spLocks noChangeArrowheads="1"/>
          </p:cNvSpPr>
          <p:nvPr/>
        </p:nvSpPr>
        <p:spPr bwMode="auto">
          <a:xfrm>
            <a:off x="1341835" y="2263379"/>
            <a:ext cx="4914900" cy="339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buClr>
                <a:schemeClr val="hlink"/>
              </a:buClr>
            </a:pPr>
            <a:endParaRPr lang="en-US" altLang="zh-CN" sz="1500" b="1">
              <a:latin typeface="Verdana" panose="020B0604030504040204" pitchFamily="34" charset="0"/>
              <a:cs typeface="Times New Roman" panose="02020603050405020304" pitchFamily="18" charset="0"/>
            </a:endParaRPr>
          </a:p>
        </p:txBody>
      </p:sp>
      <p:sp>
        <p:nvSpPr>
          <p:cNvPr id="15367" name="Rectangle 7"/>
          <p:cNvSpPr>
            <a:spLocks noGrp="1" noChangeArrowheads="1"/>
          </p:cNvSpPr>
          <p:nvPr>
            <p:ph idx="1"/>
          </p:nvPr>
        </p:nvSpPr>
        <p:spPr>
          <a:xfrm>
            <a:off x="320511" y="1074655"/>
            <a:ext cx="8531257" cy="5109328"/>
          </a:xfrm>
        </p:spPr>
        <p:txBody>
          <a:bodyPr>
            <a:normAutofit fontScale="85000" lnSpcReduction="20000"/>
          </a:bodyPr>
          <a:lstStyle/>
          <a:p>
            <a:pPr eaLnBrk="1" hangingPunct="1">
              <a:lnSpc>
                <a:spcPct val="150000"/>
              </a:lnSpc>
              <a:spcBef>
                <a:spcPct val="0"/>
              </a:spcBef>
              <a:buClr>
                <a:schemeClr val="hlink"/>
              </a:buClr>
              <a:buFontTx/>
              <a:buNone/>
            </a:pPr>
            <a:r>
              <a:rPr lang="en-US" altLang="zh-CN" dirty="0">
                <a:latin typeface="Times New Roman" panose="02020603050405020304" pitchFamily="18" charset="0"/>
                <a:cs typeface="Times New Roman" panose="02020603050405020304" pitchFamily="18" charset="0"/>
              </a:rPr>
              <a:t>1. </a:t>
            </a:r>
            <a:r>
              <a:rPr lang="en-US" altLang="zh-CN" sz="3300" dirty="0">
                <a:latin typeface="Times New Roman" panose="02020603050405020304" pitchFamily="18" charset="0"/>
                <a:cs typeface="Times New Roman" panose="02020603050405020304" pitchFamily="18" charset="0"/>
              </a:rPr>
              <a:t>To become acquainted with the historical background of the second World War and Winston Churchill’s life career.</a:t>
            </a:r>
          </a:p>
          <a:p>
            <a:pPr eaLnBrk="1" hangingPunct="1">
              <a:lnSpc>
                <a:spcPct val="150000"/>
              </a:lnSpc>
              <a:spcBef>
                <a:spcPct val="0"/>
              </a:spcBef>
              <a:buClr>
                <a:schemeClr val="hlink"/>
              </a:buClr>
              <a:buFontTx/>
              <a:buNone/>
            </a:pPr>
            <a:r>
              <a:rPr lang="en-US" altLang="zh-CN" sz="3300" dirty="0">
                <a:latin typeface="Times New Roman" panose="02020603050405020304" pitchFamily="18" charset="0"/>
                <a:cs typeface="Times New Roman" panose="02020603050405020304" pitchFamily="18" charset="0"/>
              </a:rPr>
              <a:t>2. To understand and interpret the essential theme of the speech:  Longing for peace all over the world</a:t>
            </a:r>
          </a:p>
          <a:p>
            <a:pPr>
              <a:lnSpc>
                <a:spcPct val="150000"/>
              </a:lnSpc>
              <a:spcBef>
                <a:spcPct val="0"/>
              </a:spcBef>
              <a:buClr>
                <a:schemeClr val="hlink"/>
              </a:buClr>
              <a:buFont typeface="Arial" panose="020B0604020202020204" pitchFamily="34" charset="0"/>
              <a:buNone/>
            </a:pPr>
            <a:r>
              <a:rPr lang="en-US" altLang="zh-CN" sz="3300" dirty="0">
                <a:latin typeface="Times New Roman" panose="02020603050405020304" pitchFamily="18" charset="0"/>
                <a:cs typeface="Times New Roman" panose="02020603050405020304" pitchFamily="18" charset="0"/>
              </a:rPr>
              <a:t>3. To appreciate the stylistic features and rhetoric devices of the public speech.</a:t>
            </a:r>
          </a:p>
          <a:p>
            <a:pPr>
              <a:lnSpc>
                <a:spcPct val="150000"/>
              </a:lnSpc>
              <a:spcBef>
                <a:spcPct val="0"/>
              </a:spcBef>
              <a:buClr>
                <a:schemeClr val="hlink"/>
              </a:buClr>
              <a:buFont typeface="Arial" panose="020B0604020202020204" pitchFamily="34" charset="0"/>
              <a:buNone/>
            </a:pPr>
            <a:r>
              <a:rPr lang="en-US" altLang="zh-CN" sz="3300" dirty="0">
                <a:latin typeface="Times New Roman" panose="02020603050405020304" pitchFamily="18" charset="0"/>
                <a:cs typeface="Times New Roman" panose="02020603050405020304" pitchFamily="18" charset="0"/>
              </a:rPr>
              <a:t>4. To use the words and expressions in the text correctly and appropriately. </a:t>
            </a:r>
          </a:p>
          <a:p>
            <a:pPr eaLnBrk="1" hangingPunct="1">
              <a:lnSpc>
                <a:spcPct val="150000"/>
              </a:lnSpc>
              <a:spcBef>
                <a:spcPct val="50000"/>
              </a:spcBef>
              <a:buClr>
                <a:schemeClr val="hlink"/>
              </a:buClr>
              <a:buFontTx/>
              <a:buNone/>
            </a:pPr>
            <a:endParaRPr lang="en-US" altLang="zh-CN" sz="1800" dirty="0">
              <a:latin typeface="Comic Sans MS" panose="030F0702030302020204" pitchFamily="66" charset="0"/>
              <a:cs typeface="Times New Roman" panose="02020603050405020304" pitchFamily="18" charset="0"/>
            </a:endParaRPr>
          </a:p>
        </p:txBody>
      </p:sp>
      <p:sp>
        <p:nvSpPr>
          <p:cNvPr id="3076" name="Rectangle 2"/>
          <p:cNvSpPr>
            <a:spLocks noChangeArrowheads="1"/>
          </p:cNvSpPr>
          <p:nvPr/>
        </p:nvSpPr>
        <p:spPr bwMode="auto">
          <a:xfrm>
            <a:off x="559595" y="441519"/>
            <a:ext cx="5697140" cy="465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700" b="1" dirty="0">
                <a:solidFill>
                  <a:srgbClr val="C00000"/>
                </a:solidFill>
                <a:latin typeface="Times New Roman" panose="02020603050405020304" pitchFamily="18" charset="0"/>
                <a:cs typeface="Times New Roman" panose="02020603050405020304" pitchFamily="18" charset="0"/>
              </a:rPr>
              <a:t>Learning Objectives</a:t>
            </a:r>
            <a:endParaRPr lang="zh-CN" altLang="en-US" sz="2700" b="1"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内容占位符 2"/>
          <p:cNvSpPr>
            <a:spLocks noGrp="1"/>
          </p:cNvSpPr>
          <p:nvPr>
            <p:ph idx="1"/>
          </p:nvPr>
        </p:nvSpPr>
        <p:spPr>
          <a:xfrm>
            <a:off x="524356" y="450130"/>
            <a:ext cx="7810130" cy="5957740"/>
          </a:xfrm>
        </p:spPr>
        <p:txBody>
          <a:bodyPr rtlCol="0">
            <a:normAutofit fontScale="85000" lnSpcReduction="20000"/>
          </a:bodyPr>
          <a:lstStyle/>
          <a:p>
            <a:pPr>
              <a:buNone/>
              <a:defRPr/>
            </a:pPr>
            <a:r>
              <a:rPr lang="en-US" altLang="zh-CN" sz="3300" dirty="0">
                <a:latin typeface="Times New Roman" panose="02020603050405020304" pitchFamily="18" charset="0"/>
                <a:cs typeface="Times New Roman" panose="02020603050405020304" pitchFamily="18" charset="0"/>
              </a:rPr>
              <a:t>Revision:</a:t>
            </a:r>
          </a:p>
          <a:p>
            <a:pPr marL="514350" indent="-514350">
              <a:lnSpc>
                <a:spcPct val="150000"/>
              </a:lnSpc>
              <a:buAutoNum type="arabicPeriod"/>
              <a:defRPr/>
            </a:pPr>
            <a:r>
              <a:rPr lang="zh-CN" altLang="en-US" sz="3300" dirty="0">
                <a:latin typeface="宋体" panose="02010600030101010101" pitchFamily="2" charset="-122"/>
                <a:ea typeface="宋体" panose="02010600030101010101" pitchFamily="2" charset="-122"/>
                <a:cs typeface="Times New Roman" panose="02020603050405020304" pitchFamily="18" charset="0"/>
              </a:rPr>
              <a:t>对苏联的进攻   </a:t>
            </a:r>
            <a:r>
              <a:rPr lang="en-US" altLang="zh-CN" sz="3300" dirty="0">
                <a:latin typeface="宋体" panose="02010600030101010101" pitchFamily="2" charset="-122"/>
                <a:ea typeface="宋体" panose="02010600030101010101" pitchFamily="2" charset="-122"/>
                <a:cs typeface="Times New Roman" panose="02020603050405020304" pitchFamily="18" charset="0"/>
              </a:rPr>
              <a:t>2. </a:t>
            </a:r>
            <a:r>
              <a:rPr lang="zh-CN" altLang="en-US" sz="3300" dirty="0">
                <a:latin typeface="宋体" panose="02010600030101010101" pitchFamily="2" charset="-122"/>
                <a:ea typeface="宋体" panose="02010600030101010101" pitchFamily="2" charset="-122"/>
                <a:cs typeface="Times New Roman" panose="02020603050405020304" pitchFamily="18" charset="0"/>
              </a:rPr>
              <a:t>将意料的事情变成现实  </a:t>
            </a:r>
            <a:endParaRPr lang="en-US" altLang="zh-CN" sz="3300" dirty="0">
              <a:latin typeface="宋体" panose="02010600030101010101" pitchFamily="2" charset="-122"/>
              <a:ea typeface="宋体" panose="02010600030101010101" pitchFamily="2" charset="-122"/>
              <a:cs typeface="Times New Roman" panose="02020603050405020304" pitchFamily="18" charset="0"/>
            </a:endParaRPr>
          </a:p>
          <a:p>
            <a:pPr marL="0" indent="0">
              <a:lnSpc>
                <a:spcPct val="150000"/>
              </a:lnSpc>
              <a:buNone/>
              <a:defRPr/>
            </a:pPr>
            <a:r>
              <a:rPr lang="en-US" altLang="zh-CN" sz="3300" dirty="0">
                <a:latin typeface="宋体" panose="02010600030101010101" pitchFamily="2" charset="-122"/>
                <a:ea typeface="宋体" panose="02010600030101010101" pitchFamily="2" charset="-122"/>
                <a:cs typeface="Times New Roman" panose="02020603050405020304" pitchFamily="18" charset="0"/>
              </a:rPr>
              <a:t>3. </a:t>
            </a:r>
            <a:r>
              <a:rPr lang="zh-CN" altLang="en-US" sz="3300" dirty="0">
                <a:latin typeface="宋体" panose="02010600030101010101" pitchFamily="2" charset="-122"/>
                <a:ea typeface="宋体" panose="02010600030101010101" pitchFamily="2" charset="-122"/>
                <a:cs typeface="Times New Roman" panose="02020603050405020304" pitchFamily="18" charset="0"/>
              </a:rPr>
              <a:t>丝毫不怀疑</a:t>
            </a:r>
            <a:r>
              <a:rPr lang="en-US" altLang="zh-CN" sz="3300" dirty="0">
                <a:latin typeface="宋体" panose="02010600030101010101" pitchFamily="2" charset="-122"/>
                <a:ea typeface="宋体" panose="02010600030101010101" pitchFamily="2" charset="-122"/>
                <a:cs typeface="Times New Roman" panose="02020603050405020304" pitchFamily="18" charset="0"/>
              </a:rPr>
              <a:t>/ </a:t>
            </a:r>
            <a:r>
              <a:rPr lang="zh-CN" altLang="en-US" sz="3300" dirty="0">
                <a:latin typeface="宋体" panose="02010600030101010101" pitchFamily="2" charset="-122"/>
                <a:ea typeface="宋体" panose="02010600030101010101" pitchFamily="2" charset="-122"/>
                <a:cs typeface="Times New Roman" panose="02020603050405020304" pitchFamily="18" charset="0"/>
              </a:rPr>
              <a:t>完全清楚  </a:t>
            </a:r>
            <a:r>
              <a:rPr lang="en-US" altLang="zh-CN" sz="3300" dirty="0">
                <a:latin typeface="宋体" panose="02010600030101010101" pitchFamily="2" charset="-122"/>
                <a:ea typeface="宋体" panose="02010600030101010101" pitchFamily="2" charset="-122"/>
                <a:cs typeface="Times New Roman" panose="02020603050405020304" pitchFamily="18" charset="0"/>
              </a:rPr>
              <a:t>4. </a:t>
            </a:r>
            <a:r>
              <a:rPr lang="zh-CN" altLang="en-US" sz="3300" dirty="0">
                <a:latin typeface="宋体" panose="02010600030101010101" pitchFamily="2" charset="-122"/>
                <a:ea typeface="宋体" panose="02010600030101010101" pitchFamily="2" charset="-122"/>
                <a:cs typeface="Times New Roman" panose="02020603050405020304" pitchFamily="18" charset="0"/>
              </a:rPr>
              <a:t>写演讲稿   </a:t>
            </a:r>
            <a:r>
              <a:rPr lang="en-US" altLang="zh-CN" sz="3300" dirty="0">
                <a:latin typeface="宋体" panose="02010600030101010101" pitchFamily="2" charset="-122"/>
                <a:ea typeface="宋体" panose="02010600030101010101" pitchFamily="2" charset="-122"/>
                <a:cs typeface="Times New Roman" panose="02020603050405020304" pitchFamily="18" charset="0"/>
              </a:rPr>
              <a:t>5. </a:t>
            </a:r>
            <a:r>
              <a:rPr lang="zh-CN" altLang="en-US" sz="3300" dirty="0">
                <a:latin typeface="宋体" panose="02010600030101010101" pitchFamily="2" charset="-122"/>
                <a:ea typeface="宋体" panose="02010600030101010101" pitchFamily="2" charset="-122"/>
                <a:cs typeface="Times New Roman" panose="02020603050405020304" pitchFamily="18" charset="0"/>
              </a:rPr>
              <a:t>匆匆从伦敦赶来  </a:t>
            </a:r>
            <a:r>
              <a:rPr lang="en-US" altLang="zh-CN" sz="3300" dirty="0">
                <a:latin typeface="宋体" panose="02010600030101010101" pitchFamily="2" charset="-122"/>
                <a:ea typeface="宋体" panose="02010600030101010101" pitchFamily="2" charset="-122"/>
                <a:cs typeface="Times New Roman" panose="02020603050405020304" pitchFamily="18" charset="0"/>
              </a:rPr>
              <a:t>6. </a:t>
            </a:r>
            <a:r>
              <a:rPr lang="zh-CN" altLang="en-US" sz="3300" dirty="0">
                <a:latin typeface="宋体" panose="02010600030101010101" pitchFamily="2" charset="-122"/>
                <a:ea typeface="宋体" panose="02010600030101010101" pitchFamily="2" charset="-122"/>
                <a:cs typeface="Times New Roman" panose="02020603050405020304" pitchFamily="18" charset="0"/>
              </a:rPr>
              <a:t>大举进攻苏联  </a:t>
            </a:r>
            <a:r>
              <a:rPr lang="en-US" altLang="zh-CN" sz="3300" dirty="0">
                <a:latin typeface="宋体" panose="02010600030101010101" pitchFamily="2" charset="-122"/>
                <a:ea typeface="宋体" panose="02010600030101010101" pitchFamily="2" charset="-122"/>
                <a:cs typeface="Times New Roman" panose="02020603050405020304" pitchFamily="18" charset="0"/>
              </a:rPr>
              <a:t>7. </a:t>
            </a:r>
            <a:r>
              <a:rPr lang="zh-CN" altLang="en-US" sz="3300" dirty="0">
                <a:latin typeface="宋体" panose="02010600030101010101" pitchFamily="2" charset="-122"/>
                <a:ea typeface="宋体" panose="02010600030101010101" pitchFamily="2" charset="-122"/>
                <a:cs typeface="Times New Roman" panose="02020603050405020304" pitchFamily="18" charset="0"/>
              </a:rPr>
              <a:t>被突袭   </a:t>
            </a:r>
            <a:r>
              <a:rPr lang="en-US" altLang="zh-CN" sz="3300" dirty="0">
                <a:latin typeface="宋体" panose="02010600030101010101" pitchFamily="2" charset="-122"/>
                <a:ea typeface="宋体" panose="02010600030101010101" pitchFamily="2" charset="-122"/>
                <a:cs typeface="Times New Roman" panose="02020603050405020304" pitchFamily="18" charset="0"/>
              </a:rPr>
              <a:t>8. </a:t>
            </a:r>
            <a:r>
              <a:rPr lang="zh-CN" altLang="en-US" sz="3300" dirty="0">
                <a:latin typeface="宋体" panose="02010600030101010101" pitchFamily="2" charset="-122"/>
                <a:ea typeface="宋体" panose="02010600030101010101" pitchFamily="2" charset="-122"/>
                <a:cs typeface="Times New Roman" panose="02020603050405020304" pitchFamily="18" charset="0"/>
              </a:rPr>
              <a:t>（飞机）停在机场</a:t>
            </a:r>
            <a:r>
              <a:rPr lang="en-US" altLang="zh-CN" sz="3300" dirty="0">
                <a:latin typeface="宋体" panose="02010600030101010101" pitchFamily="2" charset="-122"/>
                <a:ea typeface="宋体" panose="02010600030101010101" pitchFamily="2" charset="-122"/>
                <a:cs typeface="Times New Roman" panose="02020603050405020304" pitchFamily="18" charset="0"/>
              </a:rPr>
              <a:t>   9. </a:t>
            </a:r>
            <a:r>
              <a:rPr lang="zh-CN" altLang="en-US" sz="3300" dirty="0">
                <a:latin typeface="宋体" panose="02010600030101010101" pitchFamily="2" charset="-122"/>
                <a:ea typeface="宋体" panose="02010600030101010101" pitchFamily="2" charset="-122"/>
                <a:cs typeface="Times New Roman" panose="02020603050405020304" pitchFamily="18" charset="0"/>
              </a:rPr>
              <a:t>迅猛推进  </a:t>
            </a:r>
            <a:r>
              <a:rPr lang="en-US" altLang="zh-CN" sz="3300" dirty="0">
                <a:latin typeface="宋体" panose="02010600030101010101" pitchFamily="2" charset="-122"/>
                <a:ea typeface="宋体" panose="02010600030101010101" pitchFamily="2" charset="-122"/>
                <a:cs typeface="Times New Roman" panose="02020603050405020304" pitchFamily="18" charset="0"/>
              </a:rPr>
              <a:t>10.</a:t>
            </a:r>
            <a:r>
              <a:rPr lang="zh-CN" altLang="en-US" sz="3300" dirty="0">
                <a:latin typeface="宋体" panose="02010600030101010101" pitchFamily="2" charset="-122"/>
                <a:ea typeface="宋体" panose="02010600030101010101" pitchFamily="2" charset="-122"/>
                <a:cs typeface="Times New Roman" panose="02020603050405020304" pitchFamily="18" charset="0"/>
              </a:rPr>
              <a:t> 被包围、被俘虏  </a:t>
            </a:r>
            <a:r>
              <a:rPr lang="en-US" altLang="zh-CN" sz="3300" dirty="0">
                <a:latin typeface="宋体" panose="02010600030101010101" pitchFamily="2" charset="-122"/>
                <a:ea typeface="宋体" panose="02010600030101010101" pitchFamily="2" charset="-122"/>
                <a:cs typeface="Times New Roman" panose="02020603050405020304" pitchFamily="18" charset="0"/>
              </a:rPr>
              <a:t>11. </a:t>
            </a:r>
            <a:r>
              <a:rPr lang="zh-CN" altLang="en-US" sz="3300" dirty="0">
                <a:latin typeface="宋体" panose="02010600030101010101" pitchFamily="2" charset="-122"/>
                <a:ea typeface="宋体" panose="02010600030101010101" pitchFamily="2" charset="-122"/>
                <a:cs typeface="Times New Roman" panose="02020603050405020304" pitchFamily="18" charset="0"/>
              </a:rPr>
              <a:t>大批地</a:t>
            </a:r>
            <a:r>
              <a:rPr lang="en-US" altLang="zh-CN" sz="3300" dirty="0">
                <a:latin typeface="宋体" panose="02010600030101010101" pitchFamily="2" charset="-122"/>
                <a:ea typeface="宋体" panose="02010600030101010101" pitchFamily="2" charset="-122"/>
                <a:cs typeface="Times New Roman" panose="02020603050405020304" pitchFamily="18" charset="0"/>
              </a:rPr>
              <a:t>  12. </a:t>
            </a:r>
            <a:r>
              <a:rPr lang="zh-CN" altLang="en-US" sz="3300" dirty="0">
                <a:latin typeface="宋体" panose="02010600030101010101" pitchFamily="2" charset="-122"/>
                <a:ea typeface="宋体" panose="02010600030101010101" pitchFamily="2" charset="-122"/>
                <a:cs typeface="Times New Roman" panose="02020603050405020304" pitchFamily="18" charset="0"/>
              </a:rPr>
              <a:t>指望得到某人的帮助  </a:t>
            </a:r>
            <a:r>
              <a:rPr lang="en-US" altLang="zh-CN" sz="3300" dirty="0">
                <a:latin typeface="宋体" panose="02010600030101010101" pitchFamily="2" charset="-122"/>
                <a:ea typeface="宋体" panose="02010600030101010101" pitchFamily="2" charset="-122"/>
                <a:cs typeface="Times New Roman" panose="02020603050405020304" pitchFamily="18" charset="0"/>
              </a:rPr>
              <a:t>13. </a:t>
            </a:r>
            <a:r>
              <a:rPr lang="zh-CN" altLang="en-US" sz="3300" dirty="0">
                <a:latin typeface="宋体" panose="02010600030101010101" pitchFamily="2" charset="-122"/>
                <a:ea typeface="宋体" panose="02010600030101010101" pitchFamily="2" charset="-122"/>
                <a:cs typeface="Times New Roman" panose="02020603050405020304" pitchFamily="18" charset="0"/>
              </a:rPr>
              <a:t>竭尽全力做某事  </a:t>
            </a:r>
            <a:r>
              <a:rPr lang="en-US" altLang="zh-CN" sz="3300" dirty="0">
                <a:latin typeface="宋体" panose="02010600030101010101" pitchFamily="2" charset="-122"/>
                <a:ea typeface="宋体" panose="02010600030101010101" pitchFamily="2" charset="-122"/>
                <a:cs typeface="Times New Roman" panose="02020603050405020304" pitchFamily="18" charset="0"/>
              </a:rPr>
              <a:t>14. </a:t>
            </a:r>
            <a:r>
              <a:rPr lang="zh-CN" altLang="en-US" sz="3300" dirty="0">
                <a:latin typeface="宋体" panose="02010600030101010101" pitchFamily="2" charset="-122"/>
                <a:ea typeface="宋体" panose="02010600030101010101" pitchFamily="2" charset="-122"/>
                <a:cs typeface="Times New Roman" panose="02020603050405020304" pitchFamily="18" charset="0"/>
              </a:rPr>
              <a:t>。。。也是如此   </a:t>
            </a:r>
            <a:r>
              <a:rPr lang="en-US" altLang="zh-CN" sz="3300" dirty="0">
                <a:latin typeface="宋体" panose="02010600030101010101" pitchFamily="2" charset="-122"/>
                <a:ea typeface="宋体" panose="02010600030101010101" pitchFamily="2" charset="-122"/>
                <a:cs typeface="Times New Roman" panose="02020603050405020304" pitchFamily="18" charset="0"/>
              </a:rPr>
              <a:t>15. </a:t>
            </a:r>
            <a:r>
              <a:rPr lang="zh-CN" altLang="en-US" sz="3300" dirty="0">
                <a:latin typeface="宋体" panose="02010600030101010101" pitchFamily="2" charset="-122"/>
                <a:ea typeface="宋体" panose="02010600030101010101" pitchFamily="2" charset="-122"/>
                <a:cs typeface="Times New Roman" panose="02020603050405020304" pitchFamily="18" charset="0"/>
              </a:rPr>
              <a:t>回到（原来的话题）</a:t>
            </a:r>
            <a:r>
              <a:rPr lang="en-US" altLang="zh-CN" sz="3300" dirty="0">
                <a:latin typeface="宋体" panose="02010600030101010101" pitchFamily="2" charset="-122"/>
                <a:ea typeface="宋体" panose="02010600030101010101" pitchFamily="2" charset="-122"/>
                <a:cs typeface="Times New Roman" panose="02020603050405020304" pitchFamily="18" charset="0"/>
              </a:rPr>
              <a:t>16. </a:t>
            </a:r>
            <a:r>
              <a:rPr lang="zh-CN" altLang="en-US" sz="3300" dirty="0">
                <a:latin typeface="宋体" panose="02010600030101010101" pitchFamily="2" charset="-122"/>
                <a:ea typeface="宋体" panose="02010600030101010101" pitchFamily="2" charset="-122"/>
                <a:cs typeface="Times New Roman" panose="02020603050405020304" pitchFamily="18" charset="0"/>
              </a:rPr>
              <a:t>表里不一   </a:t>
            </a:r>
            <a:r>
              <a:rPr lang="en-US" altLang="zh-CN" sz="3300" dirty="0">
                <a:latin typeface="宋体" panose="02010600030101010101" pitchFamily="2" charset="-122"/>
                <a:ea typeface="宋体" panose="02010600030101010101" pitchFamily="2" charset="-122"/>
                <a:cs typeface="Times New Roman" panose="02020603050405020304" pitchFamily="18" charset="0"/>
              </a:rPr>
              <a:t>17 </a:t>
            </a:r>
            <a:r>
              <a:rPr lang="zh-CN" altLang="en-US" sz="3300" dirty="0">
                <a:latin typeface="宋体" panose="02010600030101010101" pitchFamily="2" charset="-122"/>
                <a:ea typeface="宋体" panose="02010600030101010101" pitchFamily="2" charset="-122"/>
                <a:cs typeface="Times New Roman" panose="02020603050405020304" pitchFamily="18" charset="0"/>
              </a:rPr>
              <a:t>为。。。说好话；美言   </a:t>
            </a:r>
            <a:r>
              <a:rPr lang="en-US" altLang="zh-CN" sz="3300" dirty="0">
                <a:latin typeface="宋体" panose="02010600030101010101" pitchFamily="2" charset="-122"/>
                <a:ea typeface="宋体" panose="02010600030101010101" pitchFamily="2" charset="-122"/>
                <a:cs typeface="Times New Roman" panose="02020603050405020304" pitchFamily="18" charset="0"/>
              </a:rPr>
              <a:t>18. </a:t>
            </a:r>
            <a:r>
              <a:rPr lang="zh-CN" altLang="en-US" sz="3300" dirty="0">
                <a:latin typeface="宋体" panose="02010600030101010101" pitchFamily="2" charset="-122"/>
                <a:ea typeface="宋体" panose="02010600030101010101" pitchFamily="2" charset="-122"/>
                <a:cs typeface="Times New Roman" panose="02020603050405020304" pitchFamily="18" charset="0"/>
              </a:rPr>
              <a:t>大意是。。。</a:t>
            </a:r>
            <a:r>
              <a:rPr lang="en-US" altLang="zh-CN" sz="3300" dirty="0">
                <a:latin typeface="宋体" panose="02010600030101010101" pitchFamily="2" charset="-122"/>
                <a:ea typeface="宋体" panose="02010600030101010101" pitchFamily="2" charset="-122"/>
                <a:cs typeface="Times New Roman" panose="02020603050405020304" pitchFamily="18" charset="0"/>
              </a:rPr>
              <a:t>19. </a:t>
            </a:r>
            <a:r>
              <a:rPr lang="zh-CN" altLang="en-US" sz="3300" dirty="0">
                <a:latin typeface="宋体" panose="02010600030101010101" pitchFamily="2" charset="-122"/>
                <a:ea typeface="宋体" panose="02010600030101010101" pitchFamily="2" charset="-122"/>
                <a:cs typeface="Times New Roman" panose="02020603050405020304" pitchFamily="18" charset="0"/>
              </a:rPr>
              <a:t>推迟做。。。</a:t>
            </a:r>
            <a:r>
              <a:rPr lang="en-US" altLang="zh-CN" sz="3300" dirty="0">
                <a:latin typeface="宋体" panose="02010600030101010101" pitchFamily="2" charset="-122"/>
                <a:ea typeface="宋体" panose="02010600030101010101" pitchFamily="2" charset="-122"/>
                <a:cs typeface="Times New Roman" panose="02020603050405020304" pitchFamily="18" charset="0"/>
              </a:rPr>
              <a:t>20. </a:t>
            </a:r>
            <a:r>
              <a:rPr lang="zh-CN" altLang="en-US" sz="3300" dirty="0">
                <a:latin typeface="宋体" panose="02010600030101010101" pitchFamily="2" charset="-122"/>
                <a:ea typeface="宋体" panose="02010600030101010101" pitchFamily="2" charset="-122"/>
                <a:cs typeface="Times New Roman" panose="02020603050405020304" pitchFamily="18" charset="0"/>
              </a:rPr>
              <a:t>花一整天做。。。</a:t>
            </a:r>
            <a:endParaRPr lang="en-US" altLang="zh-CN" sz="3300" dirty="0">
              <a:latin typeface="宋体" panose="02010600030101010101" pitchFamily="2" charset="-122"/>
              <a:ea typeface="宋体" panose="02010600030101010101" pitchFamily="2" charset="-122"/>
              <a:cs typeface="Times New Roman" panose="02020603050405020304" pitchFamily="18" charset="0"/>
            </a:endParaRPr>
          </a:p>
          <a:p>
            <a:pPr marL="0" indent="0">
              <a:lnSpc>
                <a:spcPct val="150000"/>
              </a:lnSpc>
              <a:buNone/>
              <a:defRPr/>
            </a:pPr>
            <a:endParaRPr lang="en-US" altLang="zh-CN" dirty="0">
              <a:latin typeface="Times New Roman" panose="02020603050405020304" pitchFamily="18" charset="0"/>
              <a:cs typeface="Times New Roman" panose="02020603050405020304" pitchFamily="18" charset="0"/>
            </a:endParaRPr>
          </a:p>
          <a:p>
            <a:pPr marL="0" indent="0">
              <a:lnSpc>
                <a:spcPct val="150000"/>
              </a:lnSpc>
              <a:buNone/>
              <a:defRPr/>
            </a:pPr>
            <a:endParaRPr lang="en-US" altLang="zh-CN"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4015" y="725805"/>
            <a:ext cx="8491855" cy="1046480"/>
          </a:xfrm>
          <a:prstGeom prst="rect">
            <a:avLst/>
          </a:prstGeom>
          <a:noFill/>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chemeClr val="tx1"/>
                </a:solidFill>
                <a:latin typeface="宋体" panose="02010600030101010101" pitchFamily="2" charset="-122"/>
                <a:ea typeface="宋体" panose="02010600030101010101" pitchFamily="2" charset="-122"/>
              </a:rPr>
              <a:t>1. </a:t>
            </a:r>
            <a:r>
              <a:rPr lang="zh-CN" altLang="en-US" sz="2800" dirty="0">
                <a:solidFill>
                  <a:schemeClr val="tx1"/>
                </a:solidFill>
                <a:latin typeface="宋体" panose="02010600030101010101" pitchFamily="2" charset="-122"/>
                <a:ea typeface="宋体" panose="02010600030101010101" pitchFamily="2" charset="-122"/>
              </a:rPr>
              <a:t>她通过了研究生入学考试，我坚信的事情变成了现实。 </a:t>
            </a:r>
          </a:p>
        </p:txBody>
      </p:sp>
      <p:sp>
        <p:nvSpPr>
          <p:cNvPr id="3" name="矩形 2"/>
          <p:cNvSpPr/>
          <p:nvPr/>
        </p:nvSpPr>
        <p:spPr>
          <a:xfrm>
            <a:off x="374936" y="2056234"/>
            <a:ext cx="8395398" cy="1046376"/>
          </a:xfrm>
          <a:prstGeom prst="rect">
            <a:avLst/>
          </a:prstGeom>
          <a:noFill/>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chemeClr val="tx1"/>
                </a:solidFill>
                <a:latin typeface="Times New Roman" panose="02020603050405020304" pitchFamily="18" charset="0"/>
                <a:cs typeface="Times New Roman" panose="02020603050405020304" pitchFamily="18" charset="0"/>
              </a:rPr>
              <a:t>She passed the entrance examination to postgraduate program. This changed my conviction into certainty.</a:t>
            </a:r>
          </a:p>
        </p:txBody>
      </p:sp>
      <p:sp>
        <p:nvSpPr>
          <p:cNvPr id="4" name="矩形 3"/>
          <p:cNvSpPr/>
          <p:nvPr/>
        </p:nvSpPr>
        <p:spPr>
          <a:xfrm>
            <a:off x="375571" y="3386728"/>
            <a:ext cx="8395398" cy="1197204"/>
          </a:xfrm>
          <a:prstGeom prst="rect">
            <a:avLst/>
          </a:prstGeom>
          <a:noFill/>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2800" dirty="0">
                <a:solidFill>
                  <a:schemeClr val="tx1"/>
                </a:solidFill>
                <a:latin typeface="宋体" panose="02010600030101010101" pitchFamily="2" charset="-122"/>
                <a:ea typeface="宋体" panose="02010600030101010101" pitchFamily="2" charset="-122"/>
              </a:rPr>
              <a:t>2. </a:t>
            </a:r>
            <a:r>
              <a:rPr lang="zh-CN" altLang="en-US" sz="2800" dirty="0">
                <a:solidFill>
                  <a:schemeClr val="tx1"/>
                </a:solidFill>
                <a:latin typeface="宋体" panose="02010600030101010101" pitchFamily="2" charset="-122"/>
                <a:ea typeface="宋体" panose="02010600030101010101" pitchFamily="2" charset="-122"/>
              </a:rPr>
              <a:t>遭遇困难的时候，我们一定要持有这样的信念：坚持终会带来好的结果。 </a:t>
            </a:r>
          </a:p>
        </p:txBody>
      </p:sp>
      <p:sp>
        <p:nvSpPr>
          <p:cNvPr id="5" name="矩形 4"/>
          <p:cNvSpPr/>
          <p:nvPr/>
        </p:nvSpPr>
        <p:spPr>
          <a:xfrm>
            <a:off x="374301" y="4901437"/>
            <a:ext cx="8395398" cy="1296184"/>
          </a:xfrm>
          <a:prstGeom prst="rect">
            <a:avLst/>
          </a:prstGeom>
          <a:noFill/>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2800" dirty="0">
                <a:solidFill>
                  <a:schemeClr val="tx1"/>
                </a:solidFill>
                <a:latin typeface="Times New Roman" panose="02020603050405020304" pitchFamily="18" charset="0"/>
                <a:cs typeface="Times New Roman" panose="02020603050405020304" pitchFamily="18" charset="0"/>
              </a:rPr>
              <a:t>When encountering difficulties, we must possess the conviction that perseverance will bring good results.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P spid="5" grpId="0" bldLvl="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1571" y="580855"/>
            <a:ext cx="8107051" cy="1282045"/>
          </a:xfrm>
          <a:prstGeom prst="rect">
            <a:avLst/>
          </a:prstGeom>
          <a:noFill/>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zh-CN" altLang="en-US" sz="2800" dirty="0">
                <a:solidFill>
                  <a:schemeClr val="tx1"/>
                </a:solidFill>
                <a:latin typeface="宋体" panose="02010600030101010101" pitchFamily="2" charset="-122"/>
                <a:ea typeface="宋体" panose="02010600030101010101" pitchFamily="2" charset="-122"/>
              </a:rPr>
              <a:t>作为大学生，我十分了解我们目前的目标和任务是什么，那就是用知识武装头脑，在实践中锻炼技能不断提升个人的道德修养。 </a:t>
            </a:r>
          </a:p>
        </p:txBody>
      </p:sp>
      <p:sp>
        <p:nvSpPr>
          <p:cNvPr id="3" name="矩形 2"/>
          <p:cNvSpPr/>
          <p:nvPr/>
        </p:nvSpPr>
        <p:spPr>
          <a:xfrm>
            <a:off x="462280" y="2044065"/>
            <a:ext cx="8220075" cy="1483995"/>
          </a:xfrm>
          <a:prstGeom prst="rect">
            <a:avLst/>
          </a:prstGeom>
          <a:noFill/>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chemeClr val="tx1"/>
                </a:solidFill>
                <a:latin typeface="Times New Roman" panose="02020603050405020304" pitchFamily="18" charset="0"/>
                <a:cs typeface="Times New Roman" panose="02020603050405020304" pitchFamily="18" charset="0"/>
              </a:rPr>
              <a:t>As college students, I have no doubt where our goals and tasks lie. We must equip our minds with knowledge, hone our skills in practice and upgrade our morality.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bldLvl="0" animBg="1"/>
      <p:bldP spid="3" grpId="1"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1290893"/>
            <a:ext cx="7886700" cy="418615"/>
          </a:xfrm>
        </p:spPr>
        <p:txBody>
          <a:bodyPr>
            <a:no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Public speech </a:t>
            </a:r>
            <a:endParaRPr lang="zh-CN" altLang="en-US" sz="2800" b="1" dirty="0">
              <a:solidFill>
                <a:srgbClr val="C00000"/>
              </a:solidFill>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628650" y="2035761"/>
            <a:ext cx="4367556" cy="3299810"/>
          </a:xfrm>
        </p:spPr>
        <p:txBody>
          <a:bodyPr>
            <a:normAutofit/>
          </a:bodyPr>
          <a:lstStyle/>
          <a:p>
            <a:pPr marL="0" indent="0">
              <a:lnSpc>
                <a:spcPts val="3400"/>
              </a:lnSpc>
              <a:buNone/>
            </a:pPr>
            <a:r>
              <a:rPr lang="en-US" altLang="zh-CN" dirty="0">
                <a:solidFill>
                  <a:srgbClr val="C00000"/>
                </a:solidFill>
                <a:latin typeface="Times New Roman" panose="02020603050405020304" pitchFamily="18" charset="0"/>
                <a:cs typeface="Times New Roman" panose="02020603050405020304" pitchFamily="18" charset="0"/>
              </a:rPr>
              <a:t>The purpose of public speech</a:t>
            </a:r>
          </a:p>
          <a:p>
            <a:pPr>
              <a:lnSpc>
                <a:spcPts val="3400"/>
              </a:lnSpc>
              <a:buFont typeface="Wingdings" panose="05000000000000000000" pitchFamily="2" charset="2"/>
              <a:buChar char="Ø"/>
            </a:pPr>
            <a:r>
              <a:rPr lang="en-US" altLang="zh-CN" dirty="0">
                <a:latin typeface="Times New Roman" panose="02020603050405020304" pitchFamily="18" charset="0"/>
                <a:cs typeface="Times New Roman" panose="02020603050405020304" pitchFamily="18" charset="0"/>
              </a:rPr>
              <a:t>    To explain </a:t>
            </a:r>
          </a:p>
          <a:p>
            <a:pPr>
              <a:lnSpc>
                <a:spcPts val="3400"/>
              </a:lnSpc>
              <a:buFont typeface="Wingdings" panose="05000000000000000000" pitchFamily="2" charset="2"/>
              <a:buChar char="Ø"/>
            </a:pPr>
            <a:r>
              <a:rPr lang="en-US" altLang="zh-CN" dirty="0">
                <a:latin typeface="Times New Roman" panose="02020603050405020304" pitchFamily="18" charset="0"/>
                <a:cs typeface="Times New Roman" panose="02020603050405020304" pitchFamily="18" charset="0"/>
              </a:rPr>
              <a:t>    To persuade</a:t>
            </a:r>
          </a:p>
          <a:p>
            <a:pPr>
              <a:lnSpc>
                <a:spcPts val="3400"/>
              </a:lnSpc>
              <a:buFont typeface="Wingdings" panose="05000000000000000000" pitchFamily="2" charset="2"/>
              <a:buChar char="Ø"/>
            </a:pPr>
            <a:r>
              <a:rPr lang="en-US" altLang="zh-CN" dirty="0">
                <a:latin typeface="Times New Roman" panose="02020603050405020304" pitchFamily="18" charset="0"/>
                <a:cs typeface="Times New Roman" panose="02020603050405020304" pitchFamily="18" charset="0"/>
              </a:rPr>
              <a:t>    To convince </a:t>
            </a:r>
          </a:p>
          <a:p>
            <a:pPr marL="0" indent="0">
              <a:buNone/>
            </a:pPr>
            <a:endParaRPr lang="en-US" altLang="zh-CN" dirty="0">
              <a:latin typeface="Times New Roman" panose="02020603050405020304" pitchFamily="18" charset="0"/>
              <a:cs typeface="Times New Roman" panose="02020603050405020304" pitchFamily="18" charset="0"/>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79769" y="2690922"/>
            <a:ext cx="4399748" cy="3299811"/>
          </a:xfrm>
          <a:prstGeom prst="rect">
            <a:avLst/>
          </a:prstGeom>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内容占位符 3"/>
          <p:cNvSpPr>
            <a:spLocks noGrp="1"/>
          </p:cNvSpPr>
          <p:nvPr>
            <p:ph idx="1"/>
          </p:nvPr>
        </p:nvSpPr>
        <p:spPr>
          <a:xfrm>
            <a:off x="556181" y="414779"/>
            <a:ext cx="7984504" cy="5769205"/>
          </a:xfrm>
        </p:spPr>
        <p:txBody>
          <a:bodyPr>
            <a:normAutofit lnSpcReduction="10000"/>
          </a:bodyPr>
          <a:lstStyle/>
          <a:p>
            <a:pPr marL="0" indent="0">
              <a:buNone/>
            </a:pPr>
            <a:r>
              <a:rPr lang="en-US" altLang="zh-CN" dirty="0">
                <a:solidFill>
                  <a:srgbClr val="C00000"/>
                </a:solidFill>
                <a:latin typeface="Times New Roman" panose="02020603050405020304" pitchFamily="18" charset="0"/>
                <a:cs typeface="Times New Roman" panose="02020603050405020304" pitchFamily="18" charset="0"/>
              </a:rPr>
              <a:t>Stylistic features of a public speech </a:t>
            </a:r>
          </a:p>
          <a:p>
            <a:pPr marL="514350" indent="-514350">
              <a:buAutoNum type="arabicPeriod"/>
            </a:pPr>
            <a:r>
              <a:rPr lang="en-US" altLang="zh-CN" dirty="0">
                <a:solidFill>
                  <a:srgbClr val="C00000"/>
                </a:solidFill>
                <a:latin typeface="Times New Roman" panose="02020603050405020304" pitchFamily="18" charset="0"/>
                <a:cs typeface="Times New Roman" panose="02020603050405020304" pitchFamily="18" charset="0"/>
              </a:rPr>
              <a:t>Grammatical features</a:t>
            </a:r>
          </a:p>
          <a:p>
            <a:pPr marL="0" indent="0">
              <a:buNone/>
            </a:pPr>
            <a:r>
              <a:rPr lang="en-US" altLang="zh-CN" dirty="0">
                <a:solidFill>
                  <a:srgbClr val="C00000"/>
                </a:solidFill>
                <a:latin typeface="Times New Roman" panose="02020603050405020304" pitchFamily="18" charset="0"/>
                <a:cs typeface="Times New Roman" panose="02020603050405020304" pitchFamily="18" charset="0"/>
              </a:rPr>
              <a:t>      --Syntactic features </a:t>
            </a:r>
          </a:p>
          <a:p>
            <a:pPr marL="386080" indent="-386080">
              <a:buFont typeface="Wingdings" panose="05000000000000000000" pitchFamily="2" charset="2"/>
              <a:buChar char="l"/>
            </a:pPr>
            <a:r>
              <a:rPr lang="en-US" altLang="zh-CN" dirty="0">
                <a:latin typeface="Times New Roman" panose="02020603050405020304" pitchFamily="18" charset="0"/>
                <a:cs typeface="Times New Roman" panose="02020603050405020304" pitchFamily="18" charset="0"/>
              </a:rPr>
              <a:t>Variation in sentence length</a:t>
            </a:r>
          </a:p>
          <a:p>
            <a:pPr marL="386080" indent="-386080">
              <a:buFont typeface="Wingdings" panose="05000000000000000000" pitchFamily="2" charset="2"/>
              <a:buChar char="l"/>
            </a:pPr>
            <a:r>
              <a:rPr lang="en-US" altLang="zh-CN" dirty="0">
                <a:latin typeface="Times New Roman" panose="02020603050405020304" pitchFamily="18" charset="0"/>
                <a:cs typeface="Times New Roman" panose="02020603050405020304" pitchFamily="18" charset="0"/>
              </a:rPr>
              <a:t>Various sentence types</a:t>
            </a:r>
          </a:p>
          <a:p>
            <a:pPr marL="386080" indent="-386080">
              <a:buNone/>
            </a:pPr>
            <a:r>
              <a:rPr lang="en-US" altLang="zh-CN" dirty="0">
                <a:solidFill>
                  <a:srgbClr val="C00000"/>
                </a:solidFill>
                <a:latin typeface="Times New Roman" panose="02020603050405020304" pitchFamily="18" charset="0"/>
                <a:cs typeface="Times New Roman" panose="02020603050405020304" pitchFamily="18" charset="0"/>
              </a:rPr>
              <a:t>      --Lexical features</a:t>
            </a:r>
          </a:p>
          <a:p>
            <a:pPr marL="386080" indent="-386080">
              <a:buFont typeface="Wingdings" panose="05000000000000000000" pitchFamily="2" charset="2"/>
              <a:buChar char="l"/>
            </a:pPr>
            <a:r>
              <a:rPr lang="en-US" altLang="zh-CN" dirty="0">
                <a:latin typeface="Times New Roman" panose="02020603050405020304" pitchFamily="18" charset="0"/>
                <a:cs typeface="Times New Roman" panose="02020603050405020304" pitchFamily="18" charset="0"/>
              </a:rPr>
              <a:t>Using accurate &amp; clear words </a:t>
            </a:r>
          </a:p>
          <a:p>
            <a:pPr marL="386080" indent="-386080">
              <a:buFont typeface="Wingdings" panose="05000000000000000000" pitchFamily="2" charset="2"/>
              <a:buChar char="l"/>
            </a:pPr>
            <a:r>
              <a:rPr lang="en-US" altLang="zh-CN" dirty="0">
                <a:latin typeface="Times New Roman" panose="02020603050405020304" pitchFamily="18" charset="0"/>
                <a:cs typeface="Times New Roman" panose="02020603050405020304" pitchFamily="18" charset="0"/>
              </a:rPr>
              <a:t>Adaptation of wording to particular audience </a:t>
            </a:r>
          </a:p>
          <a:p>
            <a:pPr eaLnBrk="1" hangingPunct="1">
              <a:buFont typeface="Arial" panose="020B0604020202020204" pitchFamily="34" charset="0"/>
              <a:buNone/>
            </a:pPr>
            <a:r>
              <a:rPr lang="en-US" altLang="zh-CN" dirty="0">
                <a:latin typeface="Times New Roman" panose="02020603050405020304" pitchFamily="18" charset="0"/>
                <a:cs typeface="Times New Roman" panose="02020603050405020304" pitchFamily="18" charset="0"/>
              </a:rPr>
              <a:t>2. </a:t>
            </a:r>
            <a:r>
              <a:rPr lang="en-US" altLang="zh-CN" dirty="0">
                <a:solidFill>
                  <a:srgbClr val="C00000"/>
                </a:solidFill>
                <a:latin typeface="Times New Roman" panose="02020603050405020304" pitchFamily="18" charset="0"/>
                <a:cs typeface="Times New Roman" panose="02020603050405020304" pitchFamily="18" charset="0"/>
              </a:rPr>
              <a:t>Semantic features</a:t>
            </a:r>
          </a:p>
          <a:p>
            <a:pPr marL="0" indent="0" eaLnBrk="1" hangingPunct="1">
              <a:buNone/>
            </a:pP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Effective ways of organization (clear organization)</a:t>
            </a:r>
          </a:p>
          <a:p>
            <a:pPr marL="0" indent="0" eaLnBrk="1" hangingPunct="1">
              <a:buNone/>
            </a:pP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Figurative use of language / the use of rhetorical devices</a:t>
            </a:r>
          </a:p>
          <a:p>
            <a:pPr marL="0" indent="0">
              <a:buNone/>
            </a:pPr>
            <a:endParaRPr lang="en-US" altLang="zh-CN"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内容占位符 2"/>
          <p:cNvSpPr>
            <a:spLocks noGrp="1"/>
          </p:cNvSpPr>
          <p:nvPr>
            <p:ph idx="1"/>
          </p:nvPr>
        </p:nvSpPr>
        <p:spPr>
          <a:xfrm>
            <a:off x="892601" y="1206630"/>
            <a:ext cx="7886700" cy="4864231"/>
          </a:xfrm>
        </p:spPr>
        <p:txBody>
          <a:bodyPr>
            <a:normAutofit/>
          </a:bodyPr>
          <a:lstStyle/>
          <a:p>
            <a:pPr marL="386080" indent="-386080">
              <a:buNone/>
            </a:pPr>
            <a:r>
              <a:rPr lang="en-US" altLang="zh-CN" dirty="0">
                <a:solidFill>
                  <a:srgbClr val="C00000"/>
                </a:solidFill>
                <a:latin typeface="Times New Roman" panose="02020603050405020304" pitchFamily="18" charset="0"/>
                <a:cs typeface="Times New Roman" panose="02020603050405020304" pitchFamily="18" charset="0"/>
              </a:rPr>
              <a:t>3. Phonological features </a:t>
            </a:r>
          </a:p>
          <a:p>
            <a:r>
              <a:rPr lang="en-US" altLang="zh-CN" dirty="0">
                <a:latin typeface="Times New Roman" panose="02020603050405020304" pitchFamily="18" charset="0"/>
                <a:cs typeface="Times New Roman" panose="02020603050405020304" pitchFamily="18" charset="0"/>
              </a:rPr>
              <a:t>Distinct articulation </a:t>
            </a:r>
          </a:p>
          <a:p>
            <a:pPr>
              <a:lnSpc>
                <a:spcPts val="4000"/>
              </a:lnSpc>
            </a:pPr>
            <a:r>
              <a:rPr lang="en-US" altLang="zh-CN" dirty="0">
                <a:latin typeface="Times New Roman" panose="02020603050405020304" pitchFamily="18" charset="0"/>
                <a:cs typeface="Times New Roman" panose="02020603050405020304" pitchFamily="18" charset="0"/>
              </a:rPr>
              <a:t>Appropriate  volume and pitch variation      </a:t>
            </a:r>
          </a:p>
          <a:p>
            <a:pPr eaLnBrk="1" hangingPunct="1"/>
            <a:r>
              <a:rPr lang="en-US" altLang="zh-CN" dirty="0">
                <a:latin typeface="Times New Roman" panose="02020603050405020304" pitchFamily="18" charset="0"/>
                <a:cs typeface="Times New Roman" panose="02020603050405020304" pitchFamily="18" charset="0"/>
              </a:rPr>
              <a:t>Rightly timed pause</a:t>
            </a:r>
          </a:p>
          <a:p>
            <a:pPr eaLnBrk="1" hangingPunct="1"/>
            <a:r>
              <a:rPr lang="en-US" altLang="zh-CN" dirty="0">
                <a:latin typeface="Times New Roman" panose="02020603050405020304" pitchFamily="18" charset="0"/>
                <a:cs typeface="Times New Roman" panose="02020603050405020304" pitchFamily="18" charset="0"/>
              </a:rPr>
              <a:t>Rhythmic effect </a:t>
            </a:r>
          </a:p>
          <a:p>
            <a:pPr eaLnBrk="1" hangingPunct="1"/>
            <a:r>
              <a:rPr lang="en-US" altLang="zh-CN" dirty="0">
                <a:latin typeface="Times New Roman" panose="02020603050405020304" pitchFamily="18" charset="0"/>
                <a:cs typeface="Times New Roman" panose="02020603050405020304" pitchFamily="18" charset="0"/>
              </a:rPr>
              <a:t>Full use of non-verbal communication</a:t>
            </a:r>
          </a:p>
          <a:p>
            <a:pPr marL="0" indent="0" eaLnBrk="1" hangingPunct="1">
              <a:buNone/>
            </a:pPr>
            <a:endParaRPr lang="en-US" altLang="zh-CN" dirty="0">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zh-CN" altLang="en-US" sz="18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127926" y="682920"/>
            <a:ext cx="6172200" cy="857250"/>
          </a:xfrm>
        </p:spPr>
        <p:txBody>
          <a:bodyPr/>
          <a:lstStyle/>
          <a:p>
            <a:pPr algn="l" eaLnBrk="1" hangingPunct="1"/>
            <a:r>
              <a:rPr lang="en-US" altLang="zh-CN" sz="2700" dirty="0">
                <a:latin typeface="Courier New" panose="02070309020205020404" pitchFamily="49" charset="0"/>
                <a:cs typeface="Courier New" panose="02070309020205020404" pitchFamily="49" charset="0"/>
              </a:rPr>
              <a:t>  </a:t>
            </a:r>
            <a:r>
              <a:rPr lang="en-US" altLang="zh-CN" sz="2800" dirty="0">
                <a:solidFill>
                  <a:srgbClr val="C00000"/>
                </a:solidFill>
                <a:latin typeface="Times New Roman" panose="02020603050405020304" pitchFamily="18" charset="0"/>
                <a:cs typeface="Times New Roman" panose="02020603050405020304" pitchFamily="18" charset="0"/>
              </a:rPr>
              <a:t>Style</a:t>
            </a:r>
            <a:endParaRPr lang="en-GB" altLang="zh-CN" sz="2800" dirty="0">
              <a:solidFill>
                <a:srgbClr val="C00000"/>
              </a:solidFill>
              <a:latin typeface="Times New Roman" panose="02020603050405020304" pitchFamily="18" charset="0"/>
              <a:cs typeface="Times New Roman" panose="02020603050405020304" pitchFamily="18" charset="0"/>
            </a:endParaRPr>
          </a:p>
        </p:txBody>
      </p:sp>
      <p:sp>
        <p:nvSpPr>
          <p:cNvPr id="357379" name="Rectangle 3"/>
          <p:cNvSpPr>
            <a:spLocks noGrp="1" noChangeArrowheads="1"/>
          </p:cNvSpPr>
          <p:nvPr>
            <p:ph idx="1"/>
          </p:nvPr>
        </p:nvSpPr>
        <p:spPr>
          <a:xfrm>
            <a:off x="443392" y="1704582"/>
            <a:ext cx="8257216" cy="3448836"/>
          </a:xfrm>
        </p:spPr>
        <p:txBody>
          <a:bodyPr>
            <a:noAutofit/>
          </a:bodyPr>
          <a:lstStyle/>
          <a:p>
            <a:pPr eaLnBrk="1" hangingPunct="1">
              <a:lnSpc>
                <a:spcPct val="90000"/>
              </a:lnSpc>
              <a:buFont typeface="Arial" panose="020B0604020202020204" pitchFamily="34" charset="0"/>
              <a:buNone/>
            </a:pPr>
            <a:r>
              <a:rPr lang="en-GB" altLang="zh-CN" dirty="0">
                <a:latin typeface="Times New Roman" panose="02020603050405020304" pitchFamily="18" charset="0"/>
                <a:cs typeface="Times New Roman" panose="02020603050405020304" pitchFamily="18" charset="0"/>
              </a:rPr>
              <a:t>Churchill’s speech is one of the masterpieces of oration</a:t>
            </a:r>
          </a:p>
          <a:p>
            <a:pPr eaLnBrk="1" hangingPunct="1">
              <a:lnSpc>
                <a:spcPct val="90000"/>
              </a:lnSpc>
            </a:pPr>
            <a:r>
              <a:rPr lang="en-GB" altLang="zh-CN" dirty="0">
                <a:latin typeface="Times New Roman" panose="02020603050405020304" pitchFamily="18" charset="0"/>
                <a:cs typeface="Times New Roman" panose="02020603050405020304" pitchFamily="18" charset="0"/>
              </a:rPr>
              <a:t>highly persuasive and convincing</a:t>
            </a:r>
          </a:p>
          <a:p>
            <a:pPr eaLnBrk="1" hangingPunct="1">
              <a:lnSpc>
                <a:spcPct val="90000"/>
              </a:lnSpc>
            </a:pPr>
            <a:r>
              <a:rPr lang="en-GB" altLang="zh-CN" dirty="0">
                <a:latin typeface="Times New Roman" panose="02020603050405020304" pitchFamily="18" charset="0"/>
                <a:cs typeface="Times New Roman" panose="02020603050405020304" pitchFamily="18" charset="0"/>
              </a:rPr>
              <a:t>eloquent: forceful expressions, structure</a:t>
            </a:r>
          </a:p>
          <a:p>
            <a:pPr eaLnBrk="1" hangingPunct="1">
              <a:lnSpc>
                <a:spcPct val="90000"/>
              </a:lnSpc>
            </a:pPr>
            <a:r>
              <a:rPr lang="en-GB" altLang="zh-CN" dirty="0">
                <a:latin typeface="Times New Roman" panose="02020603050405020304" pitchFamily="18" charset="0"/>
                <a:cs typeface="Times New Roman" panose="02020603050405020304" pitchFamily="18" charset="0"/>
              </a:rPr>
              <a:t>emotional: language to arouse sympathy, hatred and passion </a:t>
            </a:r>
          </a:p>
        </p:txBody>
      </p:sp>
    </p:spTree>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216065"/>
          <p:cNvSpPr>
            <a:spLocks noGrp="1" noChangeArrowheads="1"/>
          </p:cNvSpPr>
          <p:nvPr>
            <p:ph type="title"/>
          </p:nvPr>
        </p:nvSpPr>
        <p:spPr>
          <a:xfrm>
            <a:off x="270669" y="450057"/>
            <a:ext cx="8748712" cy="711200"/>
          </a:xfrm>
        </p:spPr>
        <p:txBody>
          <a:bodyPr>
            <a:normAutofit/>
          </a:bodyPr>
          <a:lstStyle/>
          <a:p>
            <a:pPr>
              <a:lnSpc>
                <a:spcPct val="75000"/>
              </a:lnSpc>
            </a:pPr>
            <a:r>
              <a:rPr lang="en-US" altLang="zh-CN" sz="3600" b="1" i="1" dirty="0"/>
              <a:t> </a:t>
            </a:r>
            <a:r>
              <a:rPr lang="en-US" altLang="zh-CN" sz="2800" b="1" i="1" dirty="0">
                <a:latin typeface="Times New Roman" panose="02020603050405020304" pitchFamily="18" charset="0"/>
                <a:cs typeface="Times New Roman" panose="02020603050405020304" pitchFamily="18" charset="0"/>
              </a:rPr>
              <a:t>How did  Churchill</a:t>
            </a:r>
            <a:r>
              <a:rPr lang="en-US" altLang="zh-CN" sz="2800" dirty="0">
                <a:latin typeface="Times New Roman" panose="02020603050405020304" pitchFamily="18" charset="0"/>
                <a:cs typeface="Times New Roman" panose="02020603050405020304" pitchFamily="18" charset="0"/>
              </a:rPr>
              <a:t> </a:t>
            </a:r>
            <a:r>
              <a:rPr lang="en-US" altLang="zh-CN" sz="2800" b="1" i="1" dirty="0">
                <a:latin typeface="Times New Roman" panose="02020603050405020304" pitchFamily="18" charset="0"/>
                <a:cs typeface="Times New Roman" panose="02020603050405020304" pitchFamily="18" charset="0"/>
              </a:rPr>
              <a:t>justify his decision to support Russia?</a:t>
            </a:r>
            <a:r>
              <a:rPr lang="en-US" altLang="zh-CN" dirty="0">
                <a:latin typeface="Times New Roman" panose="02020603050405020304" pitchFamily="18" charset="0"/>
                <a:cs typeface="Times New Roman" panose="02020603050405020304" pitchFamily="18" charset="0"/>
              </a:rPr>
              <a:t> </a:t>
            </a:r>
          </a:p>
        </p:txBody>
      </p:sp>
      <p:sp>
        <p:nvSpPr>
          <p:cNvPr id="216070" name="文本框 216069"/>
          <p:cNvSpPr txBox="1">
            <a:spLocks noChangeArrowheads="1"/>
          </p:cNvSpPr>
          <p:nvPr/>
        </p:nvSpPr>
        <p:spPr bwMode="auto">
          <a:xfrm>
            <a:off x="689539" y="1168731"/>
            <a:ext cx="7199313" cy="52322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2800" dirty="0">
                <a:latin typeface="Times New Roman" panose="02020603050405020304" pitchFamily="18" charset="0"/>
                <a:cs typeface="Times New Roman" panose="02020603050405020304" pitchFamily="18" charset="0"/>
              </a:rPr>
              <a:t>By clear and logical reasoning.</a:t>
            </a:r>
          </a:p>
        </p:txBody>
      </p:sp>
      <p:sp>
        <p:nvSpPr>
          <p:cNvPr id="216072" name="矩形 216071"/>
          <p:cNvSpPr>
            <a:spLocks noChangeArrowheads="1"/>
          </p:cNvSpPr>
          <p:nvPr/>
        </p:nvSpPr>
        <p:spPr bwMode="auto">
          <a:xfrm>
            <a:off x="468312" y="2293784"/>
            <a:ext cx="8353425" cy="2613023"/>
          </a:xfrm>
          <a:prstGeom prst="rect">
            <a:avLst/>
          </a:prstGeom>
          <a:noFill/>
          <a:ln w="9525">
            <a:solidFill>
              <a:srgbClr val="960000"/>
            </a:solidFill>
            <a:miter lim="800000"/>
          </a:ln>
          <a:extLst>
            <a:ext uri="{909E8E84-426E-40DD-AFC4-6F175D3DCCD1}">
              <a14:hiddenFill xmlns:a14="http://schemas.microsoft.com/office/drawing/2010/main">
                <a:solidFill>
                  <a:srgbClr val="FFFFFF"/>
                </a:solidFill>
              </a14:hiddenFill>
            </a:ext>
          </a:extLst>
        </p:spPr>
        <p:txBody>
          <a:bodyPr>
            <a:spAutoFit/>
          </a:bodyPr>
          <a:lstStyle>
            <a:lvl1pPr marL="342900" indent="-3429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ts val="4000"/>
              </a:lnSpc>
            </a:pPr>
            <a:r>
              <a:rPr lang="en-US" altLang="zh-CN" sz="2800" dirty="0">
                <a:solidFill>
                  <a:srgbClr val="960000"/>
                </a:solidFill>
                <a:latin typeface="Times New Roman" panose="02020603050405020304" pitchFamily="18" charset="0"/>
                <a:cs typeface="Times New Roman" panose="02020603050405020304" pitchFamily="18" charset="0"/>
              </a:rPr>
              <a:t>Listing different forms of wickedness of Nazi Regime:</a:t>
            </a:r>
            <a:endParaRPr lang="en-US" altLang="zh-CN" sz="2800" dirty="0">
              <a:latin typeface="Times New Roman" panose="02020603050405020304" pitchFamily="18" charset="0"/>
              <a:cs typeface="Times New Roman" panose="02020603050405020304" pitchFamily="18" charset="0"/>
            </a:endParaRPr>
          </a:p>
          <a:p>
            <a:pPr>
              <a:lnSpc>
                <a:spcPts val="4000"/>
              </a:lnSpc>
              <a:buFont typeface="Arial" panose="020B0604020202020204" pitchFamily="34" charset="0"/>
              <a:buAutoNum type="arabicPeriod"/>
            </a:pPr>
            <a:r>
              <a:rPr lang="en-US" altLang="zh-CN" sz="2800" dirty="0">
                <a:latin typeface="Times New Roman" panose="02020603050405020304" pitchFamily="18" charset="0"/>
                <a:cs typeface="Times New Roman" panose="02020603050405020304" pitchFamily="18" charset="0"/>
              </a:rPr>
              <a:t>The Nazi Regime is devoid of all theme and principle except appetite and racial domination; </a:t>
            </a:r>
          </a:p>
          <a:p>
            <a:pPr>
              <a:lnSpc>
                <a:spcPts val="4000"/>
              </a:lnSpc>
              <a:buFont typeface="Arial" panose="020B0604020202020204" pitchFamily="34" charset="0"/>
              <a:buAutoNum type="arabicPeriod"/>
            </a:pPr>
            <a:r>
              <a:rPr lang="en-US" altLang="zh-CN" sz="2800" i="1" dirty="0">
                <a:latin typeface="Times New Roman" panose="02020603050405020304" pitchFamily="18" charset="0"/>
                <a:cs typeface="Times New Roman" panose="02020603050405020304" pitchFamily="18" charset="0"/>
              </a:rPr>
              <a:t>It excels all forms of human wickedness in the efficiency of its cruelty and ferocious aggression;  </a:t>
            </a:r>
          </a:p>
        </p:txBody>
      </p:sp>
      <p:sp>
        <p:nvSpPr>
          <p:cNvPr id="216073" name="下箭头 216072"/>
          <p:cNvSpPr>
            <a:spLocks noChangeArrowheads="1"/>
          </p:cNvSpPr>
          <p:nvPr/>
        </p:nvSpPr>
        <p:spPr bwMode="auto">
          <a:xfrm>
            <a:off x="4251486" y="1691951"/>
            <a:ext cx="328565" cy="523220"/>
          </a:xfrm>
          <a:prstGeom prst="downArrow">
            <a:avLst>
              <a:gd name="adj1" fmla="val 50000"/>
              <a:gd name="adj2" fmla="val 25000"/>
            </a:avLst>
          </a:prstGeom>
          <a:solidFill>
            <a:srgbClr val="960000"/>
          </a:solidFill>
          <a:ln w="9525">
            <a:noFill/>
            <a:miter lim="800000"/>
          </a:ln>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16070"/>
                                        </p:tgtEl>
                                        <p:attrNameLst>
                                          <p:attrName>style.visibility</p:attrName>
                                        </p:attrNameLst>
                                      </p:cBhvr>
                                      <p:to>
                                        <p:strVal val="visible"/>
                                      </p:to>
                                    </p:set>
                                    <p:animEffect transition="in" filter="wipe(left)">
                                      <p:cBhvr>
                                        <p:cTn id="7" dur="500"/>
                                        <p:tgtEl>
                                          <p:spTgt spid="21607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16073"/>
                                        </p:tgtEl>
                                        <p:attrNameLst>
                                          <p:attrName>style.visibility</p:attrName>
                                        </p:attrNameLst>
                                      </p:cBhvr>
                                      <p:to>
                                        <p:strVal val="visible"/>
                                      </p:to>
                                    </p:set>
                                    <p:animEffect transition="in" filter="wipe(up)">
                                      <p:cBhvr>
                                        <p:cTn id="12" dur="500"/>
                                        <p:tgtEl>
                                          <p:spTgt spid="21607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16072"/>
                                        </p:tgtEl>
                                        <p:attrNameLst>
                                          <p:attrName>style.visibility</p:attrName>
                                        </p:attrNameLst>
                                      </p:cBhvr>
                                      <p:to>
                                        <p:strVal val="visible"/>
                                      </p:to>
                                    </p:set>
                                    <p:animEffect transition="in" filter="wipe(down)">
                                      <p:cBhvr>
                                        <p:cTn id="17" dur="500"/>
                                        <p:tgtEl>
                                          <p:spTgt spid="2160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070" grpId="0"/>
      <p:bldP spid="216072"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2" name="文本框 217091"/>
          <p:cNvSpPr txBox="1">
            <a:spLocks noChangeArrowheads="1"/>
          </p:cNvSpPr>
          <p:nvPr/>
        </p:nvSpPr>
        <p:spPr bwMode="auto">
          <a:xfrm>
            <a:off x="229107" y="1240727"/>
            <a:ext cx="8685785" cy="4678204"/>
          </a:xfrm>
          <a:prstGeom prst="rect">
            <a:avLst/>
          </a:prstGeom>
          <a:noFill/>
          <a:ln w="9525">
            <a:solidFill>
              <a:srgbClr val="960000"/>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dirty="0">
                <a:solidFill>
                  <a:srgbClr val="CC0000"/>
                </a:solidFill>
                <a:latin typeface="Times New Roman" panose="02020603050405020304" pitchFamily="18" charset="0"/>
              </a:rPr>
              <a:t>Emotional appeal of sympathy</a:t>
            </a:r>
            <a:r>
              <a:rPr lang="en-US" altLang="zh-CN" sz="2800" dirty="0">
                <a:latin typeface="Times New Roman" panose="02020603050405020304" pitchFamily="18" charset="0"/>
              </a:rPr>
              <a:t>:  “I see’s” arouse people’s sympathy for Russia, showing us that Russians have the right to guard against their homes, to enjoy basic or primordial human joys. </a:t>
            </a:r>
          </a:p>
          <a:p>
            <a:endParaRPr lang="en-US" altLang="zh-CN" sz="2800" i="1" dirty="0">
              <a:solidFill>
                <a:srgbClr val="006600"/>
              </a:solidFill>
              <a:latin typeface="Times New Roman" panose="02020603050405020304" pitchFamily="18" charset="0"/>
            </a:endParaRPr>
          </a:p>
          <a:p>
            <a:pPr>
              <a:lnSpc>
                <a:spcPts val="3900"/>
              </a:lnSpc>
            </a:pPr>
            <a:r>
              <a:rPr lang="en-US" altLang="zh-CN" sz="2800" i="1" dirty="0">
                <a:solidFill>
                  <a:schemeClr val="accent6">
                    <a:lumMod val="50000"/>
                  </a:schemeClr>
                </a:solidFill>
                <a:latin typeface="Times New Roman" panose="02020603050405020304" pitchFamily="18" charset="0"/>
              </a:rPr>
              <a:t>Men---breadwinner, champion, protector </a:t>
            </a:r>
          </a:p>
          <a:p>
            <a:pPr>
              <a:lnSpc>
                <a:spcPts val="3900"/>
              </a:lnSpc>
            </a:pPr>
            <a:r>
              <a:rPr lang="en-US" altLang="zh-CN" sz="2800" i="1" dirty="0">
                <a:solidFill>
                  <a:schemeClr val="accent6">
                    <a:lumMod val="50000"/>
                  </a:schemeClr>
                </a:solidFill>
                <a:latin typeface="Times New Roman" panose="02020603050405020304" pitchFamily="18" charset="0"/>
              </a:rPr>
              <a:t>Mothers and wives---tenderness, love and warmth</a:t>
            </a:r>
          </a:p>
          <a:p>
            <a:pPr>
              <a:lnSpc>
                <a:spcPts val="3900"/>
              </a:lnSpc>
            </a:pPr>
            <a:r>
              <a:rPr lang="en-US" altLang="zh-CN" sz="2800" i="1" dirty="0">
                <a:solidFill>
                  <a:schemeClr val="accent6">
                    <a:lumMod val="50000"/>
                  </a:schemeClr>
                </a:solidFill>
                <a:latin typeface="Times New Roman" panose="02020603050405020304" pitchFamily="18" charset="0"/>
              </a:rPr>
              <a:t>Maidens (girls)---laugh ‘the most joyful sound of the world’ </a:t>
            </a:r>
          </a:p>
          <a:p>
            <a:pPr>
              <a:lnSpc>
                <a:spcPts val="3900"/>
              </a:lnSpc>
            </a:pPr>
            <a:r>
              <a:rPr lang="en-US" altLang="zh-CN" sz="2800" i="1" dirty="0">
                <a:solidFill>
                  <a:schemeClr val="accent6">
                    <a:lumMod val="50000"/>
                  </a:schemeClr>
                </a:solidFill>
                <a:latin typeface="Times New Roman" panose="02020603050405020304" pitchFamily="18" charset="0"/>
              </a:rPr>
              <a:t>Children play stands for ‘innocent, naïve world’</a:t>
            </a:r>
          </a:p>
          <a:p>
            <a:r>
              <a:rPr lang="en-US" altLang="zh-CN" sz="2800" i="1" dirty="0">
                <a:latin typeface="Times New Roman" panose="02020603050405020304" pitchFamily="18" charset="0"/>
              </a:rPr>
              <a:t>   </a:t>
            </a:r>
            <a:r>
              <a:rPr lang="en-US" altLang="zh-CN" sz="2800" dirty="0">
                <a:latin typeface="Times New Roman" panose="02020603050405020304" pitchFamily="18" charset="0"/>
              </a:rPr>
              <a:t> </a:t>
            </a:r>
          </a:p>
        </p:txBody>
      </p:sp>
      <p:sp>
        <p:nvSpPr>
          <p:cNvPr id="217093" name="下箭头 217092"/>
          <p:cNvSpPr>
            <a:spLocks noChangeArrowheads="1"/>
          </p:cNvSpPr>
          <p:nvPr/>
        </p:nvSpPr>
        <p:spPr bwMode="auto">
          <a:xfrm>
            <a:off x="4242183" y="618326"/>
            <a:ext cx="329816" cy="504825"/>
          </a:xfrm>
          <a:prstGeom prst="downArrow">
            <a:avLst>
              <a:gd name="adj1" fmla="val 50000"/>
              <a:gd name="adj2" fmla="val 25000"/>
            </a:avLst>
          </a:prstGeom>
          <a:solidFill>
            <a:srgbClr val="960000"/>
          </a:solidFill>
          <a:ln w="9525">
            <a:solidFill>
              <a:schemeClr val="tx1"/>
            </a:solidFill>
            <a:miter lim="800000"/>
          </a:ln>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17093"/>
                                        </p:tgtEl>
                                        <p:attrNameLst>
                                          <p:attrName>style.visibility</p:attrName>
                                        </p:attrNameLst>
                                      </p:cBhvr>
                                      <p:to>
                                        <p:strVal val="visible"/>
                                      </p:to>
                                    </p:set>
                                    <p:animEffect transition="in" filter="wipe(up)">
                                      <p:cBhvr>
                                        <p:cTn id="7" dur="500"/>
                                        <p:tgtEl>
                                          <p:spTgt spid="21709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17092"/>
                                        </p:tgtEl>
                                        <p:attrNameLst>
                                          <p:attrName>style.visibility</p:attrName>
                                        </p:attrNameLst>
                                      </p:cBhvr>
                                      <p:to>
                                        <p:strVal val="visible"/>
                                      </p:to>
                                    </p:set>
                                    <p:animEffect transition="in" filter="wipe(down)">
                                      <p:cBhvr>
                                        <p:cTn id="12" dur="500"/>
                                        <p:tgtEl>
                                          <p:spTgt spid="2170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092"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6" name="文本框 218115"/>
          <p:cNvSpPr txBox="1">
            <a:spLocks noChangeArrowheads="1"/>
          </p:cNvSpPr>
          <p:nvPr/>
        </p:nvSpPr>
        <p:spPr bwMode="auto">
          <a:xfrm>
            <a:off x="215106" y="1605029"/>
            <a:ext cx="8713788" cy="2856679"/>
          </a:xfrm>
          <a:prstGeom prst="rect">
            <a:avLst/>
          </a:prstGeom>
          <a:noFill/>
          <a:ln w="9525">
            <a:solidFill>
              <a:srgbClr val="960000"/>
            </a:solidFill>
            <a:miter lim="800000"/>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ts val="4400"/>
              </a:lnSpc>
            </a:pPr>
            <a:r>
              <a:rPr lang="en-US" altLang="zh-CN" sz="2800" dirty="0">
                <a:solidFill>
                  <a:srgbClr val="C00000"/>
                </a:solidFill>
                <a:latin typeface="Times New Roman" panose="02020603050405020304" pitchFamily="18" charset="0"/>
                <a:cs typeface="Times New Roman" panose="02020603050405020304" pitchFamily="18" charset="0"/>
              </a:rPr>
              <a:t>emotional appeal</a:t>
            </a:r>
            <a:r>
              <a:rPr lang="en-US" altLang="zh-CN" sz="2800" b="1" dirty="0">
                <a:solidFill>
                  <a:srgbClr val="C00000"/>
                </a:solidFill>
                <a:latin typeface="Times New Roman" panose="02020603050405020304" pitchFamily="18" charset="0"/>
                <a:cs typeface="Times New Roman" panose="02020603050405020304" pitchFamily="18" charset="0"/>
              </a:rPr>
              <a:t>:</a:t>
            </a:r>
            <a:r>
              <a:rPr lang="en-US" altLang="zh-CN" sz="2800" dirty="0">
                <a:solidFill>
                  <a:srgbClr val="C00000"/>
                </a:solidFill>
                <a:latin typeface="Times New Roman" panose="02020603050405020304" pitchFamily="18" charset="0"/>
                <a:cs typeface="Times New Roman" panose="02020603050405020304" pitchFamily="18" charset="0"/>
              </a:rPr>
              <a:t>  </a:t>
            </a:r>
            <a:r>
              <a:rPr lang="en-US" altLang="zh-CN" sz="2800" dirty="0">
                <a:latin typeface="Times New Roman" panose="02020603050405020304" pitchFamily="18" charset="0"/>
                <a:cs typeface="Times New Roman" panose="02020603050405020304" pitchFamily="18" charset="0"/>
              </a:rPr>
              <a:t>“I see’s” (Nazi war machines) show us that the picture of life in Russia (where maidens laugh and children play) is being ruined by Hitler’s hideous, brutish, violent onslaught or attack, to provoke the audience’s sensational participation and strong opposition.</a:t>
            </a:r>
          </a:p>
        </p:txBody>
      </p:sp>
      <p:sp>
        <p:nvSpPr>
          <p:cNvPr id="218117" name="下箭头 218116"/>
          <p:cNvSpPr>
            <a:spLocks noChangeArrowheads="1"/>
          </p:cNvSpPr>
          <p:nvPr/>
        </p:nvSpPr>
        <p:spPr bwMode="auto">
          <a:xfrm>
            <a:off x="4425884" y="908050"/>
            <a:ext cx="278091" cy="515397"/>
          </a:xfrm>
          <a:prstGeom prst="downArrow">
            <a:avLst>
              <a:gd name="adj1" fmla="val 50000"/>
              <a:gd name="adj2" fmla="val 25000"/>
            </a:avLst>
          </a:prstGeom>
          <a:solidFill>
            <a:srgbClr val="960000"/>
          </a:solidFill>
          <a:ln w="9525">
            <a:solidFill>
              <a:schemeClr val="tx1"/>
            </a:solidFill>
            <a:miter lim="800000"/>
          </a:ln>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18117"/>
                                        </p:tgtEl>
                                        <p:attrNameLst>
                                          <p:attrName>style.visibility</p:attrName>
                                        </p:attrNameLst>
                                      </p:cBhvr>
                                      <p:to>
                                        <p:strVal val="visible"/>
                                      </p:to>
                                    </p:set>
                                    <p:animEffect transition="in" filter="wipe(up)">
                                      <p:cBhvr>
                                        <p:cTn id="7" dur="500"/>
                                        <p:tgtEl>
                                          <p:spTgt spid="2181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18116"/>
                                        </p:tgtEl>
                                        <p:attrNameLst>
                                          <p:attrName>style.visibility</p:attrName>
                                        </p:attrNameLst>
                                      </p:cBhvr>
                                      <p:to>
                                        <p:strVal val="visible"/>
                                      </p:to>
                                    </p:set>
                                    <p:animEffect transition="in" filter="wipe(down)">
                                      <p:cBhvr>
                                        <p:cTn id="12" dur="500"/>
                                        <p:tgtEl>
                                          <p:spTgt spid="218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811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7" name="Rectangle 3"/>
          <p:cNvSpPr>
            <a:spLocks noChangeArrowheads="1"/>
          </p:cNvSpPr>
          <p:nvPr/>
        </p:nvSpPr>
        <p:spPr bwMode="auto">
          <a:xfrm>
            <a:off x="1763713" y="692150"/>
            <a:ext cx="5400675" cy="835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20000"/>
              </a:spcBef>
              <a:buSzPct val="70000"/>
              <a:defRPr sz="2600" b="1">
                <a:solidFill>
                  <a:srgbClr val="000066"/>
                </a:solidFill>
                <a:latin typeface="Times New Roman" panose="02020603050405020304" pitchFamily="18" charset="0"/>
                <a:ea typeface="楷体_GB2312" pitchFamily="49" charset="-122"/>
              </a:defRPr>
            </a:lvl1pPr>
            <a:lvl2pPr marL="828675" indent="-285750" algn="l">
              <a:spcBef>
                <a:spcPct val="20000"/>
              </a:spcBef>
              <a:buSzPct val="50000"/>
              <a:buBlip>
                <a:blip r:embed="rId5"/>
              </a:buBlip>
              <a:defRPr sz="2400">
                <a:solidFill>
                  <a:schemeClr val="tx1"/>
                </a:solidFill>
                <a:latin typeface="Arial" panose="020B0604020202020204" pitchFamily="34" charset="0"/>
                <a:ea typeface="宋体" panose="02010600030101010101" pitchFamily="2" charset="-122"/>
              </a:defRPr>
            </a:lvl2pPr>
            <a:lvl3pPr marL="1236980" indent="-228600" algn="l">
              <a:spcBef>
                <a:spcPct val="20000"/>
              </a:spcBef>
              <a:buChar char="•"/>
              <a:defRPr sz="2000">
                <a:solidFill>
                  <a:schemeClr val="tx1"/>
                </a:solidFill>
                <a:latin typeface="Times New Roman" panose="02020603050405020304" pitchFamily="18" charset="0"/>
                <a:ea typeface="宋体" panose="02010600030101010101" pitchFamily="2" charset="-122"/>
              </a:defRPr>
            </a:lvl3pPr>
            <a:lvl4pPr marL="1644650" indent="-228600" algn="l">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lgn="l">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r>
              <a:rPr lang="en-US" altLang="zh-CN" sz="2800" b="0" dirty="0">
                <a:solidFill>
                  <a:srgbClr val="CC6600"/>
                </a:solidFill>
                <a:effectLst>
                  <a:outerShdw blurRad="38100" dist="38100" dir="2700000" algn="tl">
                    <a:srgbClr val="C0C0C0"/>
                  </a:outerShdw>
                </a:effectLst>
                <a:latin typeface="Arial Black" panose="020B0A04020102020204" pitchFamily="34" charset="0"/>
                <a:ea typeface="宋体" panose="02010600030101010101" pitchFamily="2" charset="-122"/>
              </a:rPr>
              <a:t>I. Questions for Discussion</a:t>
            </a:r>
          </a:p>
        </p:txBody>
      </p:sp>
      <p:sp>
        <p:nvSpPr>
          <p:cNvPr id="236550" name="Rectangle 6"/>
          <p:cNvSpPr>
            <a:spLocks noChangeArrowheads="1"/>
          </p:cNvSpPr>
          <p:nvPr/>
        </p:nvSpPr>
        <p:spPr bwMode="auto">
          <a:xfrm>
            <a:off x="1547813" y="1597222"/>
            <a:ext cx="7416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400" dirty="0">
                <a:solidFill>
                  <a:srgbClr val="000066"/>
                </a:solidFill>
              </a:rPr>
              <a:t>What do you know about Winston Churchill? </a:t>
            </a:r>
          </a:p>
        </p:txBody>
      </p:sp>
      <p:sp>
        <p:nvSpPr>
          <p:cNvPr id="236563" name="Line 19"/>
          <p:cNvSpPr>
            <a:spLocks noChangeShapeType="1"/>
          </p:cNvSpPr>
          <p:nvPr/>
        </p:nvSpPr>
        <p:spPr bwMode="auto">
          <a:xfrm>
            <a:off x="323850" y="1412875"/>
            <a:ext cx="8640763" cy="0"/>
          </a:xfrm>
          <a:prstGeom prst="line">
            <a:avLst/>
          </a:prstGeom>
          <a:noFill/>
          <a:ln w="28575">
            <a:solidFill>
              <a:srgbClr val="9933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pic>
        <p:nvPicPr>
          <p:cNvPr id="236570" name="Picture 2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11413" y="2636838"/>
            <a:ext cx="4286250" cy="3343275"/>
          </a:xfrm>
          <a:prstGeom prst="rect">
            <a:avLst/>
          </a:prstGeom>
          <a:noFill/>
          <a:extLst>
            <a:ext uri="{909E8E84-426E-40DD-AFC4-6F175D3DCCD1}">
              <a14:hiddenFill xmlns:a14="http://schemas.microsoft.com/office/drawing/2010/main">
                <a:solidFill>
                  <a:srgbClr val="FFFFFF"/>
                </a:solidFill>
              </a14:hiddenFill>
            </a:ext>
          </a:extLst>
        </p:spPr>
      </p:pic>
      <p:pic>
        <p:nvPicPr>
          <p:cNvPr id="4" name="A Brief Introduction to Winston Churchill">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7117859" y="5032178"/>
            <a:ext cx="487363" cy="487363"/>
          </a:xfrm>
          <a:prstGeom prst="rect">
            <a:avLst/>
          </a:prstGeom>
        </p:spPr>
      </p:pic>
    </p:spTree>
    <p:custDataLst>
      <p:tags r:id="rId1"/>
    </p:custDataLst>
  </p:cSld>
  <p:clrMapOvr>
    <a:masterClrMapping/>
  </p:clrMapOvr>
  <p:timing>
    <p:tnLst>
      <p:par>
        <p:cTn id="1" dur="indefinite" restart="never" nodeType="tmRoot">
          <p:childTnLst>
            <p:audio>
              <p:cMediaNode vol="80000">
                <p:cTn id="2" fill="hold" display="0">
                  <p:stCondLst>
                    <p:cond delay="indefinite"/>
                  </p:stCondLst>
                  <p:endCondLst>
                    <p:cond evt="onStopAudio" delay="0">
                      <p:tgtEl>
                        <p:sldTgt/>
                      </p:tgtEl>
                    </p:cond>
                  </p:endCondLst>
                </p:cTn>
                <p:tgtEl>
                  <p:spTgt spid="4"/>
                </p:tgtEl>
              </p:cMediaNode>
            </p:audio>
          </p:childTnLst>
        </p:cTn>
      </p:par>
    </p:tnLst>
    <p:bldLst>
      <p:bldP spid="236547" grpId="0" build="p" autoUpdateAnimBg="0" advAuto="0"/>
      <p:bldP spid="236550"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内容占位符 2"/>
          <p:cNvSpPr>
            <a:spLocks noGrp="1"/>
          </p:cNvSpPr>
          <p:nvPr>
            <p:ph idx="1"/>
          </p:nvPr>
        </p:nvSpPr>
        <p:spPr>
          <a:xfrm>
            <a:off x="471340" y="300222"/>
            <a:ext cx="8512404" cy="6119431"/>
          </a:xfrm>
        </p:spPr>
        <p:txBody>
          <a:bodyPr>
            <a:normAutofit/>
          </a:bodyPr>
          <a:lstStyle/>
          <a:p>
            <a:pPr marL="386080" indent="-386080">
              <a:lnSpc>
                <a:spcPct val="160000"/>
              </a:lnSpc>
              <a:buFontTx/>
              <a:buAutoNum type="arabicPeriod"/>
            </a:pPr>
            <a:r>
              <a:rPr lang="en-US" altLang="zh-CN" dirty="0">
                <a:solidFill>
                  <a:srgbClr val="C00000"/>
                </a:solidFill>
                <a:latin typeface="Times New Roman" panose="02020603050405020304" pitchFamily="18" charset="0"/>
                <a:cs typeface="Times New Roman" panose="02020603050405020304" pitchFamily="18" charset="0"/>
              </a:rPr>
              <a:t>The Nazi regime is devoid of all theme and principles except appetite and racial domination. </a:t>
            </a:r>
          </a:p>
          <a:p>
            <a:pPr marL="386080" indent="-386080">
              <a:buFontTx/>
              <a:buAutoNum type="arabicParenR"/>
            </a:pPr>
            <a:r>
              <a:rPr lang="en-US" altLang="zh-CN" dirty="0">
                <a:solidFill>
                  <a:srgbClr val="C00000"/>
                </a:solidFill>
                <a:latin typeface="Times New Roman" panose="02020603050405020304" pitchFamily="18" charset="0"/>
                <a:cs typeface="Times New Roman" panose="02020603050405020304" pitchFamily="18" charset="0"/>
              </a:rPr>
              <a:t>regime: </a:t>
            </a:r>
            <a:r>
              <a:rPr lang="en-US" altLang="zh-CN" dirty="0">
                <a:latin typeface="Times New Roman" panose="02020603050405020304" pitchFamily="18" charset="0"/>
                <a:cs typeface="Times New Roman" panose="02020603050405020304" pitchFamily="18" charset="0"/>
              </a:rPr>
              <a:t>the organization that is governing authority of </a:t>
            </a:r>
          </a:p>
          <a:p>
            <a:pPr marL="0" indent="0">
              <a:buNone/>
            </a:pPr>
            <a:r>
              <a:rPr lang="en-US" altLang="zh-CN" dirty="0">
                <a:latin typeface="Times New Roman" panose="02020603050405020304" pitchFamily="18" charset="0"/>
                <a:cs typeface="Times New Roman" panose="02020603050405020304" pitchFamily="18" charset="0"/>
              </a:rPr>
              <a:t>    a political unit. </a:t>
            </a:r>
            <a:r>
              <a:rPr lang="zh-CN" altLang="en-US" dirty="0">
                <a:latin typeface="宋体" panose="02010600030101010101" pitchFamily="2" charset="-122"/>
                <a:ea typeface="宋体" panose="02010600030101010101" pitchFamily="2" charset="-122"/>
                <a:cs typeface="Times New Roman" panose="02020603050405020304" pitchFamily="18" charset="0"/>
              </a:rPr>
              <a:t>政权</a:t>
            </a:r>
            <a:endParaRPr lang="en-US" altLang="zh-CN" dirty="0">
              <a:latin typeface="宋体" panose="02010600030101010101" pitchFamily="2" charset="-122"/>
              <a:ea typeface="宋体" panose="02010600030101010101" pitchFamily="2" charset="-122"/>
              <a:cs typeface="Times New Roman" panose="02020603050405020304" pitchFamily="18" charset="0"/>
            </a:endParaRPr>
          </a:p>
          <a:p>
            <a:pPr marL="0" indent="0">
              <a:buNone/>
            </a:pPr>
            <a:r>
              <a:rPr lang="en-US" altLang="zh-CN" dirty="0">
                <a:latin typeface="Times New Roman" panose="02020603050405020304" pitchFamily="18" charset="0"/>
                <a:cs typeface="Times New Roman" panose="02020603050405020304" pitchFamily="18" charset="0"/>
              </a:rPr>
              <a:t>   e.g. The overthrow of the regime was followed by a  </a:t>
            </a:r>
          </a:p>
          <a:p>
            <a:pPr marL="0" indent="0">
              <a:buNone/>
            </a:pPr>
            <a:r>
              <a:rPr lang="en-US" altLang="zh-CN" dirty="0">
                <a:latin typeface="Times New Roman" panose="02020603050405020304" pitchFamily="18" charset="0"/>
                <a:cs typeface="Times New Roman" panose="02020603050405020304" pitchFamily="18" charset="0"/>
              </a:rPr>
              <a:t>          period of anarchy.</a:t>
            </a:r>
            <a:r>
              <a:rPr lang="zh-CN" altLang="en-US" dirty="0">
                <a:latin typeface="Times New Roman" panose="02020603050405020304" pitchFamily="18" charset="0"/>
                <a:cs typeface="Times New Roman" panose="02020603050405020304" pitchFamily="18" charset="0"/>
              </a:rPr>
              <a:t> </a:t>
            </a:r>
            <a:r>
              <a:rPr lang="zh-CN" altLang="en-US" dirty="0">
                <a:latin typeface="宋体" panose="02010600030101010101" pitchFamily="2" charset="-122"/>
                <a:ea typeface="宋体" panose="02010600030101010101" pitchFamily="2" charset="-122"/>
                <a:cs typeface="Times New Roman" panose="02020603050405020304" pitchFamily="18" charset="0"/>
              </a:rPr>
              <a:t>政权被推翻以后，有一段时期</a:t>
            </a:r>
            <a:endParaRPr lang="en-US" altLang="zh-CN" dirty="0">
              <a:latin typeface="宋体" panose="02010600030101010101" pitchFamily="2" charset="-122"/>
              <a:ea typeface="宋体" panose="02010600030101010101" pitchFamily="2" charset="-122"/>
              <a:cs typeface="Times New Roman" panose="02020603050405020304" pitchFamily="18" charset="0"/>
            </a:endParaRPr>
          </a:p>
          <a:p>
            <a:pPr marL="0" indent="0">
              <a:buNone/>
            </a:pPr>
            <a:r>
              <a:rPr lang="en-US" altLang="zh-CN" dirty="0">
                <a:latin typeface="宋体" panose="02010600030101010101" pitchFamily="2" charset="-122"/>
                <a:ea typeface="宋体" panose="02010600030101010101" pitchFamily="2" charset="-122"/>
                <a:cs typeface="Times New Roman" panose="02020603050405020304" pitchFamily="18" charset="0"/>
              </a:rPr>
              <a:t>     </a:t>
            </a:r>
            <a:r>
              <a:rPr lang="zh-CN" altLang="en-US" dirty="0">
                <a:latin typeface="宋体" panose="02010600030101010101" pitchFamily="2" charset="-122"/>
                <a:ea typeface="宋体" panose="02010600030101010101" pitchFamily="2" charset="-122"/>
                <a:cs typeface="Times New Roman" panose="02020603050405020304" pitchFamily="18" charset="0"/>
              </a:rPr>
              <a:t>是无政府状态。</a:t>
            </a:r>
            <a:endParaRPr lang="en-US" altLang="zh-CN" dirty="0">
              <a:latin typeface="宋体" panose="02010600030101010101" pitchFamily="2" charset="-122"/>
              <a:ea typeface="宋体" panose="02010600030101010101" pitchFamily="2" charset="-122"/>
              <a:cs typeface="Times New Roman" panose="02020603050405020304" pitchFamily="18" charset="0"/>
            </a:endParaRPr>
          </a:p>
          <a:p>
            <a:pPr marL="0" indent="0">
              <a:buNone/>
            </a:pPr>
            <a:r>
              <a:rPr lang="en-US" altLang="zh-CN" dirty="0">
                <a:latin typeface="Times New Roman" panose="02020603050405020304" pitchFamily="18" charset="0"/>
                <a:cs typeface="Times New Roman" panose="02020603050405020304" pitchFamily="18" charset="0"/>
              </a:rPr>
              <a:t>          The revolutionist planned to overturn this puppet   </a:t>
            </a:r>
          </a:p>
          <a:p>
            <a:pPr marL="0" indent="0">
              <a:buNone/>
            </a:pPr>
            <a:r>
              <a:rPr lang="en-US" altLang="zh-CN" dirty="0">
                <a:latin typeface="Times New Roman" panose="02020603050405020304" pitchFamily="18" charset="0"/>
                <a:cs typeface="Times New Roman" panose="02020603050405020304" pitchFamily="18" charset="0"/>
              </a:rPr>
              <a:t>          regime. </a:t>
            </a:r>
            <a:r>
              <a:rPr lang="zh-CN" altLang="en-US" dirty="0">
                <a:latin typeface="宋体" panose="02010600030101010101" pitchFamily="2" charset="-122"/>
                <a:ea typeface="宋体" panose="02010600030101010101" pitchFamily="2" charset="-122"/>
                <a:cs typeface="Times New Roman" panose="02020603050405020304" pitchFamily="18" charset="0"/>
              </a:rPr>
              <a:t>革命者计划推翻傀儡政府</a:t>
            </a:r>
            <a:r>
              <a:rPr lang="zh-CN" altLang="en-US" dirty="0">
                <a:latin typeface="Times New Roman" panose="02020603050405020304" pitchFamily="18" charset="0"/>
                <a:cs typeface="Times New Roman" panose="02020603050405020304" pitchFamily="18" charset="0"/>
              </a:rPr>
              <a:t>。</a:t>
            </a:r>
            <a:endParaRPr lang="en-US" altLang="zh-CN" dirty="0">
              <a:latin typeface="Times New Roman" panose="02020603050405020304" pitchFamily="18" charset="0"/>
              <a:cs typeface="Times New Roman" panose="02020603050405020304" pitchFamily="18" charset="0"/>
            </a:endParaRPr>
          </a:p>
          <a:p>
            <a:pPr marL="386080" indent="-386080">
              <a:buNone/>
            </a:pPr>
            <a:endParaRPr lang="zh-CN" altLang="en-US" dirty="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内容占位符 2"/>
          <p:cNvSpPr>
            <a:spLocks noGrp="1"/>
          </p:cNvSpPr>
          <p:nvPr>
            <p:ph idx="1"/>
          </p:nvPr>
        </p:nvSpPr>
        <p:spPr>
          <a:xfrm>
            <a:off x="471340" y="300222"/>
            <a:ext cx="8512404" cy="6119431"/>
          </a:xfrm>
        </p:spPr>
        <p:txBody>
          <a:bodyPr>
            <a:normAutofit/>
          </a:bodyPr>
          <a:lstStyle/>
          <a:p>
            <a:pPr marL="386080" indent="-386080">
              <a:lnSpc>
                <a:spcPct val="160000"/>
              </a:lnSpc>
              <a:buFontTx/>
              <a:buAutoNum type="arabicPeriod"/>
            </a:pPr>
            <a:r>
              <a:rPr lang="en-US" altLang="zh-CN" dirty="0">
                <a:solidFill>
                  <a:srgbClr val="C00000"/>
                </a:solidFill>
                <a:latin typeface="Times New Roman" panose="02020603050405020304" pitchFamily="18" charset="0"/>
                <a:cs typeface="Times New Roman" panose="02020603050405020304" pitchFamily="18" charset="0"/>
              </a:rPr>
              <a:t>The Nazi regime is devoid of all theme and principles except appetite and racial domination. </a:t>
            </a:r>
          </a:p>
          <a:p>
            <a:pPr marL="386080" indent="-386080">
              <a:buFontTx/>
              <a:buAutoNum type="arabicParenR"/>
            </a:pPr>
            <a:r>
              <a:rPr lang="en-US" altLang="zh-CN" dirty="0">
                <a:solidFill>
                  <a:srgbClr val="C00000"/>
                </a:solidFill>
                <a:latin typeface="Times New Roman" panose="02020603050405020304" pitchFamily="18" charset="0"/>
                <a:cs typeface="Times New Roman" panose="02020603050405020304" pitchFamily="18" charset="0"/>
              </a:rPr>
              <a:t>be devoid of: </a:t>
            </a:r>
            <a:r>
              <a:rPr lang="en-US" altLang="zh-CN" dirty="0">
                <a:latin typeface="Times New Roman" panose="02020603050405020304" pitchFamily="18" charset="0"/>
                <a:cs typeface="Times New Roman" panose="02020603050405020304" pitchFamily="18" charset="0"/>
              </a:rPr>
              <a:t>be</a:t>
            </a:r>
            <a:r>
              <a:rPr lang="en-US" altLang="zh-CN" dirty="0">
                <a:solidFill>
                  <a:srgbClr val="C00000"/>
                </a:solidFill>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completely without</a:t>
            </a:r>
          </a:p>
          <a:p>
            <a:pPr marL="386080" indent="-386080">
              <a:buNone/>
            </a:pPr>
            <a:r>
              <a:rPr lang="en-US" altLang="zh-CN" dirty="0">
                <a:latin typeface="Times New Roman" panose="02020603050405020304" pitchFamily="18" charset="0"/>
                <a:cs typeface="Times New Roman" panose="02020603050405020304" pitchFamily="18" charset="0"/>
              </a:rPr>
              <a:t>     The house is devoid of all furniture.</a:t>
            </a:r>
          </a:p>
          <a:p>
            <a:pPr marL="386080" indent="-386080">
              <a:buNone/>
            </a:pPr>
            <a:r>
              <a:rPr lang="en-US" altLang="zh-CN" dirty="0">
                <a:latin typeface="Times New Roman" panose="02020603050405020304" pitchFamily="18" charset="0"/>
                <a:cs typeface="Times New Roman" panose="02020603050405020304" pitchFamily="18" charset="0"/>
              </a:rPr>
              <a:t>     This man is devoid of human feelings.</a:t>
            </a:r>
          </a:p>
          <a:p>
            <a:pPr marL="386080" indent="-386080">
              <a:buNone/>
            </a:pPr>
            <a:r>
              <a:rPr lang="en-US" altLang="zh-CN" dirty="0">
                <a:latin typeface="Times New Roman" panose="02020603050405020304" pitchFamily="18" charset="0"/>
                <a:cs typeface="Times New Roman" panose="02020603050405020304" pitchFamily="18" charset="0"/>
              </a:rPr>
              <a:t>     People in war-stricken areas are devoid of…</a:t>
            </a:r>
          </a:p>
          <a:p>
            <a:pPr marL="386080" indent="-386080">
              <a:buNone/>
            </a:pPr>
            <a:r>
              <a:rPr lang="en-US" altLang="zh-CN" dirty="0">
                <a:latin typeface="Times New Roman" panose="02020603050405020304" pitchFamily="18" charset="0"/>
                <a:cs typeface="Times New Roman" panose="02020603050405020304" pitchFamily="18" charset="0"/>
              </a:rPr>
              <a:t>     The novel is criticized seriously because it is devoid of…</a:t>
            </a:r>
          </a:p>
          <a:p>
            <a:pPr marL="386080" indent="-386080">
              <a:buNone/>
            </a:pPr>
            <a:endParaRPr lang="zh-CN" altLang="en-US" dirty="0"/>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内容占位符 2"/>
          <p:cNvSpPr>
            <a:spLocks noGrp="1"/>
          </p:cNvSpPr>
          <p:nvPr>
            <p:ph idx="1"/>
          </p:nvPr>
        </p:nvSpPr>
        <p:spPr>
          <a:xfrm>
            <a:off x="391212" y="799843"/>
            <a:ext cx="8361575" cy="5544395"/>
          </a:xfrm>
        </p:spPr>
        <p:txBody>
          <a:bodyPr>
            <a:normAutofit fontScale="85000" lnSpcReduction="20000"/>
          </a:bodyPr>
          <a:lstStyle/>
          <a:p>
            <a:pPr marL="386080" indent="-386080">
              <a:buFontTx/>
              <a:buAutoNum type="arabicPeriod"/>
            </a:pPr>
            <a:r>
              <a:rPr lang="en-US" altLang="zh-CN" sz="3300" dirty="0">
                <a:latin typeface="Times New Roman" panose="02020603050405020304" pitchFamily="18" charset="0"/>
                <a:cs typeface="Times New Roman" panose="02020603050405020304" pitchFamily="18" charset="0"/>
              </a:rPr>
              <a:t>The Nazi regime is devoid of all theme and principles except appetite and racial domination. </a:t>
            </a:r>
          </a:p>
          <a:p>
            <a:pPr marL="386080" indent="-386080">
              <a:buFontTx/>
              <a:buAutoNum type="arabicPeriod"/>
            </a:pPr>
            <a:endParaRPr lang="en-US" altLang="zh-CN" sz="3300" dirty="0">
              <a:latin typeface="Times New Roman" panose="02020603050405020304" pitchFamily="18" charset="0"/>
              <a:cs typeface="Times New Roman" panose="02020603050405020304" pitchFamily="18" charset="0"/>
            </a:endParaRPr>
          </a:p>
          <a:p>
            <a:pPr marL="0" indent="0">
              <a:buNone/>
            </a:pPr>
            <a:r>
              <a:rPr lang="en-US" altLang="zh-CN" sz="3300" dirty="0">
                <a:solidFill>
                  <a:srgbClr val="C00000"/>
                </a:solidFill>
                <a:latin typeface="Times New Roman" panose="02020603050405020304" pitchFamily="18" charset="0"/>
                <a:cs typeface="Times New Roman" panose="02020603050405020304" pitchFamily="18" charset="0"/>
              </a:rPr>
              <a:t>3) theme: </a:t>
            </a:r>
            <a:r>
              <a:rPr lang="en-US" altLang="zh-CN" sz="3300" dirty="0">
                <a:latin typeface="Times New Roman" panose="02020603050405020304" pitchFamily="18" charset="0"/>
                <a:cs typeface="Times New Roman" panose="02020603050405020304" pitchFamily="18" charset="0"/>
              </a:rPr>
              <a:t>a recurring, unifying subject or idea (</a:t>
            </a:r>
            <a:r>
              <a:rPr lang="zh-CN" altLang="en-US" sz="3300" dirty="0">
                <a:latin typeface="Times New Roman" panose="02020603050405020304" pitchFamily="18" charset="0"/>
                <a:cs typeface="Times New Roman" panose="02020603050405020304" pitchFamily="18" charset="0"/>
              </a:rPr>
              <a:t>主题思想</a:t>
            </a:r>
            <a:r>
              <a:rPr lang="en-US" altLang="zh-CN" sz="3300" dirty="0">
                <a:latin typeface="Times New Roman" panose="02020603050405020304" pitchFamily="18" charset="0"/>
                <a:cs typeface="Times New Roman" panose="02020603050405020304" pitchFamily="18" charset="0"/>
              </a:rPr>
              <a:t>)</a:t>
            </a:r>
          </a:p>
          <a:p>
            <a:pPr marL="0" indent="0">
              <a:buNone/>
            </a:pPr>
            <a:r>
              <a:rPr lang="en-US" altLang="zh-CN" sz="3300" dirty="0">
                <a:solidFill>
                  <a:srgbClr val="C00000"/>
                </a:solidFill>
                <a:latin typeface="Times New Roman" panose="02020603050405020304" pitchFamily="18" charset="0"/>
                <a:cs typeface="Times New Roman" panose="02020603050405020304" pitchFamily="18" charset="0"/>
              </a:rPr>
              <a:t>4) appetite: </a:t>
            </a:r>
            <a:r>
              <a:rPr lang="en-US" altLang="zh-CN" sz="3300" dirty="0">
                <a:latin typeface="Times New Roman" panose="02020603050405020304" pitchFamily="18" charset="0"/>
                <a:cs typeface="Times New Roman" panose="02020603050405020304" pitchFamily="18" charset="0"/>
              </a:rPr>
              <a:t>the desire to eat, </a:t>
            </a:r>
            <a:r>
              <a:rPr lang="en-US" altLang="zh-CN" sz="3300" dirty="0">
                <a:solidFill>
                  <a:srgbClr val="C00000"/>
                </a:solidFill>
                <a:latin typeface="Times New Roman" panose="02020603050405020304" pitchFamily="18" charset="0"/>
                <a:cs typeface="Times New Roman" panose="02020603050405020304" pitchFamily="18" charset="0"/>
              </a:rPr>
              <a:t>metaphor,</a:t>
            </a:r>
            <a:r>
              <a:rPr lang="en-US" altLang="zh-CN" sz="3300" dirty="0">
                <a:latin typeface="Times New Roman" panose="02020603050405020304" pitchFamily="18" charset="0"/>
                <a:cs typeface="Times New Roman" panose="02020603050405020304" pitchFamily="18" charset="0"/>
              </a:rPr>
              <a:t>  here  it means </a:t>
            </a:r>
          </a:p>
          <a:p>
            <a:pPr marL="0" indent="0">
              <a:buNone/>
            </a:pPr>
            <a:r>
              <a:rPr lang="en-US" altLang="zh-CN" sz="3300" dirty="0">
                <a:latin typeface="Times New Roman" panose="02020603050405020304" pitchFamily="18" charset="0"/>
                <a:cs typeface="Times New Roman" panose="02020603050405020304" pitchFamily="18" charset="0"/>
              </a:rPr>
              <a:t>   “the desire to conquer”</a:t>
            </a:r>
          </a:p>
          <a:p>
            <a:pPr marL="386080" indent="-386080">
              <a:buNone/>
            </a:pPr>
            <a:r>
              <a:rPr lang="en-US" altLang="zh-CN" sz="3300" dirty="0">
                <a:solidFill>
                  <a:srgbClr val="C00000"/>
                </a:solidFill>
                <a:latin typeface="Times New Roman" panose="02020603050405020304" pitchFamily="18" charset="0"/>
                <a:cs typeface="Times New Roman" panose="02020603050405020304" pitchFamily="18" charset="0"/>
              </a:rPr>
              <a:t>5) paraphrase: </a:t>
            </a:r>
            <a:r>
              <a:rPr lang="en-US" altLang="zh-CN" sz="3300" dirty="0">
                <a:latin typeface="Times New Roman" panose="02020603050405020304" pitchFamily="18" charset="0"/>
                <a:cs typeface="Times New Roman" panose="02020603050405020304" pitchFamily="18" charset="0"/>
              </a:rPr>
              <a:t>The Nazi regime does not have any ideal  </a:t>
            </a:r>
          </a:p>
          <a:p>
            <a:pPr marL="386080" indent="-386080">
              <a:buNone/>
            </a:pPr>
            <a:r>
              <a:rPr lang="en-US" altLang="zh-CN" sz="3300" dirty="0">
                <a:latin typeface="Times New Roman" panose="02020603050405020304" pitchFamily="18" charset="0"/>
                <a:cs typeface="Times New Roman" panose="02020603050405020304" pitchFamily="18" charset="0"/>
              </a:rPr>
              <a:t>    or guiding principle at all. All it has is a strong desire </a:t>
            </a:r>
          </a:p>
          <a:p>
            <a:pPr marL="386080" indent="-386080">
              <a:buNone/>
            </a:pPr>
            <a:r>
              <a:rPr lang="en-US" altLang="zh-CN" sz="3300" dirty="0">
                <a:latin typeface="Times New Roman" panose="02020603050405020304" pitchFamily="18" charset="0"/>
                <a:cs typeface="Times New Roman" panose="02020603050405020304" pitchFamily="18" charset="0"/>
              </a:rPr>
              <a:t>    for conquest and rule by the ‘Aryan’ race, the </a:t>
            </a:r>
          </a:p>
          <a:p>
            <a:pPr marL="386080" indent="-386080">
              <a:buNone/>
            </a:pPr>
            <a:r>
              <a:rPr lang="en-US" altLang="zh-CN" sz="3300" dirty="0">
                <a:latin typeface="Times New Roman" panose="02020603050405020304" pitchFamily="18" charset="0"/>
                <a:cs typeface="Times New Roman" panose="02020603050405020304" pitchFamily="18" charset="0"/>
              </a:rPr>
              <a:t>    allegedly most superior race in the world. </a:t>
            </a:r>
          </a:p>
          <a:p>
            <a:pPr marL="386080" indent="-386080">
              <a:buNone/>
            </a:pPr>
            <a:r>
              <a:rPr lang="en-US" altLang="zh-CN" sz="3300" dirty="0">
                <a:latin typeface="Times New Roman" panose="02020603050405020304" pitchFamily="18" charset="0"/>
                <a:cs typeface="Times New Roman" panose="02020603050405020304" pitchFamily="18" charset="0"/>
              </a:rPr>
              <a:t>     </a:t>
            </a:r>
          </a:p>
          <a:p>
            <a:pPr marL="386080" indent="-386080">
              <a:buNone/>
            </a:pPr>
            <a:r>
              <a:rPr lang="en-US" altLang="zh-CN" sz="3300" dirty="0">
                <a:latin typeface="Times New Roman" panose="02020603050405020304" pitchFamily="18" charset="0"/>
                <a:cs typeface="Times New Roman" panose="02020603050405020304" pitchFamily="18" charset="0"/>
              </a:rPr>
              <a:t>    The Nazi regime has nothing good in mind but the desire to conquer. </a:t>
            </a:r>
          </a:p>
          <a:p>
            <a:pPr marL="386080" indent="-386080">
              <a:buNone/>
            </a:pPr>
            <a:endParaRPr lang="zh-CN" altLang="en-US" dirty="0"/>
          </a:p>
        </p:txBody>
      </p:sp>
      <p:sp>
        <p:nvSpPr>
          <p:cNvPr id="2" name="矩形: 圆角 1"/>
          <p:cNvSpPr/>
          <p:nvPr/>
        </p:nvSpPr>
        <p:spPr>
          <a:xfrm>
            <a:off x="3945116" y="1771520"/>
            <a:ext cx="5043340" cy="19607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t>除了贪欲和种族控制外，纳粹政体没有任何的指导思想和行为准则。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38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38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387">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387">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387">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387">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6387">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6387">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6387">
                                            <p:txEl>
                                              <p:pRg st="10" end="1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build="p"/>
      <p:bldP spid="2"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p:cNvSpPr>
            <a:spLocks noGrp="1" noChangeArrowheads="1"/>
          </p:cNvSpPr>
          <p:nvPr>
            <p:ph type="body" idx="4294967295"/>
          </p:nvPr>
        </p:nvSpPr>
        <p:spPr>
          <a:xfrm>
            <a:off x="689968" y="1463045"/>
            <a:ext cx="7530205" cy="3167062"/>
          </a:xfrm>
          <a:ln>
            <a:solidFill>
              <a:schemeClr val="tx1">
                <a:lumMod val="60000"/>
                <a:lumOff val="40000"/>
              </a:schemeClr>
            </a:solidFill>
          </a:ln>
        </p:spPr>
        <p:txBody>
          <a:bodyPr>
            <a:normAutofit/>
          </a:bodyPr>
          <a:lstStyle/>
          <a:p>
            <a:pPr marL="0" indent="0">
              <a:lnSpc>
                <a:spcPct val="150000"/>
              </a:lnSpc>
              <a:spcBef>
                <a:spcPct val="0"/>
              </a:spcBef>
              <a:buNone/>
              <a:defRPr/>
            </a:pPr>
            <a:r>
              <a:rPr lang="en-US" altLang="zh-CN" dirty="0">
                <a:latin typeface="Times New Roman" panose="02020603050405020304" pitchFamily="18" charset="0"/>
                <a:ea typeface="宋体" panose="02010600030101010101" pitchFamily="2" charset="-122"/>
                <a:cs typeface="Times New Roman" panose="02020603050405020304" pitchFamily="18" charset="0"/>
              </a:rPr>
              <a:t>Nazi Germany is the common English name for the period in German history from 1933 to 1945, when Germany was governed by a dictatorship under the control of Adolf Hitler and the Nazi Party. </a:t>
            </a:r>
          </a:p>
          <a:p>
            <a:pPr marL="0" indent="0">
              <a:lnSpc>
                <a:spcPct val="150000"/>
              </a:lnSpc>
              <a:spcBef>
                <a:spcPct val="0"/>
              </a:spcBef>
              <a:buNone/>
              <a:defRPr/>
            </a:pPr>
            <a:endParaRPr lang="zh-CN" altLang="en-US" sz="1800" dirty="0">
              <a:ea typeface="宋体" panose="02010600030101010101" pitchFamily="2" charset="-122"/>
            </a:endParaRPr>
          </a:p>
        </p:txBody>
      </p:sp>
      <p:sp>
        <p:nvSpPr>
          <p:cNvPr id="13315" name="Rectangle 2"/>
          <p:cNvSpPr txBox="1">
            <a:spLocks noChangeArrowheads="1"/>
          </p:cNvSpPr>
          <p:nvPr/>
        </p:nvSpPr>
        <p:spPr bwMode="auto">
          <a:xfrm>
            <a:off x="689968" y="577968"/>
            <a:ext cx="5990035" cy="492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628" tIns="35243" rIns="67628" bIns="35243"/>
          <a:lstStyle>
            <a:lvl1pPr eaLnBrk="0" hangingPunct="0">
              <a:defRPr sz="2400" b="1">
                <a:solidFill>
                  <a:schemeClr val="accent1"/>
                </a:solidFill>
                <a:latin typeface="Arial" panose="020B0604020202020204" pitchFamily="34" charset="0"/>
                <a:ea typeface="华文行楷" panose="02010800040101010101" pitchFamily="2" charset="-122"/>
              </a:defRPr>
            </a:lvl1pPr>
            <a:lvl2pPr marL="742950" indent="-285750" eaLnBrk="0" hangingPunct="0">
              <a:defRPr sz="2400" b="1">
                <a:solidFill>
                  <a:schemeClr val="accent1"/>
                </a:solidFill>
                <a:latin typeface="Arial" panose="020B0604020202020204" pitchFamily="34" charset="0"/>
                <a:ea typeface="华文行楷" panose="02010800040101010101" pitchFamily="2" charset="-122"/>
              </a:defRPr>
            </a:lvl2pPr>
            <a:lvl3pPr marL="1143000" indent="-228600" eaLnBrk="0" hangingPunct="0">
              <a:defRPr sz="2400" b="1">
                <a:solidFill>
                  <a:schemeClr val="accent1"/>
                </a:solidFill>
                <a:latin typeface="Arial" panose="020B0604020202020204" pitchFamily="34" charset="0"/>
                <a:ea typeface="华文行楷" panose="02010800040101010101" pitchFamily="2" charset="-122"/>
              </a:defRPr>
            </a:lvl3pPr>
            <a:lvl4pPr marL="1600200" indent="-228600" eaLnBrk="0" hangingPunct="0">
              <a:defRPr sz="2400" b="1">
                <a:solidFill>
                  <a:schemeClr val="accent1"/>
                </a:solidFill>
                <a:latin typeface="Arial" panose="020B0604020202020204" pitchFamily="34" charset="0"/>
                <a:ea typeface="华文行楷" panose="02010800040101010101" pitchFamily="2" charset="-122"/>
              </a:defRPr>
            </a:lvl4pPr>
            <a:lvl5pPr marL="2057400" indent="-228600" eaLnBrk="0" hangingPunct="0">
              <a:defRPr sz="2400" b="1">
                <a:solidFill>
                  <a:schemeClr val="accent1"/>
                </a:solidFill>
                <a:latin typeface="Arial" panose="020B0604020202020204" pitchFamily="34" charset="0"/>
                <a:ea typeface="华文行楷" panose="02010800040101010101" pitchFamily="2" charset="-122"/>
              </a:defRPr>
            </a:lvl5pPr>
            <a:lvl6pPr marL="2514600" indent="-228600" eaLnBrk="0" fontAlgn="base" hangingPunct="0">
              <a:spcBef>
                <a:spcPct val="50000"/>
              </a:spcBef>
              <a:spcAft>
                <a:spcPct val="0"/>
              </a:spcAft>
              <a:buFont typeface="Arial" panose="020B0604020202020204" pitchFamily="34" charset="0"/>
              <a:defRPr sz="2400" b="1">
                <a:solidFill>
                  <a:schemeClr val="accent1"/>
                </a:solidFill>
                <a:latin typeface="Arial" panose="020B0604020202020204" pitchFamily="34" charset="0"/>
                <a:ea typeface="华文行楷" panose="02010800040101010101" pitchFamily="2" charset="-122"/>
              </a:defRPr>
            </a:lvl6pPr>
            <a:lvl7pPr marL="2971800" indent="-228600" eaLnBrk="0" fontAlgn="base" hangingPunct="0">
              <a:spcBef>
                <a:spcPct val="50000"/>
              </a:spcBef>
              <a:spcAft>
                <a:spcPct val="0"/>
              </a:spcAft>
              <a:buFont typeface="Arial" panose="020B0604020202020204" pitchFamily="34" charset="0"/>
              <a:defRPr sz="2400" b="1">
                <a:solidFill>
                  <a:schemeClr val="accent1"/>
                </a:solidFill>
                <a:latin typeface="Arial" panose="020B0604020202020204" pitchFamily="34" charset="0"/>
                <a:ea typeface="华文行楷" panose="02010800040101010101" pitchFamily="2" charset="-122"/>
              </a:defRPr>
            </a:lvl7pPr>
            <a:lvl8pPr marL="3429000" indent="-228600" eaLnBrk="0" fontAlgn="base" hangingPunct="0">
              <a:spcBef>
                <a:spcPct val="50000"/>
              </a:spcBef>
              <a:spcAft>
                <a:spcPct val="0"/>
              </a:spcAft>
              <a:buFont typeface="Arial" panose="020B0604020202020204" pitchFamily="34" charset="0"/>
              <a:defRPr sz="2400" b="1">
                <a:solidFill>
                  <a:schemeClr val="accent1"/>
                </a:solidFill>
                <a:latin typeface="Arial" panose="020B0604020202020204" pitchFamily="34" charset="0"/>
                <a:ea typeface="华文行楷" panose="02010800040101010101" pitchFamily="2" charset="-122"/>
              </a:defRPr>
            </a:lvl8pPr>
            <a:lvl9pPr marL="3886200" indent="-228600" eaLnBrk="0" fontAlgn="base" hangingPunct="0">
              <a:spcBef>
                <a:spcPct val="50000"/>
              </a:spcBef>
              <a:spcAft>
                <a:spcPct val="0"/>
              </a:spcAft>
              <a:buFont typeface="Arial" panose="020B0604020202020204" pitchFamily="34" charset="0"/>
              <a:defRPr sz="2400" b="1">
                <a:solidFill>
                  <a:schemeClr val="accent1"/>
                </a:solidFill>
                <a:latin typeface="Arial" panose="020B0604020202020204" pitchFamily="34" charset="0"/>
                <a:ea typeface="华文行楷" panose="02010800040101010101" pitchFamily="2" charset="-122"/>
              </a:defRPr>
            </a:lvl9pPr>
          </a:lstStyle>
          <a:p>
            <a:pPr eaLnBrk="1" hangingPunct="1">
              <a:lnSpc>
                <a:spcPct val="90000"/>
              </a:lnSpc>
              <a:spcBef>
                <a:spcPct val="0"/>
              </a:spcBef>
            </a:pPr>
            <a:r>
              <a:rPr lang="en-US" altLang="zh-CN" sz="2800" dirty="0">
                <a:solidFill>
                  <a:srgbClr val="C00000"/>
                </a:solidFill>
                <a:latin typeface="Times New Roman" panose="02020603050405020304" pitchFamily="18" charset="0"/>
                <a:ea typeface="黑体" panose="02010609060101010101" pitchFamily="2" charset="-122"/>
                <a:cs typeface="Times New Roman" panose="02020603050405020304" pitchFamily="18" charset="0"/>
              </a:rPr>
              <a:t>Nazi Germany</a:t>
            </a:r>
            <a:endParaRPr lang="zh-CN" altLang="en-US" sz="2800" dirty="0">
              <a:solidFill>
                <a:srgbClr val="C00000"/>
              </a:solidFill>
              <a:latin typeface="Times New Roman" panose="02020603050405020304" pitchFamily="18" charset="0"/>
              <a:ea typeface="黑体" panose="02010609060101010101" pitchFamily="2" charset="-122"/>
              <a:cs typeface="Times New Roman" panose="02020603050405020304" pitchFamily="18" charset="0"/>
            </a:endParaRPr>
          </a:p>
        </p:txBody>
      </p:sp>
      <p:pic>
        <p:nvPicPr>
          <p:cNvPr id="13316" name="图片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792017" y="4202906"/>
            <a:ext cx="892969" cy="66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图片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29189" y="4202906"/>
            <a:ext cx="837010" cy="66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8" name="TextBox 3"/>
          <p:cNvSpPr txBox="1">
            <a:spLocks noChangeArrowheads="1"/>
          </p:cNvSpPr>
          <p:nvPr/>
        </p:nvSpPr>
        <p:spPr bwMode="auto">
          <a:xfrm>
            <a:off x="5766197" y="4363641"/>
            <a:ext cx="1295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accent1"/>
                </a:solidFill>
                <a:latin typeface="Arial" panose="020B0604020202020204" pitchFamily="34" charset="0"/>
                <a:ea typeface="华文行楷" panose="02010800040101010101" pitchFamily="2" charset="-122"/>
              </a:defRPr>
            </a:lvl1pPr>
            <a:lvl2pPr marL="742950" indent="-285750" eaLnBrk="0" hangingPunct="0">
              <a:defRPr sz="2400" b="1">
                <a:solidFill>
                  <a:schemeClr val="accent1"/>
                </a:solidFill>
                <a:latin typeface="Arial" panose="020B0604020202020204" pitchFamily="34" charset="0"/>
                <a:ea typeface="华文行楷" panose="02010800040101010101" pitchFamily="2" charset="-122"/>
              </a:defRPr>
            </a:lvl2pPr>
            <a:lvl3pPr marL="1143000" indent="-228600" eaLnBrk="0" hangingPunct="0">
              <a:defRPr sz="2400" b="1">
                <a:solidFill>
                  <a:schemeClr val="accent1"/>
                </a:solidFill>
                <a:latin typeface="Arial" panose="020B0604020202020204" pitchFamily="34" charset="0"/>
                <a:ea typeface="华文行楷" panose="02010800040101010101" pitchFamily="2" charset="-122"/>
              </a:defRPr>
            </a:lvl3pPr>
            <a:lvl4pPr marL="1600200" indent="-228600" eaLnBrk="0" hangingPunct="0">
              <a:defRPr sz="2400" b="1">
                <a:solidFill>
                  <a:schemeClr val="accent1"/>
                </a:solidFill>
                <a:latin typeface="Arial" panose="020B0604020202020204" pitchFamily="34" charset="0"/>
                <a:ea typeface="华文行楷" panose="02010800040101010101" pitchFamily="2" charset="-122"/>
              </a:defRPr>
            </a:lvl4pPr>
            <a:lvl5pPr marL="2057400" indent="-228600" eaLnBrk="0" hangingPunct="0">
              <a:defRPr sz="2400" b="1">
                <a:solidFill>
                  <a:schemeClr val="accent1"/>
                </a:solidFill>
                <a:latin typeface="Arial" panose="020B0604020202020204" pitchFamily="34" charset="0"/>
                <a:ea typeface="华文行楷" panose="02010800040101010101" pitchFamily="2" charset="-122"/>
              </a:defRPr>
            </a:lvl5pPr>
            <a:lvl6pPr marL="2514600" indent="-228600" eaLnBrk="0" fontAlgn="base" hangingPunct="0">
              <a:spcBef>
                <a:spcPct val="50000"/>
              </a:spcBef>
              <a:spcAft>
                <a:spcPct val="0"/>
              </a:spcAft>
              <a:buFont typeface="Arial" panose="020B0604020202020204" pitchFamily="34" charset="0"/>
              <a:defRPr sz="2400" b="1">
                <a:solidFill>
                  <a:schemeClr val="accent1"/>
                </a:solidFill>
                <a:latin typeface="Arial" panose="020B0604020202020204" pitchFamily="34" charset="0"/>
                <a:ea typeface="华文行楷" panose="02010800040101010101" pitchFamily="2" charset="-122"/>
              </a:defRPr>
            </a:lvl6pPr>
            <a:lvl7pPr marL="2971800" indent="-228600" eaLnBrk="0" fontAlgn="base" hangingPunct="0">
              <a:spcBef>
                <a:spcPct val="50000"/>
              </a:spcBef>
              <a:spcAft>
                <a:spcPct val="0"/>
              </a:spcAft>
              <a:buFont typeface="Arial" panose="020B0604020202020204" pitchFamily="34" charset="0"/>
              <a:defRPr sz="2400" b="1">
                <a:solidFill>
                  <a:schemeClr val="accent1"/>
                </a:solidFill>
                <a:latin typeface="Arial" panose="020B0604020202020204" pitchFamily="34" charset="0"/>
                <a:ea typeface="华文行楷" panose="02010800040101010101" pitchFamily="2" charset="-122"/>
              </a:defRPr>
            </a:lvl7pPr>
            <a:lvl8pPr marL="3429000" indent="-228600" eaLnBrk="0" fontAlgn="base" hangingPunct="0">
              <a:spcBef>
                <a:spcPct val="50000"/>
              </a:spcBef>
              <a:spcAft>
                <a:spcPct val="0"/>
              </a:spcAft>
              <a:buFont typeface="Arial" panose="020B0604020202020204" pitchFamily="34" charset="0"/>
              <a:defRPr sz="2400" b="1">
                <a:solidFill>
                  <a:schemeClr val="accent1"/>
                </a:solidFill>
                <a:latin typeface="Arial" panose="020B0604020202020204" pitchFamily="34" charset="0"/>
                <a:ea typeface="华文行楷" panose="02010800040101010101" pitchFamily="2" charset="-122"/>
              </a:defRPr>
            </a:lvl8pPr>
            <a:lvl9pPr marL="3886200" indent="-228600" eaLnBrk="0" fontAlgn="base" hangingPunct="0">
              <a:spcBef>
                <a:spcPct val="50000"/>
              </a:spcBef>
              <a:spcAft>
                <a:spcPct val="0"/>
              </a:spcAft>
              <a:buFont typeface="Arial" panose="020B0604020202020204" pitchFamily="34" charset="0"/>
              <a:defRPr sz="2400" b="1">
                <a:solidFill>
                  <a:schemeClr val="accent1"/>
                </a:solidFill>
                <a:latin typeface="Arial" panose="020B0604020202020204" pitchFamily="34" charset="0"/>
                <a:ea typeface="华文行楷" panose="02010800040101010101" pitchFamily="2" charset="-122"/>
              </a:defRPr>
            </a:lvl9pPr>
          </a:lstStyle>
          <a:p>
            <a:pPr eaLnBrk="1" hangingPunct="1"/>
            <a:r>
              <a:rPr lang="en-US" altLang="zh-CN" sz="1800">
                <a:solidFill>
                  <a:schemeClr val="tx1"/>
                </a:solidFill>
              </a:rPr>
              <a:t>emblem</a:t>
            </a:r>
            <a:endParaRPr lang="zh-CN" altLang="en-US" sz="1800">
              <a:solidFill>
                <a:schemeClr val="tx1"/>
              </a:solidFill>
            </a:endParaRPr>
          </a:p>
        </p:txBody>
      </p:sp>
      <p:sp>
        <p:nvSpPr>
          <p:cNvPr id="13319" name="TextBox 6"/>
          <p:cNvSpPr txBox="1">
            <a:spLocks noChangeArrowheads="1"/>
          </p:cNvSpPr>
          <p:nvPr/>
        </p:nvSpPr>
        <p:spPr bwMode="auto">
          <a:xfrm>
            <a:off x="3777854" y="4363641"/>
            <a:ext cx="1295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accent1"/>
                </a:solidFill>
                <a:latin typeface="Arial" panose="020B0604020202020204" pitchFamily="34" charset="0"/>
                <a:ea typeface="华文行楷" panose="02010800040101010101" pitchFamily="2" charset="-122"/>
              </a:defRPr>
            </a:lvl1pPr>
            <a:lvl2pPr marL="742950" indent="-285750" eaLnBrk="0" hangingPunct="0">
              <a:defRPr sz="2400" b="1">
                <a:solidFill>
                  <a:schemeClr val="accent1"/>
                </a:solidFill>
                <a:latin typeface="Arial" panose="020B0604020202020204" pitchFamily="34" charset="0"/>
                <a:ea typeface="华文行楷" panose="02010800040101010101" pitchFamily="2" charset="-122"/>
              </a:defRPr>
            </a:lvl2pPr>
            <a:lvl3pPr marL="1143000" indent="-228600" eaLnBrk="0" hangingPunct="0">
              <a:defRPr sz="2400" b="1">
                <a:solidFill>
                  <a:schemeClr val="accent1"/>
                </a:solidFill>
                <a:latin typeface="Arial" panose="020B0604020202020204" pitchFamily="34" charset="0"/>
                <a:ea typeface="华文行楷" panose="02010800040101010101" pitchFamily="2" charset="-122"/>
              </a:defRPr>
            </a:lvl3pPr>
            <a:lvl4pPr marL="1600200" indent="-228600" eaLnBrk="0" hangingPunct="0">
              <a:defRPr sz="2400" b="1">
                <a:solidFill>
                  <a:schemeClr val="accent1"/>
                </a:solidFill>
                <a:latin typeface="Arial" panose="020B0604020202020204" pitchFamily="34" charset="0"/>
                <a:ea typeface="华文行楷" panose="02010800040101010101" pitchFamily="2" charset="-122"/>
              </a:defRPr>
            </a:lvl4pPr>
            <a:lvl5pPr marL="2057400" indent="-228600" eaLnBrk="0" hangingPunct="0">
              <a:defRPr sz="2400" b="1">
                <a:solidFill>
                  <a:schemeClr val="accent1"/>
                </a:solidFill>
                <a:latin typeface="Arial" panose="020B0604020202020204" pitchFamily="34" charset="0"/>
                <a:ea typeface="华文行楷" panose="02010800040101010101" pitchFamily="2" charset="-122"/>
              </a:defRPr>
            </a:lvl5pPr>
            <a:lvl6pPr marL="2514600" indent="-228600" eaLnBrk="0" fontAlgn="base" hangingPunct="0">
              <a:spcBef>
                <a:spcPct val="50000"/>
              </a:spcBef>
              <a:spcAft>
                <a:spcPct val="0"/>
              </a:spcAft>
              <a:buFont typeface="Arial" panose="020B0604020202020204" pitchFamily="34" charset="0"/>
              <a:defRPr sz="2400" b="1">
                <a:solidFill>
                  <a:schemeClr val="accent1"/>
                </a:solidFill>
                <a:latin typeface="Arial" panose="020B0604020202020204" pitchFamily="34" charset="0"/>
                <a:ea typeface="华文行楷" panose="02010800040101010101" pitchFamily="2" charset="-122"/>
              </a:defRPr>
            </a:lvl6pPr>
            <a:lvl7pPr marL="2971800" indent="-228600" eaLnBrk="0" fontAlgn="base" hangingPunct="0">
              <a:spcBef>
                <a:spcPct val="50000"/>
              </a:spcBef>
              <a:spcAft>
                <a:spcPct val="0"/>
              </a:spcAft>
              <a:buFont typeface="Arial" panose="020B0604020202020204" pitchFamily="34" charset="0"/>
              <a:defRPr sz="2400" b="1">
                <a:solidFill>
                  <a:schemeClr val="accent1"/>
                </a:solidFill>
                <a:latin typeface="Arial" panose="020B0604020202020204" pitchFamily="34" charset="0"/>
                <a:ea typeface="华文行楷" panose="02010800040101010101" pitchFamily="2" charset="-122"/>
              </a:defRPr>
            </a:lvl7pPr>
            <a:lvl8pPr marL="3429000" indent="-228600" eaLnBrk="0" fontAlgn="base" hangingPunct="0">
              <a:spcBef>
                <a:spcPct val="50000"/>
              </a:spcBef>
              <a:spcAft>
                <a:spcPct val="0"/>
              </a:spcAft>
              <a:buFont typeface="Arial" panose="020B0604020202020204" pitchFamily="34" charset="0"/>
              <a:defRPr sz="2400" b="1">
                <a:solidFill>
                  <a:schemeClr val="accent1"/>
                </a:solidFill>
                <a:latin typeface="Arial" panose="020B0604020202020204" pitchFamily="34" charset="0"/>
                <a:ea typeface="华文行楷" panose="02010800040101010101" pitchFamily="2" charset="-122"/>
              </a:defRPr>
            </a:lvl8pPr>
            <a:lvl9pPr marL="3886200" indent="-228600" eaLnBrk="0" fontAlgn="base" hangingPunct="0">
              <a:spcBef>
                <a:spcPct val="50000"/>
              </a:spcBef>
              <a:spcAft>
                <a:spcPct val="0"/>
              </a:spcAft>
              <a:buFont typeface="Arial" panose="020B0604020202020204" pitchFamily="34" charset="0"/>
              <a:defRPr sz="2400" b="1">
                <a:solidFill>
                  <a:schemeClr val="accent1"/>
                </a:solidFill>
                <a:latin typeface="Arial" panose="020B0604020202020204" pitchFamily="34" charset="0"/>
                <a:ea typeface="华文行楷" panose="02010800040101010101" pitchFamily="2" charset="-122"/>
              </a:defRPr>
            </a:lvl9pPr>
          </a:lstStyle>
          <a:p>
            <a:pPr eaLnBrk="1" hangingPunct="1"/>
            <a:r>
              <a:rPr lang="en-US" altLang="zh-CN" sz="1800">
                <a:solidFill>
                  <a:schemeClr val="tx1"/>
                </a:solidFill>
              </a:rPr>
              <a:t>flag</a:t>
            </a:r>
            <a:endParaRPr lang="zh-CN" altLang="en-US" sz="1800">
              <a:solidFill>
                <a:schemeClr val="tx1"/>
              </a:solidFill>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p:cNvSpPr>
            <a:spLocks noGrp="1" noChangeArrowheads="1"/>
          </p:cNvSpPr>
          <p:nvPr>
            <p:ph type="body" idx="4294967295"/>
          </p:nvPr>
        </p:nvSpPr>
        <p:spPr>
          <a:xfrm>
            <a:off x="513190" y="1267144"/>
            <a:ext cx="7942653" cy="4615930"/>
          </a:xfrm>
          <a:ln>
            <a:solidFill>
              <a:schemeClr val="tx1">
                <a:lumMod val="60000"/>
                <a:lumOff val="40000"/>
              </a:schemeClr>
            </a:solidFill>
          </a:ln>
        </p:spPr>
        <p:txBody>
          <a:bodyPr>
            <a:noAutofit/>
          </a:bodyPr>
          <a:lstStyle/>
          <a:p>
            <a:pPr marL="0" indent="0">
              <a:lnSpc>
                <a:spcPct val="150000"/>
              </a:lnSpc>
              <a:spcBef>
                <a:spcPct val="0"/>
              </a:spcBef>
              <a:buNone/>
              <a:defRPr/>
            </a:pPr>
            <a:r>
              <a:rPr lang="en-US" altLang="zh-CN"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The Germanic peoples were considered by the Nazis to be the purest branch of the Aryan race(</a:t>
            </a:r>
            <a:r>
              <a:rPr lang="zh-CN" altLang="en-US"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雅利安人种</a:t>
            </a:r>
            <a:r>
              <a:rPr lang="en-US" altLang="zh-CN"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 and were therefore viewed as the master race</a:t>
            </a:r>
            <a:r>
              <a:rPr lang="en-US" altLang="zh-CN" dirty="0">
                <a:latin typeface="Times New Roman" panose="02020603050405020304" pitchFamily="18" charset="0"/>
                <a:ea typeface="宋体" panose="02010600030101010101" pitchFamily="2" charset="-122"/>
                <a:cs typeface="Times New Roman" panose="02020603050405020304" pitchFamily="18" charset="0"/>
              </a:rPr>
              <a:t>. Millions of Jews and other peoples deemed undesirable by the state were murdered in the Holocaust</a:t>
            </a:r>
            <a:r>
              <a:rPr lang="zh-CN" altLang="en-US" dirty="0">
                <a:latin typeface="Times New Roman" panose="02020603050405020304" pitchFamily="18" charset="0"/>
                <a:ea typeface="宋体" panose="02010600030101010101" pitchFamily="2" charset="-122"/>
                <a:cs typeface="Times New Roman" panose="02020603050405020304" pitchFamily="18" charset="0"/>
              </a:rPr>
              <a:t>（</a:t>
            </a:r>
            <a:r>
              <a:rPr lang="en-US" altLang="zh-CN" dirty="0">
                <a:latin typeface="Times New Roman" panose="02020603050405020304" pitchFamily="18" charset="0"/>
                <a:ea typeface="宋体" panose="02010600030101010101" pitchFamily="2" charset="-122"/>
                <a:cs typeface="Times New Roman" panose="02020603050405020304" pitchFamily="18" charset="0"/>
              </a:rPr>
              <a:t>20</a:t>
            </a:r>
            <a:r>
              <a:rPr lang="zh-CN" altLang="en-US" dirty="0">
                <a:latin typeface="Times New Roman" panose="02020603050405020304" pitchFamily="18" charset="0"/>
                <a:ea typeface="宋体" panose="02010600030101010101" pitchFamily="2" charset="-122"/>
                <a:cs typeface="Times New Roman" panose="02020603050405020304" pitchFamily="18" charset="0"/>
              </a:rPr>
              <a:t>世纪</a:t>
            </a:r>
            <a:r>
              <a:rPr lang="en-US" altLang="zh-CN" dirty="0">
                <a:latin typeface="Times New Roman" panose="02020603050405020304" pitchFamily="18" charset="0"/>
                <a:ea typeface="宋体" panose="02010600030101010101" pitchFamily="2" charset="-122"/>
                <a:cs typeface="Times New Roman" panose="02020603050405020304" pitchFamily="18" charset="0"/>
              </a:rPr>
              <a:t>30</a:t>
            </a:r>
            <a:r>
              <a:rPr lang="zh-CN" altLang="en-US" dirty="0">
                <a:latin typeface="Times New Roman" panose="02020603050405020304" pitchFamily="18" charset="0"/>
                <a:ea typeface="宋体" panose="02010600030101010101" pitchFamily="2" charset="-122"/>
                <a:cs typeface="Times New Roman" panose="02020603050405020304" pitchFamily="18" charset="0"/>
              </a:rPr>
              <a:t>年代和</a:t>
            </a:r>
            <a:r>
              <a:rPr lang="en-US" altLang="zh-CN" dirty="0">
                <a:latin typeface="Times New Roman" panose="02020603050405020304" pitchFamily="18" charset="0"/>
                <a:ea typeface="宋体" panose="02010600030101010101" pitchFamily="2" charset="-122"/>
                <a:cs typeface="Times New Roman" panose="02020603050405020304" pitchFamily="18" charset="0"/>
              </a:rPr>
              <a:t>40</a:t>
            </a:r>
            <a:r>
              <a:rPr lang="zh-CN" altLang="en-US" dirty="0">
                <a:latin typeface="Times New Roman" panose="02020603050405020304" pitchFamily="18" charset="0"/>
                <a:ea typeface="宋体" panose="02010600030101010101" pitchFamily="2" charset="-122"/>
                <a:cs typeface="Times New Roman" panose="02020603050405020304" pitchFamily="18" charset="0"/>
              </a:rPr>
              <a:t>年代纳粹对数百万犹太人的）大屠杀</a:t>
            </a:r>
            <a:r>
              <a:rPr lang="en-US" altLang="zh-CN" dirty="0">
                <a:latin typeface="Times New Roman" panose="02020603050405020304" pitchFamily="18" charset="0"/>
                <a:ea typeface="宋体" panose="02010600030101010101" pitchFamily="2" charset="-122"/>
                <a:cs typeface="Times New Roman" panose="02020603050405020304" pitchFamily="18" charset="0"/>
              </a:rPr>
              <a:t>.</a:t>
            </a:r>
            <a:endParaRPr lang="zh-CN" altLang="en-US"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14339" name="Rectangle 2"/>
          <p:cNvSpPr txBox="1">
            <a:spLocks noChangeArrowheads="1"/>
          </p:cNvSpPr>
          <p:nvPr/>
        </p:nvSpPr>
        <p:spPr bwMode="auto">
          <a:xfrm>
            <a:off x="513190" y="539930"/>
            <a:ext cx="6721512" cy="492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628" tIns="35243" rIns="67628" bIns="35243"/>
          <a:lstStyle>
            <a:lvl1pPr eaLnBrk="0" hangingPunct="0">
              <a:defRPr sz="2400" b="1">
                <a:solidFill>
                  <a:schemeClr val="accent1"/>
                </a:solidFill>
                <a:latin typeface="Arial" panose="020B0604020202020204" pitchFamily="34" charset="0"/>
                <a:ea typeface="华文行楷" panose="02010800040101010101" pitchFamily="2" charset="-122"/>
              </a:defRPr>
            </a:lvl1pPr>
            <a:lvl2pPr marL="742950" indent="-285750" eaLnBrk="0" hangingPunct="0">
              <a:defRPr sz="2400" b="1">
                <a:solidFill>
                  <a:schemeClr val="accent1"/>
                </a:solidFill>
                <a:latin typeface="Arial" panose="020B0604020202020204" pitchFamily="34" charset="0"/>
                <a:ea typeface="华文行楷" panose="02010800040101010101" pitchFamily="2" charset="-122"/>
              </a:defRPr>
            </a:lvl2pPr>
            <a:lvl3pPr marL="1143000" indent="-228600" eaLnBrk="0" hangingPunct="0">
              <a:defRPr sz="2400" b="1">
                <a:solidFill>
                  <a:schemeClr val="accent1"/>
                </a:solidFill>
                <a:latin typeface="Arial" panose="020B0604020202020204" pitchFamily="34" charset="0"/>
                <a:ea typeface="华文行楷" panose="02010800040101010101" pitchFamily="2" charset="-122"/>
              </a:defRPr>
            </a:lvl3pPr>
            <a:lvl4pPr marL="1600200" indent="-228600" eaLnBrk="0" hangingPunct="0">
              <a:defRPr sz="2400" b="1">
                <a:solidFill>
                  <a:schemeClr val="accent1"/>
                </a:solidFill>
                <a:latin typeface="Arial" panose="020B0604020202020204" pitchFamily="34" charset="0"/>
                <a:ea typeface="华文行楷" panose="02010800040101010101" pitchFamily="2" charset="-122"/>
              </a:defRPr>
            </a:lvl4pPr>
            <a:lvl5pPr marL="2057400" indent="-228600" eaLnBrk="0" hangingPunct="0">
              <a:defRPr sz="2400" b="1">
                <a:solidFill>
                  <a:schemeClr val="accent1"/>
                </a:solidFill>
                <a:latin typeface="Arial" panose="020B0604020202020204" pitchFamily="34" charset="0"/>
                <a:ea typeface="华文行楷" panose="02010800040101010101" pitchFamily="2" charset="-122"/>
              </a:defRPr>
            </a:lvl5pPr>
            <a:lvl6pPr marL="2514600" indent="-228600" eaLnBrk="0" fontAlgn="base" hangingPunct="0">
              <a:spcBef>
                <a:spcPct val="50000"/>
              </a:spcBef>
              <a:spcAft>
                <a:spcPct val="0"/>
              </a:spcAft>
              <a:buFont typeface="Arial" panose="020B0604020202020204" pitchFamily="34" charset="0"/>
              <a:defRPr sz="2400" b="1">
                <a:solidFill>
                  <a:schemeClr val="accent1"/>
                </a:solidFill>
                <a:latin typeface="Arial" panose="020B0604020202020204" pitchFamily="34" charset="0"/>
                <a:ea typeface="华文行楷" panose="02010800040101010101" pitchFamily="2" charset="-122"/>
              </a:defRPr>
            </a:lvl6pPr>
            <a:lvl7pPr marL="2971800" indent="-228600" eaLnBrk="0" fontAlgn="base" hangingPunct="0">
              <a:spcBef>
                <a:spcPct val="50000"/>
              </a:spcBef>
              <a:spcAft>
                <a:spcPct val="0"/>
              </a:spcAft>
              <a:buFont typeface="Arial" panose="020B0604020202020204" pitchFamily="34" charset="0"/>
              <a:defRPr sz="2400" b="1">
                <a:solidFill>
                  <a:schemeClr val="accent1"/>
                </a:solidFill>
                <a:latin typeface="Arial" panose="020B0604020202020204" pitchFamily="34" charset="0"/>
                <a:ea typeface="华文行楷" panose="02010800040101010101" pitchFamily="2" charset="-122"/>
              </a:defRPr>
            </a:lvl7pPr>
            <a:lvl8pPr marL="3429000" indent="-228600" eaLnBrk="0" fontAlgn="base" hangingPunct="0">
              <a:spcBef>
                <a:spcPct val="50000"/>
              </a:spcBef>
              <a:spcAft>
                <a:spcPct val="0"/>
              </a:spcAft>
              <a:buFont typeface="Arial" panose="020B0604020202020204" pitchFamily="34" charset="0"/>
              <a:defRPr sz="2400" b="1">
                <a:solidFill>
                  <a:schemeClr val="accent1"/>
                </a:solidFill>
                <a:latin typeface="Arial" panose="020B0604020202020204" pitchFamily="34" charset="0"/>
                <a:ea typeface="华文行楷" panose="02010800040101010101" pitchFamily="2" charset="-122"/>
              </a:defRPr>
            </a:lvl8pPr>
            <a:lvl9pPr marL="3886200" indent="-228600" eaLnBrk="0" fontAlgn="base" hangingPunct="0">
              <a:spcBef>
                <a:spcPct val="50000"/>
              </a:spcBef>
              <a:spcAft>
                <a:spcPct val="0"/>
              </a:spcAft>
              <a:buFont typeface="Arial" panose="020B0604020202020204" pitchFamily="34" charset="0"/>
              <a:defRPr sz="2400" b="1">
                <a:solidFill>
                  <a:schemeClr val="accent1"/>
                </a:solidFill>
                <a:latin typeface="Arial" panose="020B0604020202020204" pitchFamily="34" charset="0"/>
                <a:ea typeface="华文行楷" panose="02010800040101010101" pitchFamily="2" charset="-122"/>
              </a:defRPr>
            </a:lvl9pPr>
          </a:lstStyle>
          <a:p>
            <a:pPr eaLnBrk="1" hangingPunct="1">
              <a:lnSpc>
                <a:spcPct val="90000"/>
              </a:lnSpc>
              <a:spcBef>
                <a:spcPct val="0"/>
              </a:spcBef>
            </a:pPr>
            <a:r>
              <a:rPr lang="en-US" altLang="zh-CN" sz="2800" dirty="0">
                <a:solidFill>
                  <a:schemeClr val="tx1"/>
                </a:solidFill>
                <a:latin typeface="Times New Roman" panose="02020603050405020304" pitchFamily="18" charset="0"/>
                <a:ea typeface="黑体" panose="02010609060101010101" pitchFamily="2" charset="-122"/>
                <a:cs typeface="Times New Roman" panose="02020603050405020304" pitchFamily="18" charset="0"/>
              </a:rPr>
              <a:t>Nazi Germany</a:t>
            </a:r>
            <a:endParaRPr lang="zh-CN" altLang="en-US" sz="2800" dirty="0">
              <a:solidFill>
                <a:schemeClr val="tx1"/>
              </a:solidFill>
              <a:latin typeface="Times New Roman" panose="02020603050405020304" pitchFamily="18" charset="0"/>
              <a:ea typeface="黑体" panose="02010609060101010101" pitchFamily="2" charset="-122"/>
              <a:cs typeface="Times New Roman" panose="02020603050405020304" pitchFamily="18" charset="0"/>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内容占位符 2"/>
          <p:cNvSpPr>
            <a:spLocks noGrp="1"/>
          </p:cNvSpPr>
          <p:nvPr>
            <p:ph idx="1"/>
          </p:nvPr>
        </p:nvSpPr>
        <p:spPr>
          <a:xfrm>
            <a:off x="245098" y="254525"/>
            <a:ext cx="8898902" cy="6014300"/>
          </a:xfrm>
        </p:spPr>
        <p:txBody>
          <a:bodyPr>
            <a:normAutofit fontScale="77500" lnSpcReduction="20000"/>
          </a:bodyPr>
          <a:lstStyle/>
          <a:p>
            <a:pPr marL="386080" indent="-386080">
              <a:buNone/>
            </a:pPr>
            <a:r>
              <a:rPr lang="en-US" altLang="zh-CN" sz="3800" dirty="0">
                <a:latin typeface="Times New Roman" panose="02020603050405020304" pitchFamily="18" charset="0"/>
                <a:cs typeface="Times New Roman" panose="02020603050405020304" pitchFamily="18" charset="0"/>
              </a:rPr>
              <a:t>2. It </a:t>
            </a:r>
            <a:r>
              <a:rPr lang="en-US" altLang="zh-CN" sz="3800" dirty="0">
                <a:solidFill>
                  <a:srgbClr val="C00000"/>
                </a:solidFill>
                <a:latin typeface="Times New Roman" panose="02020603050405020304" pitchFamily="18" charset="0"/>
                <a:cs typeface="Times New Roman" panose="02020603050405020304" pitchFamily="18" charset="0"/>
              </a:rPr>
              <a:t>excels</a:t>
            </a:r>
            <a:r>
              <a:rPr lang="en-US" altLang="zh-CN" sz="3800" dirty="0">
                <a:latin typeface="Times New Roman" panose="02020603050405020304" pitchFamily="18" charset="0"/>
                <a:cs typeface="Times New Roman" panose="02020603050405020304" pitchFamily="18" charset="0"/>
              </a:rPr>
              <a:t> all forms of human wickedness in the efficiency of its cruelty and </a:t>
            </a:r>
            <a:r>
              <a:rPr lang="en-US" altLang="zh-CN" sz="3800" dirty="0">
                <a:solidFill>
                  <a:srgbClr val="C00000"/>
                </a:solidFill>
                <a:latin typeface="Times New Roman" panose="02020603050405020304" pitchFamily="18" charset="0"/>
                <a:cs typeface="Times New Roman" panose="02020603050405020304" pitchFamily="18" charset="0"/>
              </a:rPr>
              <a:t>ferocious</a:t>
            </a:r>
            <a:r>
              <a:rPr lang="en-US" altLang="zh-CN" sz="3800" dirty="0">
                <a:latin typeface="Times New Roman" panose="02020603050405020304" pitchFamily="18" charset="0"/>
                <a:cs typeface="Times New Roman" panose="02020603050405020304" pitchFamily="18" charset="0"/>
              </a:rPr>
              <a:t> </a:t>
            </a:r>
            <a:r>
              <a:rPr lang="en-US" altLang="zh-CN" sz="3800" dirty="0">
                <a:solidFill>
                  <a:srgbClr val="C00000"/>
                </a:solidFill>
                <a:latin typeface="Times New Roman" panose="02020603050405020304" pitchFamily="18" charset="0"/>
                <a:cs typeface="Times New Roman" panose="02020603050405020304" pitchFamily="18" charset="0"/>
              </a:rPr>
              <a:t>aggression</a:t>
            </a:r>
            <a:r>
              <a:rPr lang="en-US" altLang="zh-CN" sz="3800" dirty="0">
                <a:latin typeface="Times New Roman" panose="02020603050405020304" pitchFamily="18" charset="0"/>
                <a:cs typeface="Times New Roman" panose="02020603050405020304" pitchFamily="18" charset="0"/>
              </a:rPr>
              <a:t>. </a:t>
            </a:r>
          </a:p>
          <a:p>
            <a:pPr marL="386080" indent="-386080">
              <a:buNone/>
            </a:pPr>
            <a:endParaRPr lang="en-US" altLang="zh-CN" sz="3800" dirty="0">
              <a:latin typeface="Times New Roman" panose="02020603050405020304" pitchFamily="18" charset="0"/>
              <a:cs typeface="Times New Roman" panose="02020603050405020304" pitchFamily="18" charset="0"/>
            </a:endParaRPr>
          </a:p>
          <a:p>
            <a:pPr marL="386080" indent="-386080">
              <a:buFontTx/>
              <a:buAutoNum type="arabicParenR"/>
            </a:pPr>
            <a:r>
              <a:rPr lang="en-US" altLang="zh-CN" sz="3800" dirty="0">
                <a:solidFill>
                  <a:srgbClr val="C00000"/>
                </a:solidFill>
                <a:latin typeface="Times New Roman" panose="02020603050405020304" pitchFamily="18" charset="0"/>
                <a:cs typeface="Times New Roman" panose="02020603050405020304" pitchFamily="18" charset="0"/>
              </a:rPr>
              <a:t>excel</a:t>
            </a:r>
            <a:r>
              <a:rPr lang="en-US" altLang="zh-CN" sz="3800" dirty="0">
                <a:latin typeface="Times New Roman" panose="02020603050405020304" pitchFamily="18" charset="0"/>
                <a:cs typeface="Times New Roman" panose="02020603050405020304" pitchFamily="18" charset="0"/>
              </a:rPr>
              <a:t> ( adj. excellent): surpass, do excellently. </a:t>
            </a:r>
          </a:p>
          <a:p>
            <a:pPr marL="0" indent="0">
              <a:buNone/>
            </a:pPr>
            <a:r>
              <a:rPr lang="en-US" altLang="zh-CN" sz="3800" dirty="0">
                <a:latin typeface="Times New Roman" panose="02020603050405020304" pitchFamily="18" charset="0"/>
                <a:cs typeface="Times New Roman" panose="02020603050405020304" pitchFamily="18" charset="0"/>
              </a:rPr>
              <a:t>      e.g. He excels all other composers of his period.</a:t>
            </a:r>
          </a:p>
          <a:p>
            <a:pPr marL="0" indent="0">
              <a:buNone/>
            </a:pPr>
            <a:r>
              <a:rPr lang="en-US" altLang="zh-CN" sz="3800" dirty="0">
                <a:latin typeface="Times New Roman" panose="02020603050405020304" pitchFamily="18" charset="0"/>
                <a:cs typeface="Times New Roman" panose="02020603050405020304" pitchFamily="18" charset="0"/>
              </a:rPr>
              <a:t>           He is working hard to excel his predecessors.(</a:t>
            </a:r>
            <a:r>
              <a:rPr lang="zh-CN" altLang="en-US" sz="3800" dirty="0">
                <a:latin typeface="宋体" panose="02010600030101010101" pitchFamily="2" charset="-122"/>
                <a:ea typeface="宋体" panose="02010600030101010101" pitchFamily="2" charset="-122"/>
                <a:cs typeface="Times New Roman" panose="02020603050405020304" pitchFamily="18" charset="0"/>
              </a:rPr>
              <a:t>前任</a:t>
            </a:r>
            <a:r>
              <a:rPr lang="en-US" altLang="zh-CN" sz="3800" dirty="0">
                <a:latin typeface="Times New Roman" panose="02020603050405020304" pitchFamily="18" charset="0"/>
                <a:cs typeface="Times New Roman" panose="02020603050405020304" pitchFamily="18" charset="0"/>
              </a:rPr>
              <a:t>)</a:t>
            </a:r>
          </a:p>
          <a:p>
            <a:pPr marL="0" indent="0">
              <a:buNone/>
            </a:pPr>
            <a:r>
              <a:rPr lang="en-US" altLang="zh-CN" sz="3800" dirty="0">
                <a:solidFill>
                  <a:srgbClr val="C00000"/>
                </a:solidFill>
                <a:latin typeface="Times New Roman" panose="02020603050405020304" pitchFamily="18" charset="0"/>
                <a:cs typeface="Times New Roman" panose="02020603050405020304" pitchFamily="18" charset="0"/>
              </a:rPr>
              <a:t>2)</a:t>
            </a:r>
            <a:r>
              <a:rPr lang="zh-CN" altLang="en-US" sz="3800" dirty="0">
                <a:solidFill>
                  <a:srgbClr val="C00000"/>
                </a:solidFill>
                <a:latin typeface="Times New Roman" panose="02020603050405020304" pitchFamily="18" charset="0"/>
                <a:cs typeface="Times New Roman" panose="02020603050405020304" pitchFamily="18" charset="0"/>
              </a:rPr>
              <a:t> </a:t>
            </a:r>
            <a:r>
              <a:rPr lang="en-US" altLang="zh-CN" sz="3800" dirty="0">
                <a:solidFill>
                  <a:srgbClr val="C00000"/>
                </a:solidFill>
                <a:latin typeface="Times New Roman" panose="02020603050405020304" pitchFamily="18" charset="0"/>
                <a:cs typeface="Times New Roman" panose="02020603050405020304" pitchFamily="18" charset="0"/>
              </a:rPr>
              <a:t>ferocious aggression: </a:t>
            </a:r>
            <a:r>
              <a:rPr lang="en-US" altLang="zh-CN" sz="3800" dirty="0">
                <a:latin typeface="Times New Roman" panose="02020603050405020304" pitchFamily="18" charset="0"/>
                <a:cs typeface="Times New Roman" panose="02020603050405020304" pitchFamily="18" charset="0"/>
              </a:rPr>
              <a:t>fierce invasion; savage attack </a:t>
            </a:r>
          </a:p>
          <a:p>
            <a:pPr marL="0" indent="0">
              <a:lnSpc>
                <a:spcPct val="110000"/>
              </a:lnSpc>
              <a:buNone/>
            </a:pPr>
            <a:r>
              <a:rPr lang="en-US" altLang="zh-CN" sz="3800" dirty="0">
                <a:solidFill>
                  <a:srgbClr val="C00000"/>
                </a:solidFill>
                <a:latin typeface="Times New Roman" panose="02020603050405020304" pitchFamily="18" charset="0"/>
                <a:cs typeface="Times New Roman" panose="02020603050405020304" pitchFamily="18" charset="0"/>
              </a:rPr>
              <a:t>3) </a:t>
            </a:r>
            <a:r>
              <a:rPr lang="zh-CN" altLang="en-US" sz="3800" dirty="0">
                <a:solidFill>
                  <a:srgbClr val="C00000"/>
                </a:solidFill>
                <a:latin typeface="Times New Roman" panose="02020603050405020304" pitchFamily="18" charset="0"/>
                <a:cs typeface="Times New Roman" panose="02020603050405020304" pitchFamily="18" charset="0"/>
              </a:rPr>
              <a:t> </a:t>
            </a:r>
            <a:r>
              <a:rPr lang="en-US" altLang="zh-CN" sz="3800" dirty="0">
                <a:solidFill>
                  <a:srgbClr val="C00000"/>
                </a:solidFill>
                <a:latin typeface="Times New Roman" panose="02020603050405020304" pitchFamily="18" charset="0"/>
                <a:cs typeface="Times New Roman" panose="02020603050405020304" pitchFamily="18" charset="0"/>
              </a:rPr>
              <a:t>Paraphrase: </a:t>
            </a:r>
            <a:r>
              <a:rPr lang="en-US" altLang="zh-CN" sz="3800" dirty="0">
                <a:latin typeface="Times New Roman" panose="02020603050405020304" pitchFamily="18" charset="0"/>
                <a:cs typeface="Times New Roman" panose="02020603050405020304" pitchFamily="18" charset="0"/>
              </a:rPr>
              <a:t>-The Nazi Regime did better than any other country in terms of human evils and is very efficient in carrying out its </a:t>
            </a:r>
            <a:r>
              <a:rPr lang="en-US" altLang="zh-CN" sz="3800" dirty="0">
                <a:solidFill>
                  <a:srgbClr val="C00000"/>
                </a:solidFill>
                <a:latin typeface="Times New Roman" panose="02020603050405020304" pitchFamily="18" charset="0"/>
                <a:cs typeface="Times New Roman" panose="02020603050405020304" pitchFamily="18" charset="0"/>
              </a:rPr>
              <a:t>cruel suppression and fierce invasions</a:t>
            </a:r>
            <a:r>
              <a:rPr lang="en-US" altLang="zh-CN" sz="3800" dirty="0">
                <a:latin typeface="Times New Roman" panose="02020603050405020304" pitchFamily="18" charset="0"/>
                <a:cs typeface="Times New Roman" panose="02020603050405020304" pitchFamily="18" charset="0"/>
              </a:rPr>
              <a:t>;</a:t>
            </a:r>
          </a:p>
          <a:p>
            <a:pPr marL="0" indent="0">
              <a:lnSpc>
                <a:spcPts val="2500"/>
              </a:lnSpc>
              <a:buNone/>
            </a:pPr>
            <a:r>
              <a:rPr lang="en-US" altLang="zh-CN" sz="3800" dirty="0">
                <a:latin typeface="Times New Roman" panose="02020603050405020304" pitchFamily="18" charset="0"/>
                <a:cs typeface="Times New Roman" panose="02020603050405020304" pitchFamily="18" charset="0"/>
              </a:rPr>
              <a:t>     </a:t>
            </a:r>
          </a:p>
          <a:p>
            <a:pPr marL="0" indent="0">
              <a:lnSpc>
                <a:spcPts val="2500"/>
              </a:lnSpc>
              <a:buNone/>
            </a:pPr>
            <a:r>
              <a:rPr lang="en-US" altLang="zh-CN" sz="3800" dirty="0">
                <a:latin typeface="Times New Roman" panose="02020603050405020304" pitchFamily="18" charset="0"/>
                <a:cs typeface="Times New Roman" panose="02020603050405020304" pitchFamily="18" charset="0"/>
              </a:rPr>
              <a:t> - The Nazi Regime is very effective in cruel suppression and savage attack on other countries;  in this respect, it is worse than any other known form of evil. </a:t>
            </a:r>
          </a:p>
          <a:p>
            <a:pPr marL="386080" indent="-386080">
              <a:buNone/>
            </a:pPr>
            <a:endParaRPr lang="zh-CN" altLang="en-US" sz="1500" dirty="0">
              <a:latin typeface="Times New Roman" panose="02020603050405020304" pitchFamily="18" charset="0"/>
              <a:cs typeface="Times New Roman" panose="02020603050405020304" pitchFamily="18" charset="0"/>
            </a:endParaRPr>
          </a:p>
        </p:txBody>
      </p:sp>
      <p:sp>
        <p:nvSpPr>
          <p:cNvPr id="2" name="矩形: 圆角 1"/>
          <p:cNvSpPr/>
          <p:nvPr/>
        </p:nvSpPr>
        <p:spPr>
          <a:xfrm>
            <a:off x="2441543" y="1779310"/>
            <a:ext cx="6278252" cy="164969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nSpc>
                <a:spcPct val="110000"/>
              </a:lnSpc>
              <a:buNone/>
            </a:pPr>
            <a:r>
              <a:rPr lang="zh-CN" altLang="en-US" sz="2800" dirty="0">
                <a:latin typeface="宋体" panose="02010600030101010101" pitchFamily="2" charset="-122"/>
                <a:ea typeface="宋体" panose="02010600030101010101" pitchFamily="2" charset="-122"/>
                <a:cs typeface="Times New Roman" panose="02020603050405020304" pitchFamily="18" charset="0"/>
              </a:rPr>
              <a:t>纳粹政权在残酷镇压和疯狂侵略方面，极为拿手，人类所有形式的卑劣行径都望尘莫及。</a:t>
            </a:r>
            <a:endParaRPr lang="en-US" altLang="zh-CN" sz="2800" dirty="0">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411">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内容占位符 2"/>
          <p:cNvSpPr>
            <a:spLocks noGrp="1"/>
          </p:cNvSpPr>
          <p:nvPr>
            <p:ph idx="1"/>
          </p:nvPr>
        </p:nvSpPr>
        <p:spPr>
          <a:xfrm>
            <a:off x="360826" y="315118"/>
            <a:ext cx="8292980" cy="4208015"/>
          </a:xfrm>
        </p:spPr>
        <p:txBody>
          <a:bodyPr>
            <a:noAutofit/>
          </a:bodyPr>
          <a:lstStyle/>
          <a:p>
            <a:pPr marL="386080" indent="-386080">
              <a:buNone/>
            </a:pPr>
            <a:r>
              <a:rPr lang="en-US" altLang="zh-CN" dirty="0">
                <a:latin typeface="Times New Roman" panose="02020603050405020304" pitchFamily="18" charset="0"/>
                <a:cs typeface="Times New Roman" panose="02020603050405020304" pitchFamily="18" charset="0"/>
              </a:rPr>
              <a:t>3. I see the Russian soldiers standing on the </a:t>
            </a:r>
            <a:r>
              <a:rPr lang="en-US" altLang="zh-CN" dirty="0">
                <a:solidFill>
                  <a:srgbClr val="C00000"/>
                </a:solidFill>
                <a:latin typeface="Times New Roman" panose="02020603050405020304" pitchFamily="18" charset="0"/>
                <a:cs typeface="Times New Roman" panose="02020603050405020304" pitchFamily="18" charset="0"/>
              </a:rPr>
              <a:t>threshold</a:t>
            </a:r>
            <a:r>
              <a:rPr lang="en-US" altLang="zh-CN" dirty="0">
                <a:latin typeface="Times New Roman" panose="02020603050405020304" pitchFamily="18" charset="0"/>
                <a:cs typeface="Times New Roman" panose="02020603050405020304" pitchFamily="18" charset="0"/>
              </a:rPr>
              <a:t> of their native land, guarding the fields which their </a:t>
            </a:r>
            <a:r>
              <a:rPr lang="en-US" altLang="zh-CN" dirty="0">
                <a:solidFill>
                  <a:srgbClr val="C00000"/>
                </a:solidFill>
                <a:latin typeface="Times New Roman" panose="02020603050405020304" pitchFamily="18" charset="0"/>
                <a:cs typeface="Times New Roman" panose="02020603050405020304" pitchFamily="18" charset="0"/>
              </a:rPr>
              <a:t>fathers</a:t>
            </a:r>
            <a:r>
              <a:rPr lang="en-US" altLang="zh-CN" dirty="0">
                <a:latin typeface="Times New Roman" panose="02020603050405020304" pitchFamily="18" charset="0"/>
                <a:cs typeface="Times New Roman" panose="02020603050405020304" pitchFamily="18" charset="0"/>
              </a:rPr>
              <a:t> have tilled from time immemorial. </a:t>
            </a:r>
          </a:p>
          <a:p>
            <a:pPr marL="386080" indent="-386080">
              <a:buNone/>
            </a:pPr>
            <a:endParaRPr lang="en-US" altLang="zh-CN" dirty="0">
              <a:latin typeface="Times New Roman" panose="02020603050405020304" pitchFamily="18" charset="0"/>
              <a:cs typeface="Times New Roman" panose="02020603050405020304" pitchFamily="18" charset="0"/>
            </a:endParaRPr>
          </a:p>
          <a:p>
            <a:pPr marL="386080" indent="-386080">
              <a:buFont typeface="Arial" panose="020B0604020202020204" pitchFamily="34" charset="0"/>
              <a:buAutoNum type="arabicParenR"/>
            </a:pPr>
            <a:r>
              <a:rPr lang="en-US" altLang="zh-CN" dirty="0">
                <a:solidFill>
                  <a:srgbClr val="C00000"/>
                </a:solidFill>
                <a:latin typeface="Times New Roman" panose="02020603050405020304" pitchFamily="18" charset="0"/>
                <a:cs typeface="Times New Roman" panose="02020603050405020304" pitchFamily="18" charset="0"/>
              </a:rPr>
              <a:t>fathers</a:t>
            </a:r>
            <a:r>
              <a:rPr lang="en-US" altLang="zh-CN" dirty="0">
                <a:latin typeface="Times New Roman" panose="02020603050405020304" pitchFamily="18" charset="0"/>
                <a:cs typeface="Times New Roman" panose="02020603050405020304" pitchFamily="18" charset="0"/>
              </a:rPr>
              <a:t> refers to forefathers, ancestors. </a:t>
            </a:r>
          </a:p>
          <a:p>
            <a:pPr marL="386080" indent="-386080">
              <a:buFont typeface="Arial" panose="020B0604020202020204" pitchFamily="34" charset="0"/>
              <a:buAutoNum type="arabicParenR"/>
            </a:pPr>
            <a:r>
              <a:rPr lang="en-US" altLang="zh-CN" dirty="0">
                <a:solidFill>
                  <a:srgbClr val="C00000"/>
                </a:solidFill>
                <a:latin typeface="Times New Roman" panose="02020603050405020304" pitchFamily="18" charset="0"/>
                <a:cs typeface="Times New Roman" panose="02020603050405020304" pitchFamily="18" charset="0"/>
              </a:rPr>
              <a:t>till:</a:t>
            </a:r>
            <a:r>
              <a:rPr lang="en-US" altLang="zh-CN" dirty="0">
                <a:latin typeface="Times New Roman" panose="02020603050405020304" pitchFamily="18" charset="0"/>
                <a:cs typeface="Times New Roman" panose="02020603050405020304" pitchFamily="18" charset="0"/>
              </a:rPr>
              <a:t> (old English literary) work the soil for the production of crops, as by plowing, harrowing, hoeing, sowing, etc. </a:t>
            </a:r>
          </a:p>
          <a:p>
            <a:pPr marL="386080" indent="-386080">
              <a:buFont typeface="Arial" panose="020B0604020202020204" pitchFamily="34" charset="0"/>
              <a:buAutoNum type="arabicParenR"/>
            </a:pPr>
            <a:r>
              <a:rPr lang="en-US" altLang="zh-CN" dirty="0">
                <a:solidFill>
                  <a:srgbClr val="C00000"/>
                </a:solidFill>
                <a:latin typeface="Times New Roman" panose="02020603050405020304" pitchFamily="18" charset="0"/>
                <a:cs typeface="Times New Roman" panose="02020603050405020304" pitchFamily="18" charset="0"/>
              </a:rPr>
              <a:t>immemorial:</a:t>
            </a:r>
            <a:r>
              <a:rPr lang="en-US" altLang="zh-CN" dirty="0">
                <a:latin typeface="Times New Roman" panose="02020603050405020304" pitchFamily="18" charset="0"/>
                <a:cs typeface="Times New Roman" panose="02020603050405020304" pitchFamily="18" charset="0"/>
              </a:rPr>
              <a:t> extending back beyond memory, ancient. </a:t>
            </a:r>
          </a:p>
          <a:p>
            <a:pPr marL="386080" indent="-386080">
              <a:buFont typeface="Arial" panose="020B0604020202020204" pitchFamily="34" charset="0"/>
              <a:buAutoNum type="arabicParenR"/>
            </a:pPr>
            <a:r>
              <a:rPr lang="en-US" altLang="zh-CN" dirty="0">
                <a:solidFill>
                  <a:srgbClr val="C00000"/>
                </a:solidFill>
                <a:latin typeface="Times New Roman" panose="02020603050405020304" pitchFamily="18" charset="0"/>
                <a:cs typeface="Times New Roman" panose="02020603050405020304" pitchFamily="18" charset="0"/>
              </a:rPr>
              <a:t>threshold: </a:t>
            </a:r>
            <a:r>
              <a:rPr lang="en-US" altLang="zh-CN" dirty="0">
                <a:latin typeface="Times New Roman" panose="02020603050405020304" pitchFamily="18" charset="0"/>
                <a:cs typeface="Times New Roman" panose="02020603050405020304" pitchFamily="18" charset="0"/>
              </a:rPr>
              <a:t>frontier </a:t>
            </a:r>
            <a:r>
              <a:rPr lang="zh-CN" altLang="en-US" dirty="0">
                <a:latin typeface="Times New Roman" panose="02020603050405020304" pitchFamily="18" charset="0"/>
                <a:cs typeface="Times New Roman" panose="02020603050405020304" pitchFamily="18" charset="0"/>
              </a:rPr>
              <a:t>（</a:t>
            </a:r>
            <a:r>
              <a:rPr lang="en-US" altLang="zh-CN" dirty="0">
                <a:latin typeface="Times New Roman" panose="02020603050405020304" pitchFamily="18" charset="0"/>
                <a:cs typeface="Times New Roman" panose="02020603050405020304" pitchFamily="18" charset="0"/>
              </a:rPr>
              <a:t>entrance</a:t>
            </a:r>
            <a:r>
              <a:rPr lang="zh-CN" altLang="en-US" dirty="0">
                <a:latin typeface="Times New Roman" panose="02020603050405020304" pitchFamily="18" charset="0"/>
                <a:cs typeface="Times New Roman" panose="02020603050405020304" pitchFamily="18" charset="0"/>
              </a:rPr>
              <a:t>）</a:t>
            </a:r>
            <a:endParaRPr lang="en-US" altLang="zh-CN" dirty="0">
              <a:latin typeface="Times New Roman" panose="02020603050405020304" pitchFamily="18" charset="0"/>
              <a:cs typeface="Times New Roman" panose="02020603050405020304" pitchFamily="18" charset="0"/>
            </a:endParaRPr>
          </a:p>
          <a:p>
            <a:pPr marL="386080" indent="-386080">
              <a:buFont typeface="Arial" panose="020B0604020202020204" pitchFamily="34" charset="0"/>
              <a:buAutoNum type="arabicParenR" startAt="5"/>
            </a:pPr>
            <a:r>
              <a:rPr lang="en-US" altLang="zh-CN" dirty="0">
                <a:latin typeface="Times New Roman" panose="02020603050405020304" pitchFamily="18" charset="0"/>
                <a:cs typeface="Times New Roman" panose="02020603050405020304" pitchFamily="18" charset="0"/>
              </a:rPr>
              <a:t>on which their ancestors have worked from ancient times. </a:t>
            </a:r>
          </a:p>
          <a:p>
            <a:pPr marL="0" indent="0">
              <a:buNone/>
            </a:pPr>
            <a:r>
              <a:rPr lang="en-US" altLang="zh-CN" i="1" dirty="0">
                <a:solidFill>
                  <a:srgbClr val="C00000"/>
                </a:solidFill>
                <a:latin typeface="Times New Roman" panose="02020603050405020304" pitchFamily="18" charset="0"/>
                <a:cs typeface="Times New Roman" panose="02020603050405020304" pitchFamily="18" charset="0"/>
              </a:rPr>
              <a:t>Comment on the use of words</a:t>
            </a: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内容占位符 2"/>
          <p:cNvSpPr>
            <a:spLocks noGrp="1"/>
          </p:cNvSpPr>
          <p:nvPr>
            <p:ph idx="1"/>
          </p:nvPr>
        </p:nvSpPr>
        <p:spPr>
          <a:xfrm>
            <a:off x="404048" y="1183506"/>
            <a:ext cx="7856738" cy="3508899"/>
          </a:xfrm>
        </p:spPr>
        <p:txBody>
          <a:bodyPr>
            <a:noAutofit/>
          </a:bodyPr>
          <a:lstStyle/>
          <a:p>
            <a:pPr marL="386080" indent="-386080">
              <a:buNone/>
            </a:pPr>
            <a:r>
              <a:rPr lang="en-US" altLang="zh-CN" dirty="0">
                <a:latin typeface="Times New Roman" panose="02020603050405020304" pitchFamily="18" charset="0"/>
                <a:cs typeface="Times New Roman" panose="02020603050405020304" pitchFamily="18" charset="0"/>
              </a:rPr>
              <a:t>4. I see them guarding their homes where mothers and wives pray--</a:t>
            </a:r>
            <a:r>
              <a:rPr lang="en-US" altLang="zh-CN" dirty="0">
                <a:solidFill>
                  <a:srgbClr val="C00000"/>
                </a:solidFill>
                <a:latin typeface="Times New Roman" panose="02020603050405020304" pitchFamily="18" charset="0"/>
                <a:cs typeface="Times New Roman" panose="02020603050405020304" pitchFamily="18" charset="0"/>
              </a:rPr>
              <a:t>ah, yes, for there are times when all pray</a:t>
            </a:r>
            <a:r>
              <a:rPr lang="en-US" altLang="zh-CN" dirty="0">
                <a:latin typeface="Times New Roman" panose="02020603050405020304" pitchFamily="18" charset="0"/>
                <a:cs typeface="Times New Roman" panose="02020603050405020304" pitchFamily="18" charset="0"/>
              </a:rPr>
              <a:t>—for the safety of their loved ones, the return of the </a:t>
            </a:r>
            <a:r>
              <a:rPr lang="en-US" altLang="zh-CN" dirty="0">
                <a:solidFill>
                  <a:srgbClr val="C00000"/>
                </a:solidFill>
                <a:latin typeface="Times New Roman" panose="02020603050405020304" pitchFamily="18" charset="0"/>
                <a:cs typeface="Times New Roman" panose="02020603050405020304" pitchFamily="18" charset="0"/>
              </a:rPr>
              <a:t>bread-winner</a:t>
            </a:r>
            <a:r>
              <a:rPr lang="en-US" altLang="zh-CN" dirty="0">
                <a:latin typeface="Times New Roman" panose="02020603050405020304" pitchFamily="18" charset="0"/>
                <a:cs typeface="Times New Roman" panose="02020603050405020304" pitchFamily="18" charset="0"/>
              </a:rPr>
              <a:t>, of their </a:t>
            </a:r>
            <a:r>
              <a:rPr lang="en-US" altLang="zh-CN" dirty="0">
                <a:solidFill>
                  <a:srgbClr val="C00000"/>
                </a:solidFill>
                <a:latin typeface="Times New Roman" panose="02020603050405020304" pitchFamily="18" charset="0"/>
                <a:cs typeface="Times New Roman" panose="02020603050405020304" pitchFamily="18" charset="0"/>
              </a:rPr>
              <a:t>champion</a:t>
            </a:r>
            <a:r>
              <a:rPr lang="en-US" altLang="zh-CN" dirty="0">
                <a:latin typeface="Times New Roman" panose="02020603050405020304" pitchFamily="18" charset="0"/>
                <a:cs typeface="Times New Roman" panose="02020603050405020304" pitchFamily="18" charset="0"/>
              </a:rPr>
              <a:t>, of their </a:t>
            </a:r>
            <a:r>
              <a:rPr lang="en-US" altLang="zh-CN" dirty="0">
                <a:solidFill>
                  <a:srgbClr val="C00000"/>
                </a:solidFill>
                <a:latin typeface="Times New Roman" panose="02020603050405020304" pitchFamily="18" charset="0"/>
                <a:cs typeface="Times New Roman" panose="02020603050405020304" pitchFamily="18" charset="0"/>
              </a:rPr>
              <a:t>protector</a:t>
            </a:r>
            <a:r>
              <a:rPr lang="en-US" altLang="zh-CN" dirty="0">
                <a:latin typeface="Times New Roman" panose="02020603050405020304" pitchFamily="18" charset="0"/>
                <a:cs typeface="Times New Roman" panose="02020603050405020304" pitchFamily="18" charset="0"/>
              </a:rPr>
              <a:t>. </a:t>
            </a:r>
          </a:p>
          <a:p>
            <a:pPr marL="386080" indent="-386080">
              <a:buNone/>
            </a:pPr>
            <a:r>
              <a:rPr lang="en-US" altLang="zh-CN" dirty="0">
                <a:latin typeface="Times New Roman" panose="02020603050405020304" pitchFamily="18" charset="0"/>
                <a:cs typeface="Times New Roman" panose="02020603050405020304" pitchFamily="18" charset="0"/>
              </a:rPr>
              <a:t>      Questions:</a:t>
            </a:r>
          </a:p>
          <a:p>
            <a:pPr marL="386080" indent="-386080">
              <a:buNone/>
            </a:pPr>
            <a:r>
              <a:rPr lang="en-US" altLang="zh-CN" dirty="0">
                <a:latin typeface="Times New Roman" panose="02020603050405020304" pitchFamily="18" charset="0"/>
                <a:cs typeface="Times New Roman" panose="02020603050405020304" pitchFamily="18" charset="0"/>
              </a:rPr>
              <a:t>      1) ah, yes, for there are times when all pray: What is implied here?</a:t>
            </a:r>
          </a:p>
          <a:p>
            <a:pPr marL="386080" indent="-386080">
              <a:buNone/>
            </a:pPr>
            <a:r>
              <a:rPr lang="en-US" altLang="zh-CN" dirty="0">
                <a:latin typeface="Times New Roman" panose="02020603050405020304" pitchFamily="18" charset="0"/>
                <a:cs typeface="Times New Roman" panose="02020603050405020304" pitchFamily="18" charset="0"/>
              </a:rPr>
              <a:t>      2) “bread-winner, champion, protector”: who do they refer to? </a:t>
            </a:r>
          </a:p>
          <a:p>
            <a:pPr marL="386080" indent="-386080">
              <a:buNone/>
            </a:pPr>
            <a:r>
              <a:rPr lang="en-GB" altLang="zh-CN" dirty="0">
                <a:latin typeface="Times New Roman" panose="02020603050405020304" pitchFamily="18" charset="0"/>
                <a:cs typeface="Times New Roman" panose="02020603050405020304" pitchFamily="18" charset="0"/>
              </a:rPr>
              <a:t>      </a:t>
            </a:r>
          </a:p>
          <a:p>
            <a:pPr marL="386080" indent="-386080">
              <a:buNone/>
            </a:pPr>
            <a:r>
              <a:rPr lang="en-GB" altLang="zh-CN" dirty="0">
                <a:solidFill>
                  <a:srgbClr val="C00000"/>
                </a:solidFill>
                <a:latin typeface="Times New Roman" panose="02020603050405020304" pitchFamily="18" charset="0"/>
                <a:cs typeface="Times New Roman" panose="02020603050405020304" pitchFamily="18" charset="0"/>
              </a:rPr>
              <a:t>     </a:t>
            </a:r>
            <a:endParaRPr lang="zh-CN" altLang="en-US"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43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43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43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43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843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build="p"/>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内容占位符 2"/>
          <p:cNvSpPr>
            <a:spLocks noGrp="1"/>
          </p:cNvSpPr>
          <p:nvPr>
            <p:ph idx="1"/>
          </p:nvPr>
        </p:nvSpPr>
        <p:spPr>
          <a:xfrm>
            <a:off x="488890" y="651890"/>
            <a:ext cx="7856738" cy="4374472"/>
          </a:xfrm>
        </p:spPr>
        <p:txBody>
          <a:bodyPr>
            <a:noAutofit/>
          </a:bodyPr>
          <a:lstStyle/>
          <a:p>
            <a:pPr marL="514350" indent="-514350">
              <a:buAutoNum type="arabicParenR"/>
            </a:pPr>
            <a:r>
              <a:rPr lang="en-US" altLang="zh-CN" dirty="0">
                <a:latin typeface="Times New Roman" panose="02020603050405020304" pitchFamily="18" charset="0"/>
                <a:cs typeface="Times New Roman" panose="02020603050405020304" pitchFamily="18" charset="0"/>
              </a:rPr>
              <a:t>There are times when everyone, without exception, will pray. Even the Russians will pray. Sometimes, at critical moments, everyone-even communists –turn to prayer. </a:t>
            </a:r>
          </a:p>
          <a:p>
            <a:pPr marL="0" indent="0">
              <a:buNone/>
            </a:pPr>
            <a:endParaRPr lang="en-US" altLang="zh-CN" dirty="0">
              <a:latin typeface="Times New Roman" panose="02020603050405020304" pitchFamily="18" charset="0"/>
              <a:cs typeface="Times New Roman" panose="02020603050405020304" pitchFamily="18" charset="0"/>
            </a:endParaRPr>
          </a:p>
          <a:p>
            <a:pPr marL="0" indent="0">
              <a:buNone/>
              <a:defRPr/>
            </a:pPr>
            <a:r>
              <a:rPr lang="en-US" altLang="zh-CN" dirty="0">
                <a:latin typeface="Times New Roman" panose="02020603050405020304" pitchFamily="18" charset="0"/>
                <a:cs typeface="Times New Roman" panose="02020603050405020304" pitchFamily="18" charset="0"/>
              </a:rPr>
              <a:t>2) The breadwinner, their champion, their protector all refer to the same person, that is the husband of the family. </a:t>
            </a:r>
            <a:r>
              <a:rPr lang="zh-CN" altLang="en-US" dirty="0">
                <a:latin typeface="宋体" panose="02010600030101010101" pitchFamily="2" charset="-122"/>
                <a:ea typeface="宋体" panose="02010600030101010101" pitchFamily="2" charset="-122"/>
                <a:cs typeface="Times New Roman" panose="02020603050405020304" pitchFamily="18" charset="0"/>
              </a:rPr>
              <a:t>为他们亲人的安全而祈祷，为他们养家糊口的人，他们的勇士，他们的保护者的归来而祈祷。</a:t>
            </a:r>
            <a:endParaRPr lang="en-US" altLang="zh-CN" dirty="0">
              <a:latin typeface="宋体" panose="02010600030101010101" pitchFamily="2" charset="-122"/>
              <a:ea typeface="宋体" panose="02010600030101010101" pitchFamily="2" charset="-122"/>
              <a:cs typeface="Times New Roman" panose="02020603050405020304" pitchFamily="18" charset="0"/>
            </a:endParaRPr>
          </a:p>
          <a:p>
            <a:pPr marL="386080" indent="-386080">
              <a:buNone/>
            </a:pPr>
            <a:endParaRPr lang="zh-CN" altLang="en-US" dirty="0">
              <a:latin typeface="Times New Roman" panose="02020603050405020304" pitchFamily="18" charset="0"/>
              <a:cs typeface="Times New Roman" panose="02020603050405020304" pitchFamily="18" charset="0"/>
            </a:endParaRPr>
          </a:p>
        </p:txBody>
      </p:sp>
      <p:sp>
        <p:nvSpPr>
          <p:cNvPr id="4" name="文本框 3"/>
          <p:cNvSpPr txBox="1"/>
          <p:nvPr/>
        </p:nvSpPr>
        <p:spPr>
          <a:xfrm>
            <a:off x="488890" y="5026362"/>
            <a:ext cx="7856737" cy="954107"/>
          </a:xfrm>
          <a:prstGeom prst="rect">
            <a:avLst/>
          </a:prstGeom>
          <a:noFill/>
        </p:spPr>
        <p:txBody>
          <a:bodyPr wrap="square">
            <a:spAutoFit/>
          </a:bodyPr>
          <a:lstStyle/>
          <a:p>
            <a:pPr marL="386080" indent="-386080">
              <a:buNone/>
            </a:pPr>
            <a:r>
              <a:rPr lang="en-GB" altLang="zh-CN" sz="2800" dirty="0">
                <a:solidFill>
                  <a:srgbClr val="C00000"/>
                </a:solidFill>
                <a:latin typeface="Times New Roman" panose="02020603050405020304" pitchFamily="18" charset="0"/>
                <a:cs typeface="Times New Roman" panose="02020603050405020304" pitchFamily="18" charset="0"/>
              </a:rPr>
              <a:t>champion: </a:t>
            </a:r>
            <a:r>
              <a:rPr lang="en-GB" altLang="zh-CN" sz="2800" dirty="0">
                <a:latin typeface="Times New Roman" panose="02020603050405020304" pitchFamily="18" charset="0"/>
                <a:cs typeface="Times New Roman" panose="02020603050405020304" pitchFamily="18" charset="0"/>
              </a:rPr>
              <a:t>person who fights for, supports strongly, or defends a principle, a movement, person, etc. </a:t>
            </a:r>
            <a:endParaRPr lang="en-US" altLang="zh-CN" sz="28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内容占位符 2"/>
          <p:cNvSpPr>
            <a:spLocks noGrp="1"/>
          </p:cNvSpPr>
          <p:nvPr>
            <p:ph idx="1"/>
          </p:nvPr>
        </p:nvSpPr>
        <p:spPr>
          <a:xfrm>
            <a:off x="705774" y="593889"/>
            <a:ext cx="8061153" cy="5967167"/>
          </a:xfrm>
        </p:spPr>
        <p:txBody>
          <a:bodyPr>
            <a:normAutofit/>
          </a:bodyPr>
          <a:lstStyle/>
          <a:p>
            <a:pPr marL="386080" indent="-386080">
              <a:buNone/>
              <a:defRPr/>
            </a:pPr>
            <a:r>
              <a:rPr lang="en-US" altLang="zh-CN" sz="2600" dirty="0">
                <a:latin typeface="Times New Roman" panose="02020603050405020304" pitchFamily="18" charset="0"/>
                <a:cs typeface="Times New Roman" panose="02020603050405020304" pitchFamily="18" charset="0"/>
              </a:rPr>
              <a:t>5. I see the ten thousand villages where the means of existence is wrung so hardly from the soil, </a:t>
            </a:r>
            <a:r>
              <a:rPr lang="en-US" altLang="zh-CN" sz="2600" dirty="0">
                <a:solidFill>
                  <a:srgbClr val="C00000"/>
                </a:solidFill>
                <a:latin typeface="Times New Roman" panose="02020603050405020304" pitchFamily="18" charset="0"/>
                <a:cs typeface="Times New Roman" panose="02020603050405020304" pitchFamily="18" charset="0"/>
              </a:rPr>
              <a:t>but </a:t>
            </a:r>
            <a:r>
              <a:rPr lang="en-US" altLang="zh-CN" sz="2600" dirty="0">
                <a:latin typeface="Times New Roman" panose="02020603050405020304" pitchFamily="18" charset="0"/>
                <a:cs typeface="Times New Roman" panose="02020603050405020304" pitchFamily="18" charset="0"/>
              </a:rPr>
              <a:t>where there are still primordial human joys where maidens laugh and children play. </a:t>
            </a:r>
          </a:p>
          <a:p>
            <a:pPr marL="386080" indent="-386080">
              <a:buFont typeface="Arial" panose="020B0604020202020204" pitchFamily="34" charset="0"/>
              <a:buAutoNum type="arabicParenR"/>
              <a:defRPr/>
            </a:pPr>
            <a:r>
              <a:rPr lang="en-GB" altLang="zh-CN" dirty="0">
                <a:solidFill>
                  <a:srgbClr val="C00000"/>
                </a:solidFill>
                <a:latin typeface="Times New Roman" panose="02020603050405020304" pitchFamily="18" charset="0"/>
                <a:cs typeface="Times New Roman" panose="02020603050405020304" pitchFamily="18" charset="0"/>
              </a:rPr>
              <a:t>means of existence: </a:t>
            </a:r>
            <a:r>
              <a:rPr lang="en-GB" altLang="zh-CN" dirty="0">
                <a:latin typeface="Times New Roman" panose="02020603050405020304" pitchFamily="18" charset="0"/>
                <a:cs typeface="Times New Roman" panose="02020603050405020304" pitchFamily="18" charset="0"/>
              </a:rPr>
              <a:t>(Here) food and clothing to keep people alive, basic things for people to survive</a:t>
            </a:r>
            <a:endParaRPr lang="en-US" altLang="zh-CN" dirty="0">
              <a:solidFill>
                <a:srgbClr val="C00000"/>
              </a:solidFill>
              <a:latin typeface="Times New Roman" panose="02020603050405020304" pitchFamily="18" charset="0"/>
              <a:cs typeface="Times New Roman" panose="02020603050405020304" pitchFamily="18" charset="0"/>
            </a:endParaRPr>
          </a:p>
          <a:p>
            <a:pPr marL="386080" indent="-386080">
              <a:buFont typeface="Arial" panose="020B0604020202020204" pitchFamily="34" charset="0"/>
              <a:buAutoNum type="arabicParenR"/>
              <a:defRPr/>
            </a:pPr>
            <a:r>
              <a:rPr lang="en-US" altLang="zh-CN" dirty="0">
                <a:solidFill>
                  <a:srgbClr val="C00000"/>
                </a:solidFill>
                <a:latin typeface="Times New Roman" panose="02020603050405020304" pitchFamily="18" charset="0"/>
                <a:cs typeface="Times New Roman" panose="02020603050405020304" pitchFamily="18" charset="0"/>
              </a:rPr>
              <a:t>wring: </a:t>
            </a:r>
            <a:r>
              <a:rPr lang="en-US" altLang="zh-CN" dirty="0">
                <a:latin typeface="Times New Roman" panose="02020603050405020304" pitchFamily="18" charset="0"/>
                <a:cs typeface="Times New Roman" panose="02020603050405020304" pitchFamily="18" charset="0"/>
              </a:rPr>
              <a:t>get by force, threats, persistence, etc. </a:t>
            </a:r>
          </a:p>
          <a:p>
            <a:pPr marL="386080" indent="-386080">
              <a:buFont typeface="Arial" panose="020B0604020202020204" pitchFamily="34" charset="0"/>
              <a:buAutoNum type="arabicParenR"/>
              <a:defRPr/>
            </a:pPr>
            <a:r>
              <a:rPr lang="en-US" altLang="zh-CN" dirty="0">
                <a:solidFill>
                  <a:srgbClr val="C00000"/>
                </a:solidFill>
                <a:latin typeface="Times New Roman" panose="02020603050405020304" pitchFamily="18" charset="0"/>
                <a:cs typeface="Times New Roman" panose="02020603050405020304" pitchFamily="18" charset="0"/>
              </a:rPr>
              <a:t>hardly: </a:t>
            </a:r>
            <a:r>
              <a:rPr lang="en-US" altLang="zh-CN" dirty="0">
                <a:latin typeface="Times New Roman" panose="02020603050405020304" pitchFamily="18" charset="0"/>
                <a:cs typeface="Times New Roman" panose="02020603050405020304" pitchFamily="18" charset="0"/>
              </a:rPr>
              <a:t>with effort or difficulty. </a:t>
            </a:r>
          </a:p>
          <a:p>
            <a:pPr marL="386080" indent="-386080">
              <a:buFont typeface="Arial" panose="020B0604020202020204" pitchFamily="34" charset="0"/>
              <a:buAutoNum type="arabicParenR"/>
              <a:defRPr/>
            </a:pPr>
            <a:r>
              <a:rPr lang="en-US" altLang="zh-CN" dirty="0">
                <a:latin typeface="Times New Roman" panose="02020603050405020304" pitchFamily="18" charset="0"/>
                <a:cs typeface="Times New Roman" panose="02020603050405020304" pitchFamily="18" charset="0"/>
              </a:rPr>
              <a:t>…where people have to work very hard on the land in order to keep the family going; where people have to do back-breaking work to wring a little food out of the poor soil. </a:t>
            </a:r>
            <a:r>
              <a:rPr lang="zh-CN" altLang="en-US" dirty="0">
                <a:latin typeface="Times New Roman" panose="02020603050405020304" pitchFamily="18" charset="0"/>
                <a:cs typeface="Times New Roman" panose="02020603050405020304" pitchFamily="18" charset="0"/>
              </a:rPr>
              <a:t> 人们要辛勤耕作才能勉强维持生计。</a:t>
            </a:r>
            <a:endParaRPr lang="en-US" altLang="zh-CN" dirty="0">
              <a:latin typeface="Times New Roman" panose="02020603050405020304" pitchFamily="18" charset="0"/>
              <a:cs typeface="Times New Roman" panose="02020603050405020304" pitchFamily="18" charset="0"/>
            </a:endParaRPr>
          </a:p>
          <a:p>
            <a:pPr marL="0" indent="0">
              <a:buNone/>
            </a:pPr>
            <a:endParaRPr lang="en-US" altLang="zh-CN" dirty="0">
              <a:latin typeface="Times New Roman" panose="02020603050405020304" pitchFamily="18" charset="0"/>
              <a:cs typeface="Times New Roman" panose="02020603050405020304" pitchFamily="18" charset="0"/>
            </a:endParaRPr>
          </a:p>
          <a:p>
            <a:pPr marL="386080" indent="-386080">
              <a:buFont typeface="Arial" panose="020B0604020202020204" pitchFamily="34" charset="0"/>
              <a:buAutoNum type="arabicParenR" startAt="3"/>
            </a:pPr>
            <a:endParaRPr lang="en-US" altLang="zh-CN" dirty="0">
              <a:latin typeface="Times New Roman" panose="02020603050405020304" pitchFamily="18" charset="0"/>
              <a:cs typeface="Times New Roman" panose="02020603050405020304" pitchFamily="18" charset="0"/>
            </a:endParaRPr>
          </a:p>
          <a:p>
            <a:pPr marL="386080" indent="-386080">
              <a:buFont typeface="Arial" panose="020B0604020202020204" pitchFamily="34" charset="0"/>
              <a:buAutoNum type="arabicParenR"/>
              <a:defRPr/>
            </a:pPr>
            <a:endParaRPr lang="en-US" altLang="zh-CN" dirty="0">
              <a:latin typeface="Times New Roman" panose="02020603050405020304" pitchFamily="18" charset="0"/>
              <a:cs typeface="Times New Roman" panose="02020603050405020304" pitchFamily="18" charset="0"/>
            </a:endParaRPr>
          </a:p>
          <a:p>
            <a:pPr marL="386080" indent="-386080">
              <a:buNone/>
              <a:defRPr/>
            </a:pPr>
            <a:endParaRPr lang="zh-CN" altLang="en-US" sz="15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Rectangle 2"/>
          <p:cNvSpPr>
            <a:spLocks noGrp="1" noChangeArrowheads="1"/>
          </p:cNvSpPr>
          <p:nvPr>
            <p:ph type="title"/>
          </p:nvPr>
        </p:nvSpPr>
        <p:spPr>
          <a:xfrm>
            <a:off x="250825" y="420687"/>
            <a:ext cx="8642350" cy="649288"/>
          </a:xfrm>
        </p:spPr>
        <p:txBody>
          <a:bodyPr/>
          <a:lstStyle/>
          <a:p>
            <a:pPr algn="l">
              <a:buClr>
                <a:srgbClr val="CC0000"/>
              </a:buClr>
            </a:pPr>
            <a:r>
              <a:rPr kumimoji="1" lang="en-US" altLang="zh-CN" sz="2800" dirty="0">
                <a:solidFill>
                  <a:srgbClr val="CC0000"/>
                </a:solidFill>
                <a:latin typeface="Arial" panose="020B0604020202020204" pitchFamily="34" charset="0"/>
              </a:rPr>
              <a:t>Winston Spencer Churchill (1874---1965)</a:t>
            </a:r>
          </a:p>
        </p:txBody>
      </p:sp>
      <p:sp>
        <p:nvSpPr>
          <p:cNvPr id="295941" name="Rectangle 5"/>
          <p:cNvSpPr>
            <a:spLocks noRot="1" noChangeArrowheads="1"/>
          </p:cNvSpPr>
          <p:nvPr/>
        </p:nvSpPr>
        <p:spPr bwMode="auto">
          <a:xfrm>
            <a:off x="4356100" y="2998788"/>
            <a:ext cx="4392613" cy="719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3200" b="1">
                <a:solidFill>
                  <a:srgbClr val="CC6600"/>
                </a:solidFill>
                <a:effectLst>
                  <a:outerShdw blurRad="38100" dist="38100" dir="2700000" algn="tl">
                    <a:srgbClr val="C0C0C0"/>
                  </a:outerShdw>
                </a:effectLst>
                <a:latin typeface="Arial Black" panose="020B0A04020102020204" pitchFamily="34" charset="0"/>
                <a:ea typeface="宋体" panose="02010600030101010101" pitchFamily="2" charset="-122"/>
              </a:defRPr>
            </a:lvl1pPr>
            <a:lvl2pPr>
              <a:defRPr sz="3200" b="1">
                <a:solidFill>
                  <a:srgbClr val="CC6600"/>
                </a:solidFill>
                <a:effectLst>
                  <a:outerShdw blurRad="38100" dist="38100" dir="2700000" algn="tl">
                    <a:srgbClr val="C0C0C0"/>
                  </a:outerShdw>
                </a:effectLst>
                <a:latin typeface="Arial Black" panose="020B0A04020102020204" pitchFamily="34" charset="0"/>
                <a:ea typeface="宋体" panose="02010600030101010101" pitchFamily="2" charset="-122"/>
              </a:defRPr>
            </a:lvl2pPr>
            <a:lvl3pPr>
              <a:defRPr sz="3200" b="1">
                <a:solidFill>
                  <a:srgbClr val="CC6600"/>
                </a:solidFill>
                <a:effectLst>
                  <a:outerShdw blurRad="38100" dist="38100" dir="2700000" algn="tl">
                    <a:srgbClr val="C0C0C0"/>
                  </a:outerShdw>
                </a:effectLst>
                <a:latin typeface="Arial Black" panose="020B0A04020102020204" pitchFamily="34" charset="0"/>
                <a:ea typeface="宋体" panose="02010600030101010101" pitchFamily="2" charset="-122"/>
              </a:defRPr>
            </a:lvl3pPr>
            <a:lvl4pPr>
              <a:defRPr sz="3200" b="1">
                <a:solidFill>
                  <a:srgbClr val="CC6600"/>
                </a:solidFill>
                <a:effectLst>
                  <a:outerShdw blurRad="38100" dist="38100" dir="2700000" algn="tl">
                    <a:srgbClr val="C0C0C0"/>
                  </a:outerShdw>
                </a:effectLst>
                <a:latin typeface="Arial Black" panose="020B0A04020102020204" pitchFamily="34" charset="0"/>
                <a:ea typeface="宋体" panose="02010600030101010101" pitchFamily="2" charset="-122"/>
              </a:defRPr>
            </a:lvl4pPr>
            <a:lvl5pPr>
              <a:defRPr sz="3200" b="1">
                <a:solidFill>
                  <a:srgbClr val="CC6600"/>
                </a:solidFill>
                <a:effectLst>
                  <a:outerShdw blurRad="38100" dist="38100" dir="2700000" algn="tl">
                    <a:srgbClr val="C0C0C0"/>
                  </a:outerShdw>
                </a:effectLst>
                <a:latin typeface="Arial Black" panose="020B0A04020102020204" pitchFamily="34" charset="0"/>
                <a:ea typeface="宋体" panose="02010600030101010101" pitchFamily="2" charset="-122"/>
              </a:defRPr>
            </a:lvl5pPr>
            <a:lvl6pPr marL="457200" algn="ctr" fontAlgn="base">
              <a:spcBef>
                <a:spcPct val="0"/>
              </a:spcBef>
              <a:spcAft>
                <a:spcPct val="0"/>
              </a:spcAft>
              <a:defRPr sz="3200" b="1">
                <a:solidFill>
                  <a:srgbClr val="CC6600"/>
                </a:solidFill>
                <a:effectLst>
                  <a:outerShdw blurRad="38100" dist="38100" dir="2700000" algn="tl">
                    <a:srgbClr val="C0C0C0"/>
                  </a:outerShdw>
                </a:effectLst>
                <a:latin typeface="Arial Black" panose="020B0A04020102020204" pitchFamily="34" charset="0"/>
                <a:ea typeface="宋体" panose="02010600030101010101" pitchFamily="2" charset="-122"/>
              </a:defRPr>
            </a:lvl6pPr>
            <a:lvl7pPr marL="914400" algn="ctr" fontAlgn="base">
              <a:spcBef>
                <a:spcPct val="0"/>
              </a:spcBef>
              <a:spcAft>
                <a:spcPct val="0"/>
              </a:spcAft>
              <a:defRPr sz="3200" b="1">
                <a:solidFill>
                  <a:srgbClr val="CC6600"/>
                </a:solidFill>
                <a:effectLst>
                  <a:outerShdw blurRad="38100" dist="38100" dir="2700000" algn="tl">
                    <a:srgbClr val="C0C0C0"/>
                  </a:outerShdw>
                </a:effectLst>
                <a:latin typeface="Arial Black" panose="020B0A04020102020204" pitchFamily="34" charset="0"/>
                <a:ea typeface="宋体" panose="02010600030101010101" pitchFamily="2" charset="-122"/>
              </a:defRPr>
            </a:lvl7pPr>
            <a:lvl8pPr marL="1371600" algn="ctr" fontAlgn="base">
              <a:spcBef>
                <a:spcPct val="0"/>
              </a:spcBef>
              <a:spcAft>
                <a:spcPct val="0"/>
              </a:spcAft>
              <a:defRPr sz="3200" b="1">
                <a:solidFill>
                  <a:srgbClr val="CC6600"/>
                </a:solidFill>
                <a:effectLst>
                  <a:outerShdw blurRad="38100" dist="38100" dir="2700000" algn="tl">
                    <a:srgbClr val="C0C0C0"/>
                  </a:outerShdw>
                </a:effectLst>
                <a:latin typeface="Arial Black" panose="020B0A04020102020204" pitchFamily="34" charset="0"/>
                <a:ea typeface="宋体" panose="02010600030101010101" pitchFamily="2" charset="-122"/>
              </a:defRPr>
            </a:lvl8pPr>
            <a:lvl9pPr marL="1828800" algn="ctr" fontAlgn="base">
              <a:spcBef>
                <a:spcPct val="0"/>
              </a:spcBef>
              <a:spcAft>
                <a:spcPct val="0"/>
              </a:spcAft>
              <a:defRPr sz="3200" b="1">
                <a:solidFill>
                  <a:srgbClr val="CC6600"/>
                </a:solidFill>
                <a:effectLst>
                  <a:outerShdw blurRad="38100" dist="38100" dir="2700000" algn="tl">
                    <a:srgbClr val="C0C0C0"/>
                  </a:outerShdw>
                </a:effectLst>
                <a:latin typeface="Arial Black" panose="020B0A04020102020204" pitchFamily="34" charset="0"/>
                <a:ea typeface="宋体" panose="02010600030101010101" pitchFamily="2" charset="-122"/>
              </a:defRPr>
            </a:lvl9pPr>
          </a:lstStyle>
          <a:p>
            <a:endParaRPr lang="zh-CN" altLang="zh-CN" sz="1600" b="0">
              <a:latin typeface="Garamond" panose="02020404030301010803" pitchFamily="18" charset="0"/>
            </a:endParaRPr>
          </a:p>
        </p:txBody>
      </p:sp>
      <p:sp>
        <p:nvSpPr>
          <p:cNvPr id="295942" name="Rectangle 6"/>
          <p:cNvSpPr>
            <a:spLocks noChangeArrowheads="1"/>
          </p:cNvSpPr>
          <p:nvPr/>
        </p:nvSpPr>
        <p:spPr bwMode="auto">
          <a:xfrm>
            <a:off x="514350" y="1069975"/>
            <a:ext cx="8115300" cy="5215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a:spcBef>
                <a:spcPct val="20000"/>
              </a:spcBef>
              <a:buSzPct val="70000"/>
              <a:defRPr sz="2600" b="1">
                <a:solidFill>
                  <a:srgbClr val="000066"/>
                </a:solidFill>
                <a:latin typeface="Times New Roman" panose="02020603050405020304" pitchFamily="18" charset="0"/>
                <a:ea typeface="楷体_GB2312" pitchFamily="49" charset="-122"/>
              </a:defRPr>
            </a:lvl1pPr>
            <a:lvl2pPr marL="742950" indent="-285750" algn="l">
              <a:spcBef>
                <a:spcPct val="20000"/>
              </a:spcBef>
              <a:buSzPct val="50000"/>
              <a:buBlip>
                <a:blip r:embed="rId2"/>
              </a:buBlip>
              <a:defRPr sz="2400">
                <a:solidFill>
                  <a:schemeClr val="tx1"/>
                </a:solidFill>
                <a:latin typeface="Arial" panose="020B0604020202020204" pitchFamily="34" charset="0"/>
                <a:ea typeface="宋体" panose="02010600030101010101" pitchFamily="2" charset="-122"/>
              </a:defRPr>
            </a:lvl2pPr>
            <a:lvl3pPr marL="1143000" indent="-228600" algn="l">
              <a:spcBef>
                <a:spcPct val="20000"/>
              </a:spcBef>
              <a:buChar char="•"/>
              <a:defRPr sz="2000">
                <a:solidFill>
                  <a:schemeClr val="tx1"/>
                </a:solidFill>
                <a:latin typeface="Times New Roman" panose="02020603050405020304" pitchFamily="18" charset="0"/>
                <a:ea typeface="宋体" panose="02010600030101010101" pitchFamily="2" charset="-122"/>
              </a:defRPr>
            </a:lvl3pPr>
            <a:lvl4pPr marL="1600200" indent="-228600" algn="l">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lgn="l">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ts val="3900"/>
              </a:lnSpc>
              <a:buFont typeface="Wingdings" panose="05000000000000000000" pitchFamily="2" charset="2"/>
              <a:buChar char="Ø"/>
            </a:pPr>
            <a:r>
              <a:rPr lang="zh-CN" altLang="zh-CN" sz="2800" dirty="0">
                <a:solidFill>
                  <a:schemeClr val="tx1"/>
                </a:solidFill>
              </a:rPr>
              <a:t> </a:t>
            </a:r>
            <a:r>
              <a:rPr lang="en-US" altLang="zh-CN" sz="2800" b="0" dirty="0">
                <a:solidFill>
                  <a:schemeClr val="tx1"/>
                </a:solidFill>
              </a:rPr>
              <a:t>a politician, Britain’s greatest statesman </a:t>
            </a:r>
            <a:endParaRPr lang="zh-CN" altLang="zh-CN" sz="2800" b="0" dirty="0">
              <a:solidFill>
                <a:schemeClr val="tx1"/>
              </a:solidFill>
            </a:endParaRPr>
          </a:p>
          <a:p>
            <a:pPr>
              <a:lnSpc>
                <a:spcPts val="3900"/>
              </a:lnSpc>
              <a:buClr>
                <a:srgbClr val="CC0000"/>
              </a:buClr>
              <a:buFont typeface="Wingdings" panose="05000000000000000000" pitchFamily="2" charset="2"/>
              <a:buChar char="Ø"/>
            </a:pPr>
            <a:r>
              <a:rPr lang="zh-CN" altLang="zh-CN" sz="2800" b="0" dirty="0">
                <a:solidFill>
                  <a:schemeClr val="tx1"/>
                </a:solidFill>
              </a:rPr>
              <a:t> </a:t>
            </a:r>
            <a:r>
              <a:rPr lang="en-US" altLang="zh-CN" sz="2800" b="0" dirty="0">
                <a:solidFill>
                  <a:schemeClr val="tx1"/>
                </a:solidFill>
              </a:rPr>
              <a:t>son of a conservative politician</a:t>
            </a:r>
          </a:p>
          <a:p>
            <a:pPr>
              <a:lnSpc>
                <a:spcPts val="3900"/>
              </a:lnSpc>
              <a:buClr>
                <a:srgbClr val="CC0000"/>
              </a:buClr>
              <a:buFont typeface="Wingdings" panose="05000000000000000000" pitchFamily="2" charset="2"/>
              <a:buChar char="Ø"/>
            </a:pPr>
            <a:r>
              <a:rPr lang="en-US" altLang="zh-CN" sz="2800" b="0" dirty="0">
                <a:solidFill>
                  <a:schemeClr val="tx1"/>
                </a:solidFill>
              </a:rPr>
              <a:t> served as solider (India and Egypt)and journalist (South Africa) before entering politics</a:t>
            </a:r>
          </a:p>
          <a:p>
            <a:pPr>
              <a:lnSpc>
                <a:spcPts val="3900"/>
              </a:lnSpc>
              <a:buClr>
                <a:srgbClr val="CC0000"/>
              </a:buClr>
              <a:buFont typeface="Wingdings" panose="05000000000000000000" pitchFamily="2" charset="2"/>
              <a:buChar char="Ø"/>
            </a:pPr>
            <a:r>
              <a:rPr lang="zh-CN" altLang="zh-CN" sz="2800" b="0" dirty="0">
                <a:solidFill>
                  <a:schemeClr val="tx1"/>
                </a:solidFill>
              </a:rPr>
              <a:t>Prime Minister of the United Kingdom</a:t>
            </a:r>
            <a:r>
              <a:rPr lang="en-US" altLang="zh-CN" sz="2800" b="0" dirty="0">
                <a:solidFill>
                  <a:schemeClr val="tx1"/>
                </a:solidFill>
              </a:rPr>
              <a:t> </a:t>
            </a:r>
            <a:r>
              <a:rPr lang="zh-CN" altLang="zh-CN" sz="2800" b="0" dirty="0">
                <a:solidFill>
                  <a:schemeClr val="tx1"/>
                </a:solidFill>
                <a:sym typeface="Arial" panose="020B0604020202020204" pitchFamily="34" charset="0"/>
              </a:rPr>
              <a:t>two terms (1940-45, 1951-55)</a:t>
            </a:r>
            <a:endParaRPr lang="en-US" altLang="zh-CN" sz="2800" b="0" dirty="0">
              <a:solidFill>
                <a:schemeClr val="tx1"/>
              </a:solidFill>
            </a:endParaRPr>
          </a:p>
          <a:p>
            <a:pPr>
              <a:lnSpc>
                <a:spcPts val="3900"/>
              </a:lnSpc>
              <a:buClr>
                <a:srgbClr val="CC0000"/>
              </a:buClr>
              <a:buFont typeface="Wingdings" panose="05000000000000000000" pitchFamily="2" charset="2"/>
              <a:buChar char="Ø"/>
            </a:pPr>
            <a:r>
              <a:rPr lang="en-US" altLang="zh-CN" sz="2800" b="0" dirty="0">
                <a:solidFill>
                  <a:schemeClr val="tx1"/>
                </a:solidFill>
              </a:rPr>
              <a:t>orator (radio speech during World War II) </a:t>
            </a:r>
          </a:p>
          <a:p>
            <a:pPr>
              <a:lnSpc>
                <a:spcPts val="3900"/>
              </a:lnSpc>
              <a:buClr>
                <a:srgbClr val="CC0000"/>
              </a:buClr>
              <a:buFont typeface="Wingdings" panose="05000000000000000000" pitchFamily="2" charset="2"/>
              <a:buChar char="Ø"/>
            </a:pPr>
            <a:r>
              <a:rPr lang="en-US" altLang="zh-CN" sz="2800" b="0" dirty="0">
                <a:solidFill>
                  <a:schemeClr val="tx1"/>
                </a:solidFill>
              </a:rPr>
              <a:t>died at age 80</a:t>
            </a:r>
          </a:p>
          <a:p>
            <a:pPr>
              <a:lnSpc>
                <a:spcPts val="3900"/>
              </a:lnSpc>
              <a:buClr>
                <a:srgbClr val="CC0000"/>
              </a:buClr>
              <a:buFont typeface="Wingdings" panose="05000000000000000000" pitchFamily="2" charset="2"/>
              <a:buChar char="Ø"/>
            </a:pPr>
            <a:r>
              <a:rPr lang="en-US" altLang="zh-CN" sz="2800" b="0" dirty="0">
                <a:solidFill>
                  <a:schemeClr val="tx1"/>
                </a:solidFill>
              </a:rPr>
              <a:t>a state funeral</a:t>
            </a:r>
          </a:p>
        </p:txBody>
      </p:sp>
    </p:spTree>
  </p:cSld>
  <p:clrMapOvr>
    <a:masterClrMapping/>
  </p:clrMapOvr>
  <p:transition>
    <p:comb/>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内容占位符 2"/>
          <p:cNvSpPr>
            <a:spLocks noGrp="1"/>
          </p:cNvSpPr>
          <p:nvPr>
            <p:ph idx="1"/>
          </p:nvPr>
        </p:nvSpPr>
        <p:spPr>
          <a:xfrm>
            <a:off x="705774" y="593889"/>
            <a:ext cx="8061153" cy="5967167"/>
          </a:xfrm>
        </p:spPr>
        <p:txBody>
          <a:bodyPr>
            <a:normAutofit/>
          </a:bodyPr>
          <a:lstStyle/>
          <a:p>
            <a:pPr marL="386080" indent="-386080">
              <a:buNone/>
              <a:defRPr/>
            </a:pPr>
            <a:r>
              <a:rPr lang="en-US" altLang="zh-CN" sz="2600" dirty="0">
                <a:latin typeface="Times New Roman" panose="02020603050405020304" pitchFamily="18" charset="0"/>
                <a:cs typeface="Times New Roman" panose="02020603050405020304" pitchFamily="18" charset="0"/>
              </a:rPr>
              <a:t>5. I see the ten thousand villages where the means of existence is wrung so hardly from the soil, </a:t>
            </a:r>
            <a:r>
              <a:rPr lang="en-US" altLang="zh-CN" sz="2600" dirty="0">
                <a:solidFill>
                  <a:srgbClr val="C00000"/>
                </a:solidFill>
                <a:latin typeface="Times New Roman" panose="02020603050405020304" pitchFamily="18" charset="0"/>
                <a:cs typeface="Times New Roman" panose="02020603050405020304" pitchFamily="18" charset="0"/>
              </a:rPr>
              <a:t>but </a:t>
            </a:r>
            <a:r>
              <a:rPr lang="en-US" altLang="zh-CN" sz="2600" dirty="0">
                <a:latin typeface="Times New Roman" panose="02020603050405020304" pitchFamily="18" charset="0"/>
                <a:cs typeface="Times New Roman" panose="02020603050405020304" pitchFamily="18" charset="0"/>
              </a:rPr>
              <a:t>where there are still primordial human joys where maidens laugh and children play. </a:t>
            </a:r>
          </a:p>
          <a:p>
            <a:pPr marL="386080" indent="-386080">
              <a:buNone/>
              <a:defRPr/>
            </a:pPr>
            <a:r>
              <a:rPr lang="en-US" altLang="zh-CN" sz="3200" dirty="0">
                <a:solidFill>
                  <a:srgbClr val="C00000"/>
                </a:solidFill>
                <a:latin typeface="Times New Roman" panose="02020603050405020304" pitchFamily="18" charset="0"/>
                <a:cs typeface="Times New Roman" panose="02020603050405020304" pitchFamily="18" charset="0"/>
              </a:rPr>
              <a:t>                             contrast</a:t>
            </a:r>
          </a:p>
          <a:p>
            <a:pPr marL="386080" indent="-386080">
              <a:buFont typeface="Arial" panose="020B0604020202020204" pitchFamily="34" charset="0"/>
              <a:buAutoNum type="arabicParenR"/>
            </a:pPr>
            <a:r>
              <a:rPr lang="en-US" altLang="zh-CN" dirty="0">
                <a:solidFill>
                  <a:srgbClr val="C00000"/>
                </a:solidFill>
                <a:latin typeface="Times New Roman" panose="02020603050405020304" pitchFamily="18" charset="0"/>
                <a:cs typeface="Times New Roman" panose="02020603050405020304" pitchFamily="18" charset="0"/>
              </a:rPr>
              <a:t>primordial: </a:t>
            </a:r>
            <a:r>
              <a:rPr lang="en-US" altLang="zh-CN" dirty="0">
                <a:latin typeface="Times New Roman" panose="02020603050405020304" pitchFamily="18" charset="0"/>
                <a:cs typeface="Times New Roman" panose="02020603050405020304" pitchFamily="18" charset="0"/>
              </a:rPr>
              <a:t>existing at or from the beginning; basic</a:t>
            </a:r>
            <a:r>
              <a:rPr lang="zh-CN" altLang="en-US" dirty="0">
                <a:latin typeface="Times New Roman" panose="02020603050405020304" pitchFamily="18" charset="0"/>
                <a:cs typeface="Times New Roman" panose="02020603050405020304" pitchFamily="18" charset="0"/>
              </a:rPr>
              <a:t>原始的，基本的</a:t>
            </a:r>
            <a:r>
              <a:rPr lang="en-US" altLang="zh-CN" dirty="0">
                <a:latin typeface="Times New Roman" panose="02020603050405020304" pitchFamily="18" charset="0"/>
                <a:cs typeface="Times New Roman" panose="02020603050405020304" pitchFamily="18" charset="0"/>
              </a:rPr>
              <a:t> </a:t>
            </a:r>
          </a:p>
          <a:p>
            <a:pPr marL="0" indent="0">
              <a:buNone/>
            </a:pPr>
            <a:r>
              <a:rPr lang="en-US" altLang="zh-CN" dirty="0">
                <a:latin typeface="Times New Roman" panose="02020603050405020304" pitchFamily="18" charset="0"/>
                <a:cs typeface="Times New Roman" panose="02020603050405020304" pitchFamily="18" charset="0"/>
              </a:rPr>
              <a:t>    It is the primordial force that propels us forward. </a:t>
            </a:r>
            <a:r>
              <a:rPr lang="zh-CN" altLang="en-US" dirty="0">
                <a:latin typeface="Times New Roman" panose="02020603050405020304" pitchFamily="18" charset="0"/>
                <a:cs typeface="Times New Roman" panose="02020603050405020304" pitchFamily="18" charset="0"/>
              </a:rPr>
              <a:t>它  </a:t>
            </a:r>
            <a:endParaRPr lang="en-US" altLang="zh-CN" dirty="0">
              <a:latin typeface="Times New Roman" panose="02020603050405020304" pitchFamily="18" charset="0"/>
              <a:cs typeface="Times New Roman" panose="02020603050405020304" pitchFamily="18" charset="0"/>
            </a:endParaRPr>
          </a:p>
          <a:p>
            <a:pPr marL="0" indent="0">
              <a:buNone/>
            </a:pPr>
            <a:r>
              <a:rPr lang="en-US" altLang="zh-CN"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是推动我们前进的原始动力。</a:t>
            </a:r>
            <a:endParaRPr lang="en-US" altLang="zh-CN" dirty="0">
              <a:latin typeface="Times New Roman" panose="02020603050405020304" pitchFamily="18" charset="0"/>
              <a:cs typeface="Times New Roman" panose="02020603050405020304" pitchFamily="18" charset="0"/>
            </a:endParaRPr>
          </a:p>
          <a:p>
            <a:pPr marL="0" indent="0">
              <a:buNone/>
            </a:pPr>
            <a:r>
              <a:rPr lang="en-US" altLang="zh-CN" dirty="0">
                <a:solidFill>
                  <a:srgbClr val="C00000"/>
                </a:solidFill>
                <a:latin typeface="Times New Roman" panose="02020603050405020304" pitchFamily="18" charset="0"/>
                <a:cs typeface="Times New Roman" panose="02020603050405020304" pitchFamily="18" charset="0"/>
              </a:rPr>
              <a:t>2</a:t>
            </a:r>
            <a:r>
              <a:rPr lang="zh-CN" altLang="en-US" dirty="0">
                <a:solidFill>
                  <a:srgbClr val="C00000"/>
                </a:solidFill>
                <a:latin typeface="Times New Roman" panose="02020603050405020304" pitchFamily="18" charset="0"/>
                <a:cs typeface="Times New Roman" panose="02020603050405020304" pitchFamily="18" charset="0"/>
              </a:rPr>
              <a:t>）</a:t>
            </a:r>
            <a:r>
              <a:rPr lang="en-US" altLang="zh-CN" dirty="0">
                <a:solidFill>
                  <a:srgbClr val="C00000"/>
                </a:solidFill>
                <a:latin typeface="Times New Roman" panose="02020603050405020304" pitchFamily="18" charset="0"/>
                <a:cs typeface="Times New Roman" panose="02020603050405020304" pitchFamily="18" charset="0"/>
              </a:rPr>
              <a:t>maiden: </a:t>
            </a:r>
            <a:r>
              <a:rPr lang="en-US" altLang="zh-CN" dirty="0">
                <a:latin typeface="Times New Roman" panose="02020603050405020304" pitchFamily="18" charset="0"/>
                <a:cs typeface="Times New Roman" panose="02020603050405020304" pitchFamily="18" charset="0"/>
              </a:rPr>
              <a:t>a girl or young unmarried woman</a:t>
            </a:r>
          </a:p>
          <a:p>
            <a:pPr marL="0" indent="0">
              <a:buNone/>
            </a:pPr>
            <a:r>
              <a:rPr lang="en-US" altLang="zh-CN" dirty="0">
                <a:latin typeface="Times New Roman" panose="02020603050405020304" pitchFamily="18" charset="0"/>
                <a:cs typeface="Times New Roman" panose="02020603050405020304" pitchFamily="18" charset="0"/>
              </a:rPr>
              <a:t>Although life is hard, people still enjoy basic human pleasures; life is hard but it is still not without the kind of human pleasures that are shared by all. </a:t>
            </a:r>
          </a:p>
          <a:p>
            <a:pPr marL="0" indent="0">
              <a:buNone/>
            </a:pPr>
            <a:endParaRPr lang="en-US" altLang="zh-CN" dirty="0">
              <a:latin typeface="Times New Roman" panose="02020603050405020304" pitchFamily="18" charset="0"/>
              <a:cs typeface="Times New Roman" panose="02020603050405020304" pitchFamily="18" charset="0"/>
            </a:endParaRPr>
          </a:p>
          <a:p>
            <a:pPr marL="386080" indent="-386080">
              <a:buFont typeface="Arial" panose="020B0604020202020204" pitchFamily="34" charset="0"/>
              <a:buAutoNum type="arabicParenR" startAt="3"/>
            </a:pPr>
            <a:endParaRPr lang="en-US" altLang="zh-CN" dirty="0">
              <a:latin typeface="Times New Roman" panose="02020603050405020304" pitchFamily="18" charset="0"/>
              <a:cs typeface="Times New Roman" panose="02020603050405020304" pitchFamily="18" charset="0"/>
            </a:endParaRPr>
          </a:p>
          <a:p>
            <a:pPr marL="386080" indent="-386080">
              <a:buFont typeface="Arial" panose="020B0604020202020204" pitchFamily="34" charset="0"/>
              <a:buAutoNum type="arabicParenR"/>
              <a:defRPr/>
            </a:pPr>
            <a:endParaRPr lang="en-US" altLang="zh-CN" dirty="0">
              <a:latin typeface="Times New Roman" panose="02020603050405020304" pitchFamily="18" charset="0"/>
              <a:cs typeface="Times New Roman" panose="02020603050405020304" pitchFamily="18" charset="0"/>
            </a:endParaRPr>
          </a:p>
          <a:p>
            <a:pPr marL="386080" indent="-386080">
              <a:buNone/>
              <a:defRPr/>
            </a:pPr>
            <a:endParaRPr lang="zh-CN" altLang="en-US" sz="15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内容占位符 2"/>
          <p:cNvSpPr>
            <a:spLocks noGrp="1"/>
          </p:cNvSpPr>
          <p:nvPr>
            <p:ph idx="1"/>
          </p:nvPr>
        </p:nvSpPr>
        <p:spPr>
          <a:xfrm>
            <a:off x="188536" y="556182"/>
            <a:ext cx="8842342" cy="5637228"/>
          </a:xfrm>
        </p:spPr>
        <p:txBody>
          <a:bodyPr>
            <a:normAutofit fontScale="77500" lnSpcReduction="20000"/>
          </a:bodyPr>
          <a:lstStyle/>
          <a:p>
            <a:pPr marL="386080" indent="-386080">
              <a:lnSpc>
                <a:spcPts val="4000"/>
              </a:lnSpc>
              <a:buNone/>
            </a:pPr>
            <a:r>
              <a:rPr lang="en-US" altLang="zh-CN" sz="3600" dirty="0">
                <a:latin typeface="Times New Roman" panose="02020603050405020304" pitchFamily="18" charset="0"/>
                <a:cs typeface="Times New Roman" panose="02020603050405020304" pitchFamily="18" charset="0"/>
              </a:rPr>
              <a:t>6. I  see advancing upon all this in hideous onslaught the Nazi war machine, with its clanking, heel-clicking, dandified Prussian officers, its crafty expert agents fresh from the cowing and tying down of a dozen countries. </a:t>
            </a:r>
          </a:p>
          <a:p>
            <a:pPr marL="386080" indent="-386080">
              <a:lnSpc>
                <a:spcPts val="4000"/>
              </a:lnSpc>
              <a:buAutoNum type="arabicParenR"/>
            </a:pPr>
            <a:r>
              <a:rPr lang="en-US" altLang="zh-CN" sz="3600" dirty="0">
                <a:latin typeface="Times New Roman" panose="02020603050405020304" pitchFamily="18" charset="0"/>
                <a:cs typeface="Times New Roman" panose="02020603050405020304" pitchFamily="18" charset="0"/>
              </a:rPr>
              <a:t>Analyze the sentence structure. </a:t>
            </a:r>
          </a:p>
          <a:p>
            <a:pPr marL="386080" indent="-386080">
              <a:lnSpc>
                <a:spcPts val="4000"/>
              </a:lnSpc>
              <a:buAutoNum type="arabicParenR"/>
            </a:pPr>
            <a:r>
              <a:rPr lang="en-US" altLang="zh-CN" sz="3600" dirty="0">
                <a:latin typeface="Times New Roman" panose="02020603050405020304" pitchFamily="18" charset="0"/>
                <a:cs typeface="Times New Roman" panose="02020603050405020304" pitchFamily="18" charset="0"/>
              </a:rPr>
              <a:t>What does ‘all this’ refer to?</a:t>
            </a:r>
          </a:p>
          <a:p>
            <a:pPr marL="386080" indent="-386080">
              <a:lnSpc>
                <a:spcPts val="4000"/>
              </a:lnSpc>
              <a:buAutoNum type="arabicParenR"/>
            </a:pPr>
            <a:r>
              <a:rPr lang="en-US" altLang="zh-CN" sz="3600" dirty="0">
                <a:latin typeface="Times New Roman" panose="02020603050405020304" pitchFamily="18" charset="0"/>
                <a:cs typeface="Times New Roman" panose="02020603050405020304" pitchFamily="18" charset="0"/>
              </a:rPr>
              <a:t>What is your understanding of ‘Nazi war machine’?  What is implied?</a:t>
            </a:r>
          </a:p>
          <a:p>
            <a:pPr marL="386080" indent="-386080">
              <a:lnSpc>
                <a:spcPts val="4000"/>
              </a:lnSpc>
              <a:buAutoNum type="arabicParenR"/>
            </a:pPr>
            <a:r>
              <a:rPr lang="en-US" altLang="zh-CN" sz="3600" dirty="0">
                <a:latin typeface="Times New Roman" panose="02020603050405020304" pitchFamily="18" charset="0"/>
                <a:cs typeface="Times New Roman" panose="02020603050405020304" pitchFamily="18" charset="0"/>
              </a:rPr>
              <a:t>What rhetorical devices are used?</a:t>
            </a:r>
            <a:endParaRPr lang="en-US" altLang="zh-CN" sz="3600" dirty="0">
              <a:solidFill>
                <a:srgbClr val="333333"/>
              </a:solidFill>
              <a:latin typeface="Times New Roman" panose="02020603050405020304" pitchFamily="18" charset="0"/>
              <a:ea typeface="等线" panose="02010600030101010101" charset="-122"/>
              <a:cs typeface="Times New Roman" panose="02020603050405020304" pitchFamily="18" charset="0"/>
            </a:endParaRPr>
          </a:p>
          <a:p>
            <a:pPr marL="0" indent="0">
              <a:lnSpc>
                <a:spcPts val="4000"/>
              </a:lnSpc>
              <a:buNone/>
            </a:pPr>
            <a:endParaRPr lang="en-US" altLang="zh-CN" sz="3800" dirty="0">
              <a:latin typeface="Times New Roman" panose="02020603050405020304" pitchFamily="18" charset="0"/>
              <a:cs typeface="Times New Roman" panose="02020603050405020304" pitchFamily="18" charset="0"/>
            </a:endParaRPr>
          </a:p>
          <a:p>
            <a:pPr marL="386080" indent="-386080">
              <a:lnSpc>
                <a:spcPts val="4000"/>
              </a:lnSpc>
              <a:buAutoNum type="arabicParenR"/>
            </a:pPr>
            <a:endParaRPr lang="en-US" altLang="zh-CN"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内容占位符 2"/>
          <p:cNvSpPr>
            <a:spLocks noGrp="1"/>
          </p:cNvSpPr>
          <p:nvPr>
            <p:ph idx="1"/>
          </p:nvPr>
        </p:nvSpPr>
        <p:spPr>
          <a:xfrm>
            <a:off x="188536" y="367645"/>
            <a:ext cx="8955464" cy="5882326"/>
          </a:xfrm>
        </p:spPr>
        <p:txBody>
          <a:bodyPr>
            <a:normAutofit fontScale="62500" lnSpcReduction="20000"/>
          </a:bodyPr>
          <a:lstStyle/>
          <a:p>
            <a:pPr marL="386080" indent="-386080">
              <a:lnSpc>
                <a:spcPts val="3800"/>
              </a:lnSpc>
              <a:buNone/>
            </a:pPr>
            <a:r>
              <a:rPr lang="en-US" altLang="zh-CN" sz="4500" dirty="0">
                <a:latin typeface="Times New Roman" panose="02020603050405020304" pitchFamily="18" charset="0"/>
                <a:cs typeface="Times New Roman" panose="02020603050405020304" pitchFamily="18" charset="0"/>
              </a:rPr>
              <a:t>6. I  see advancing upon all this in hideous onslaught the Nazi war machine, with its clanking, heel-clicking, dandified Prussian officers, its crafty expert agents fresh from the cowing and tying down of a dozen countries. </a:t>
            </a:r>
          </a:p>
          <a:p>
            <a:pPr marL="0" indent="0">
              <a:lnSpc>
                <a:spcPts val="3800"/>
              </a:lnSpc>
              <a:buNone/>
              <a:defRPr/>
            </a:pPr>
            <a:r>
              <a:rPr lang="en-US" altLang="zh-CN" sz="4500" dirty="0">
                <a:solidFill>
                  <a:srgbClr val="C00000"/>
                </a:solidFill>
                <a:latin typeface="Times New Roman" panose="02020603050405020304" pitchFamily="18" charset="0"/>
                <a:ea typeface="等线" panose="02010600030101010101" charset="-122"/>
                <a:cs typeface="Times New Roman" panose="02020603050405020304" pitchFamily="18" charset="0"/>
              </a:rPr>
              <a:t>hideous: </a:t>
            </a:r>
            <a:r>
              <a:rPr lang="en-GB" altLang="zh-CN" sz="4500" dirty="0">
                <a:solidFill>
                  <a:prstClr val="black"/>
                </a:solidFill>
                <a:latin typeface="Times New Roman" panose="02020603050405020304" pitchFamily="18" charset="0"/>
                <a:ea typeface="等线" panose="02010600030101010101" charset="-122"/>
                <a:cs typeface="Times New Roman" panose="02020603050405020304" pitchFamily="18" charset="0"/>
              </a:rPr>
              <a:t>very wicked </a:t>
            </a:r>
            <a:r>
              <a:rPr lang="zh-CN" altLang="en-US" sz="4500" dirty="0">
                <a:solidFill>
                  <a:prstClr val="black"/>
                </a:solidFill>
                <a:latin typeface="Times New Roman" panose="02020603050405020304" pitchFamily="18" charset="0"/>
                <a:ea typeface="等线" panose="02010600030101010101" charset="-122"/>
                <a:cs typeface="Times New Roman" panose="02020603050405020304" pitchFamily="18" charset="0"/>
              </a:rPr>
              <a:t>邪恶的，可怕的</a:t>
            </a:r>
            <a:endParaRPr lang="en-GB" altLang="zh-CN" sz="4500" dirty="0">
              <a:solidFill>
                <a:prstClr val="black"/>
              </a:solidFill>
              <a:latin typeface="Times New Roman" panose="02020603050405020304" pitchFamily="18" charset="0"/>
              <a:ea typeface="等线" panose="02010600030101010101" charset="-122"/>
              <a:cs typeface="Times New Roman" panose="02020603050405020304" pitchFamily="18" charset="0"/>
            </a:endParaRPr>
          </a:p>
          <a:p>
            <a:pPr marL="0" indent="0">
              <a:lnSpc>
                <a:spcPts val="3800"/>
              </a:lnSpc>
              <a:buNone/>
              <a:defRPr/>
            </a:pPr>
            <a:r>
              <a:rPr lang="en-GB" altLang="zh-CN" sz="4500" dirty="0">
                <a:solidFill>
                  <a:prstClr val="black"/>
                </a:solidFill>
                <a:latin typeface="Times New Roman" panose="02020603050405020304" pitchFamily="18" charset="0"/>
                <a:ea typeface="等线" panose="02010600030101010101" charset="-122"/>
                <a:cs typeface="Times New Roman" panose="02020603050405020304" pitchFamily="18" charset="0"/>
              </a:rPr>
              <a:t>              e.g. a hideous crime / criminal</a:t>
            </a:r>
          </a:p>
          <a:p>
            <a:pPr marL="0" indent="0" fontAlgn="t">
              <a:lnSpc>
                <a:spcPts val="3800"/>
              </a:lnSpc>
              <a:buNone/>
              <a:defRPr/>
            </a:pPr>
            <a:r>
              <a:rPr lang="en-US" altLang="zh-CN" sz="4500" dirty="0">
                <a:solidFill>
                  <a:srgbClr val="C00000"/>
                </a:solidFill>
                <a:latin typeface="Times New Roman" panose="02020603050405020304" pitchFamily="18" charset="0"/>
                <a:ea typeface="等线" panose="02010600030101010101" charset="-122"/>
                <a:cs typeface="Times New Roman" panose="02020603050405020304" pitchFamily="18" charset="0"/>
              </a:rPr>
              <a:t>onslaught: </a:t>
            </a:r>
            <a:r>
              <a:rPr lang="en-US" altLang="zh-CN" sz="4500" dirty="0">
                <a:latin typeface="Times New Roman" panose="02020603050405020304" pitchFamily="18" charset="0"/>
                <a:ea typeface="等线" panose="02010600030101010101" charset="-122"/>
                <a:cs typeface="Times New Roman" panose="02020603050405020304" pitchFamily="18" charset="0"/>
              </a:rPr>
              <a:t>violent attack  </a:t>
            </a:r>
            <a:r>
              <a:rPr lang="zh-CN" altLang="en-US" sz="4500" dirty="0">
                <a:latin typeface="Times New Roman" panose="02020603050405020304" pitchFamily="18" charset="0"/>
                <a:ea typeface="等线" panose="02010600030101010101" charset="-122"/>
                <a:cs typeface="Times New Roman" panose="02020603050405020304" pitchFamily="18" charset="0"/>
              </a:rPr>
              <a:t>猛攻，疯狂进攻</a:t>
            </a:r>
            <a:endParaRPr lang="en-US" altLang="zh-CN" sz="4500" dirty="0">
              <a:latin typeface="Times New Roman" panose="02020603050405020304" pitchFamily="18" charset="0"/>
              <a:ea typeface="等线" panose="02010600030101010101" charset="-122"/>
              <a:cs typeface="Times New Roman" panose="02020603050405020304" pitchFamily="18" charset="0"/>
            </a:endParaRPr>
          </a:p>
          <a:p>
            <a:pPr marL="0" indent="0" fontAlgn="t">
              <a:lnSpc>
                <a:spcPts val="3800"/>
              </a:lnSpc>
              <a:buNone/>
              <a:defRPr/>
            </a:pPr>
            <a:r>
              <a:rPr lang="en-US" altLang="zh-CN" sz="4500" dirty="0">
                <a:solidFill>
                  <a:srgbClr val="333333"/>
                </a:solidFill>
                <a:latin typeface="Times New Roman" panose="02020603050405020304" pitchFamily="18" charset="0"/>
                <a:ea typeface="等线" panose="02010600030101010101" charset="-122"/>
                <a:cs typeface="Times New Roman" panose="02020603050405020304" pitchFamily="18" charset="0"/>
              </a:rPr>
              <a:t>    e.g. Our army tried to withstand the enemy onslaught. </a:t>
            </a:r>
            <a:endParaRPr lang="zh-CN" altLang="en-US" sz="4500" dirty="0">
              <a:solidFill>
                <a:srgbClr val="333333"/>
              </a:solidFill>
              <a:latin typeface="宋体" panose="02010600030101010101" pitchFamily="2" charset="-122"/>
              <a:ea typeface="宋体" panose="02010600030101010101" pitchFamily="2" charset="-122"/>
              <a:cs typeface="Times New Roman" panose="02020603050405020304" pitchFamily="18" charset="0"/>
            </a:endParaRPr>
          </a:p>
          <a:p>
            <a:pPr marL="0" indent="0" fontAlgn="t">
              <a:lnSpc>
                <a:spcPts val="3800"/>
              </a:lnSpc>
              <a:buNone/>
              <a:defRPr/>
            </a:pPr>
            <a:r>
              <a:rPr lang="en-US" altLang="zh-CN" sz="4500" dirty="0">
                <a:solidFill>
                  <a:srgbClr val="333333"/>
                </a:solidFill>
                <a:latin typeface="Times New Roman" panose="02020603050405020304" pitchFamily="18" charset="0"/>
                <a:ea typeface="宋体" panose="02010600030101010101" pitchFamily="2" charset="-122"/>
                <a:cs typeface="Times New Roman" panose="02020603050405020304" pitchFamily="18" charset="0"/>
              </a:rPr>
              <a:t>           The army took the fort on the first onslaught.</a:t>
            </a:r>
          </a:p>
          <a:p>
            <a:pPr marL="0" indent="0" fontAlgn="t">
              <a:lnSpc>
                <a:spcPts val="3800"/>
              </a:lnSpc>
              <a:buNone/>
              <a:defRPr/>
            </a:pPr>
            <a:r>
              <a:rPr lang="en-US" altLang="zh-CN" sz="4500" dirty="0">
                <a:solidFill>
                  <a:srgbClr val="333333"/>
                </a:solidFill>
                <a:latin typeface="Times New Roman" panose="02020603050405020304" pitchFamily="18" charset="0"/>
                <a:ea typeface="宋体" panose="02010600030101010101" pitchFamily="2" charset="-122"/>
                <a:cs typeface="Times New Roman" panose="02020603050405020304" pitchFamily="18" charset="0"/>
              </a:rPr>
              <a:t>           </a:t>
            </a:r>
            <a:r>
              <a:rPr lang="zh-CN" altLang="en-US" sz="4500" dirty="0">
                <a:solidFill>
                  <a:srgbClr val="333333"/>
                </a:solidFill>
                <a:latin typeface="宋体" panose="02010600030101010101" pitchFamily="2" charset="-122"/>
                <a:ea typeface="宋体" panose="02010600030101010101" pitchFamily="2" charset="-122"/>
                <a:cs typeface="Times New Roman" panose="02020603050405020304" pitchFamily="18" charset="0"/>
              </a:rPr>
              <a:t>那支军队第一次突击就夺取了要塞。</a:t>
            </a:r>
          </a:p>
          <a:p>
            <a:pPr marL="0" indent="0">
              <a:buNone/>
            </a:pPr>
            <a:endParaRPr lang="en-US" altLang="zh-CN" sz="3800" dirty="0">
              <a:latin typeface="Times New Roman" panose="02020603050405020304" pitchFamily="18" charset="0"/>
              <a:cs typeface="Times New Roman" panose="02020603050405020304" pitchFamily="18" charset="0"/>
            </a:endParaRPr>
          </a:p>
          <a:p>
            <a:pPr marL="386080" indent="-386080">
              <a:buAutoNum type="arabicParenR"/>
            </a:pPr>
            <a:endParaRPr lang="en-US" altLang="zh-CN"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内容占位符 2"/>
          <p:cNvSpPr>
            <a:spLocks noGrp="1"/>
          </p:cNvSpPr>
          <p:nvPr>
            <p:ph idx="1"/>
          </p:nvPr>
        </p:nvSpPr>
        <p:spPr>
          <a:xfrm>
            <a:off x="527901" y="539684"/>
            <a:ext cx="8399283" cy="5778631"/>
          </a:xfrm>
        </p:spPr>
        <p:txBody>
          <a:bodyPr>
            <a:normAutofit fontScale="77500" lnSpcReduction="20000"/>
          </a:bodyPr>
          <a:lstStyle/>
          <a:p>
            <a:pPr marL="386080" indent="-386080">
              <a:lnSpc>
                <a:spcPts val="4000"/>
              </a:lnSpc>
              <a:buNone/>
            </a:pPr>
            <a:r>
              <a:rPr lang="en-US" altLang="zh-CN" sz="3600" dirty="0">
                <a:solidFill>
                  <a:srgbClr val="C00000"/>
                </a:solidFill>
                <a:latin typeface="Times New Roman" panose="02020603050405020304" pitchFamily="18" charset="0"/>
                <a:cs typeface="Times New Roman" panose="02020603050405020304" pitchFamily="18" charset="0"/>
              </a:rPr>
              <a:t>clanking: </a:t>
            </a:r>
            <a:r>
              <a:rPr lang="en-US" altLang="zh-CN" sz="3600" dirty="0">
                <a:latin typeface="Times New Roman" panose="02020603050405020304" pitchFamily="18" charset="0"/>
                <a:cs typeface="Times New Roman" panose="02020603050405020304" pitchFamily="18" charset="0"/>
              </a:rPr>
              <a:t>referring to the metallic sound made by swords;</a:t>
            </a:r>
          </a:p>
          <a:p>
            <a:pPr marL="386080" indent="-386080">
              <a:lnSpc>
                <a:spcPts val="4000"/>
              </a:lnSpc>
              <a:buNone/>
            </a:pPr>
            <a:r>
              <a:rPr lang="en-US" altLang="zh-CN" sz="3600" dirty="0">
                <a:solidFill>
                  <a:srgbClr val="C00000"/>
                </a:solidFill>
                <a:latin typeface="Times New Roman" panose="02020603050405020304" pitchFamily="18" charset="0"/>
                <a:cs typeface="Times New Roman" panose="02020603050405020304" pitchFamily="18" charset="0"/>
              </a:rPr>
              <a:t>heel-clicking: </a:t>
            </a:r>
            <a:r>
              <a:rPr lang="en-US" altLang="zh-CN" sz="3600" dirty="0">
                <a:latin typeface="Times New Roman" panose="02020603050405020304" pitchFamily="18" charset="0"/>
                <a:cs typeface="Times New Roman" panose="02020603050405020304" pitchFamily="18" charset="0"/>
              </a:rPr>
              <a:t>referring to the noise made by the boots of the officers</a:t>
            </a:r>
          </a:p>
          <a:p>
            <a:pPr marL="386080" indent="-386080">
              <a:lnSpc>
                <a:spcPts val="4000"/>
              </a:lnSpc>
              <a:buNone/>
            </a:pPr>
            <a:r>
              <a:rPr lang="en-US" altLang="zh-CN" sz="3600" dirty="0">
                <a:solidFill>
                  <a:srgbClr val="C00000"/>
                </a:solidFill>
                <a:latin typeface="Times New Roman" panose="02020603050405020304" pitchFamily="18" charset="0"/>
                <a:cs typeface="Times New Roman" panose="02020603050405020304" pitchFamily="18" charset="0"/>
              </a:rPr>
              <a:t>Figures of speech:</a:t>
            </a:r>
          </a:p>
          <a:p>
            <a:pPr marL="386080" indent="-386080">
              <a:lnSpc>
                <a:spcPts val="4000"/>
              </a:lnSpc>
              <a:buNone/>
            </a:pPr>
            <a:r>
              <a:rPr lang="en-US" altLang="zh-CN" sz="3600" dirty="0">
                <a:solidFill>
                  <a:srgbClr val="C00000"/>
                </a:solidFill>
                <a:latin typeface="Times New Roman" panose="02020603050405020304" pitchFamily="18" charset="0"/>
                <a:cs typeface="Times New Roman" panose="02020603050405020304" pitchFamily="18" charset="0"/>
              </a:rPr>
              <a:t>dandified: </a:t>
            </a:r>
            <a:r>
              <a:rPr lang="en-US" altLang="zh-CN" sz="3600" dirty="0">
                <a:latin typeface="Times New Roman" panose="02020603050405020304" pitchFamily="18" charset="0"/>
                <a:cs typeface="Times New Roman" panose="02020603050405020304" pitchFamily="18" charset="0"/>
              </a:rPr>
              <a:t>referring to the uniforms with shoulder-boards, insignia</a:t>
            </a:r>
            <a:r>
              <a:rPr lang="zh-CN" altLang="en-US" sz="3600" dirty="0">
                <a:latin typeface="Times New Roman" panose="02020603050405020304" pitchFamily="18" charset="0"/>
                <a:cs typeface="Times New Roman" panose="02020603050405020304" pitchFamily="18" charset="0"/>
              </a:rPr>
              <a:t>徽章</a:t>
            </a:r>
            <a:r>
              <a:rPr lang="en-US" altLang="zh-CN" sz="3600" dirty="0">
                <a:latin typeface="Times New Roman" panose="02020603050405020304" pitchFamily="18" charset="0"/>
                <a:cs typeface="Times New Roman" panose="02020603050405020304" pitchFamily="18" charset="0"/>
              </a:rPr>
              <a:t>, decorations, etc. </a:t>
            </a:r>
            <a:r>
              <a:rPr lang="zh-CN" altLang="en-US" sz="3600" dirty="0">
                <a:latin typeface="Times New Roman" panose="02020603050405020304" pitchFamily="18" charset="0"/>
                <a:cs typeface="Times New Roman" panose="02020603050405020304" pitchFamily="18" charset="0"/>
              </a:rPr>
              <a:t>全副武装的</a:t>
            </a:r>
            <a:endParaRPr lang="en-US" altLang="zh-CN" sz="3600" dirty="0">
              <a:latin typeface="Times New Roman" panose="02020603050405020304" pitchFamily="18" charset="0"/>
              <a:cs typeface="Times New Roman" panose="02020603050405020304" pitchFamily="18" charset="0"/>
            </a:endParaRPr>
          </a:p>
          <a:p>
            <a:pPr marL="386080" indent="-386080">
              <a:lnSpc>
                <a:spcPts val="4000"/>
              </a:lnSpc>
              <a:buNone/>
            </a:pPr>
            <a:r>
              <a:rPr lang="en-US" altLang="zh-CN" sz="3600" dirty="0">
                <a:solidFill>
                  <a:srgbClr val="C00000"/>
                </a:solidFill>
                <a:latin typeface="Times New Roman" panose="02020603050405020304" pitchFamily="18" charset="0"/>
                <a:cs typeface="Times New Roman" panose="02020603050405020304" pitchFamily="18" charset="0"/>
              </a:rPr>
              <a:t>Prussian officers:  </a:t>
            </a:r>
            <a:r>
              <a:rPr lang="en-US" altLang="zh-CN" sz="3600" dirty="0">
                <a:latin typeface="Times New Roman" panose="02020603050405020304" pitchFamily="18" charset="0"/>
                <a:cs typeface="Times New Roman" panose="02020603050405020304" pitchFamily="18" charset="0"/>
              </a:rPr>
              <a:t>the core of the officers of the Wehrmacht (the armed forces of Nazi Germany </a:t>
            </a:r>
            <a:r>
              <a:rPr lang="zh-CN" altLang="en-US" sz="3600" dirty="0">
                <a:latin typeface="Times New Roman" panose="02020603050405020304" pitchFamily="18" charset="0"/>
                <a:cs typeface="Times New Roman" panose="02020603050405020304" pitchFamily="18" charset="0"/>
              </a:rPr>
              <a:t>国防军</a:t>
            </a:r>
            <a:r>
              <a:rPr lang="en-US" altLang="zh-CN" sz="3600" dirty="0">
                <a:latin typeface="Times New Roman" panose="02020603050405020304" pitchFamily="18" charset="0"/>
                <a:cs typeface="Times New Roman" panose="02020603050405020304" pitchFamily="18" charset="0"/>
              </a:rPr>
              <a:t>) was Prussian. </a:t>
            </a:r>
          </a:p>
          <a:p>
            <a:pPr marL="386080" indent="-386080">
              <a:buNone/>
            </a:pPr>
            <a:endParaRPr lang="en-US" altLang="zh-CN" sz="15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内容占位符 2"/>
          <p:cNvSpPr>
            <a:spLocks noGrp="1"/>
          </p:cNvSpPr>
          <p:nvPr>
            <p:ph idx="1"/>
          </p:nvPr>
        </p:nvSpPr>
        <p:spPr>
          <a:xfrm>
            <a:off x="254524" y="197963"/>
            <a:ext cx="8889475" cy="4857431"/>
          </a:xfrm>
        </p:spPr>
        <p:txBody>
          <a:bodyPr>
            <a:noAutofit/>
          </a:bodyPr>
          <a:lstStyle/>
          <a:p>
            <a:pPr marL="386080" indent="-386080">
              <a:buNone/>
            </a:pPr>
            <a:r>
              <a:rPr lang="en-US" altLang="zh-CN" dirty="0">
                <a:latin typeface="Times New Roman" panose="02020603050405020304" pitchFamily="18" charset="0"/>
                <a:cs typeface="Times New Roman" panose="02020603050405020304" pitchFamily="18" charset="0"/>
              </a:rPr>
              <a:t> …Its crafty expert agents fresh from the cowing and tying down of a dozen countries. </a:t>
            </a:r>
          </a:p>
          <a:p>
            <a:pPr marL="386080" indent="-386080">
              <a:buFont typeface="Arial" panose="020B0604020202020204" pitchFamily="34" charset="0"/>
              <a:buAutoNum type="arabicParenR"/>
            </a:pPr>
            <a:r>
              <a:rPr lang="en-US" altLang="zh-CN" dirty="0">
                <a:solidFill>
                  <a:srgbClr val="C00000"/>
                </a:solidFill>
                <a:latin typeface="Times New Roman" panose="02020603050405020304" pitchFamily="18" charset="0"/>
                <a:cs typeface="Times New Roman" panose="02020603050405020304" pitchFamily="18" charset="0"/>
              </a:rPr>
              <a:t>crafty</a:t>
            </a:r>
            <a:r>
              <a:rPr lang="en-US" altLang="zh-CN" dirty="0">
                <a:latin typeface="Times New Roman" panose="02020603050405020304" pitchFamily="18" charset="0"/>
                <a:cs typeface="Times New Roman" panose="02020603050405020304" pitchFamily="18" charset="0"/>
              </a:rPr>
              <a:t>: cleverly deceitful, cunning, foxy </a:t>
            </a:r>
            <a:r>
              <a:rPr lang="zh-CN" altLang="en-US" dirty="0">
                <a:latin typeface="Times New Roman" panose="02020603050405020304" pitchFamily="18" charset="0"/>
                <a:cs typeface="Times New Roman" panose="02020603050405020304" pitchFamily="18" charset="0"/>
              </a:rPr>
              <a:t>奸诈的</a:t>
            </a:r>
            <a:endParaRPr lang="en-US" altLang="zh-CN" dirty="0">
              <a:latin typeface="Times New Roman" panose="02020603050405020304" pitchFamily="18" charset="0"/>
              <a:cs typeface="Times New Roman" panose="02020603050405020304" pitchFamily="18" charset="0"/>
            </a:endParaRPr>
          </a:p>
          <a:p>
            <a:pPr marL="0" indent="0">
              <a:buNone/>
            </a:pPr>
            <a:r>
              <a:rPr lang="en-US" altLang="zh-CN" dirty="0">
                <a:latin typeface="Times New Roman" panose="02020603050405020304" pitchFamily="18" charset="0"/>
                <a:cs typeface="Times New Roman" panose="02020603050405020304" pitchFamily="18" charset="0"/>
              </a:rPr>
              <a:t>      e.g. They are crafty politicians, who are always blamed for bowing down in the House of </a:t>
            </a:r>
            <a:r>
              <a:rPr lang="en-US" altLang="zh-CN" dirty="0" err="1">
                <a:latin typeface="Times New Roman" panose="02020603050405020304" pitchFamily="18" charset="0"/>
                <a:cs typeface="Times New Roman" panose="02020603050405020304" pitchFamily="18" charset="0"/>
              </a:rPr>
              <a:t>Rimmon</a:t>
            </a:r>
            <a:r>
              <a:rPr lang="en-US" altLang="zh-CN" dirty="0">
                <a:latin typeface="Times New Roman" panose="02020603050405020304" pitchFamily="18" charset="0"/>
                <a:cs typeface="Times New Roman" panose="02020603050405020304" pitchFamily="18" charset="0"/>
              </a:rPr>
              <a:t>.</a:t>
            </a:r>
          </a:p>
          <a:p>
            <a:pPr marL="0" indent="0">
              <a:buNone/>
            </a:pPr>
            <a:r>
              <a:rPr lang="en-US" altLang="zh-CN" dirty="0">
                <a:latin typeface="Times New Roman" panose="02020603050405020304" pitchFamily="18" charset="0"/>
                <a:cs typeface="Times New Roman" panose="02020603050405020304" pitchFamily="18" charset="0"/>
              </a:rPr>
              <a:t>             The fellow is very crafty; we had better be on our guard. </a:t>
            </a:r>
          </a:p>
          <a:p>
            <a:pPr marL="386080" indent="-386080">
              <a:buAutoNum type="arabicParenR" startAt="2"/>
            </a:pPr>
            <a:r>
              <a:rPr lang="en-US" altLang="zh-CN" dirty="0">
                <a:solidFill>
                  <a:srgbClr val="C00000"/>
                </a:solidFill>
                <a:latin typeface="Times New Roman" panose="02020603050405020304" pitchFamily="18" charset="0"/>
                <a:cs typeface="Times New Roman" panose="02020603050405020304" pitchFamily="18" charset="0"/>
              </a:rPr>
              <a:t>fresh: </a:t>
            </a:r>
            <a:r>
              <a:rPr lang="en-US" altLang="zh-CN" dirty="0">
                <a:latin typeface="Times New Roman" panose="02020603050405020304" pitchFamily="18" charset="0"/>
                <a:cs typeface="Times New Roman" panose="02020603050405020304" pitchFamily="18" charset="0"/>
              </a:rPr>
              <a:t>recently returned </a:t>
            </a:r>
          </a:p>
          <a:p>
            <a:pPr marL="386080" indent="-386080">
              <a:buAutoNum type="arabicParenR" startAt="2"/>
            </a:pPr>
            <a:r>
              <a:rPr lang="en-US" altLang="zh-CN" dirty="0">
                <a:solidFill>
                  <a:srgbClr val="C00000"/>
                </a:solidFill>
                <a:latin typeface="Times New Roman" panose="02020603050405020304" pitchFamily="18" charset="0"/>
                <a:cs typeface="Times New Roman" panose="02020603050405020304" pitchFamily="18" charset="0"/>
              </a:rPr>
              <a:t>cow: </a:t>
            </a:r>
            <a:r>
              <a:rPr lang="en-US" altLang="zh-CN" dirty="0">
                <a:latin typeface="Times New Roman" panose="02020603050405020304" pitchFamily="18" charset="0"/>
                <a:cs typeface="Times New Roman" panose="02020603050405020304" pitchFamily="18" charset="0"/>
              </a:rPr>
              <a:t>bring under control by violence or threats.  </a:t>
            </a:r>
            <a:r>
              <a:rPr lang="zh-CN" altLang="en-US" dirty="0">
                <a:latin typeface="Times New Roman" panose="02020603050405020304" pitchFamily="18" charset="0"/>
                <a:cs typeface="Times New Roman" panose="02020603050405020304" pitchFamily="18" charset="0"/>
              </a:rPr>
              <a:t>征服</a:t>
            </a:r>
            <a:endParaRPr lang="en-US" altLang="zh-CN" dirty="0">
              <a:latin typeface="Times New Roman" panose="02020603050405020304" pitchFamily="18" charset="0"/>
              <a:cs typeface="Times New Roman" panose="02020603050405020304" pitchFamily="18" charset="0"/>
            </a:endParaRPr>
          </a:p>
          <a:p>
            <a:pPr marL="0" indent="0">
              <a:buNone/>
            </a:pPr>
            <a:r>
              <a:rPr lang="en-US" altLang="zh-CN" dirty="0">
                <a:latin typeface="Times New Roman" panose="02020603050405020304" pitchFamily="18" charset="0"/>
                <a:cs typeface="Times New Roman" panose="02020603050405020304" pitchFamily="18" charset="0"/>
              </a:rPr>
              <a:t>     e.g. I am sure it was deliberately done to cow us. </a:t>
            </a:r>
          </a:p>
          <a:p>
            <a:pPr marL="0" indent="0">
              <a:buNone/>
            </a:pPr>
            <a:r>
              <a:rPr lang="en-US" altLang="zh-CN" dirty="0">
                <a:solidFill>
                  <a:srgbClr val="C00000"/>
                </a:solidFill>
                <a:latin typeface="Times New Roman" panose="02020603050405020304" pitchFamily="18" charset="0"/>
                <a:cs typeface="Times New Roman" panose="02020603050405020304" pitchFamily="18" charset="0"/>
              </a:rPr>
              <a:t>4)   tie down: </a:t>
            </a:r>
            <a:r>
              <a:rPr lang="en-US" altLang="zh-CN" dirty="0">
                <a:latin typeface="Times New Roman" panose="02020603050405020304" pitchFamily="18" charset="0"/>
                <a:cs typeface="Times New Roman" panose="02020603050405020304" pitchFamily="18" charset="0"/>
              </a:rPr>
              <a:t>enslave </a:t>
            </a:r>
            <a:r>
              <a:rPr lang="zh-CN" altLang="en-US" dirty="0">
                <a:latin typeface="Times New Roman" panose="02020603050405020304" pitchFamily="18" charset="0"/>
                <a:cs typeface="Times New Roman" panose="02020603050405020304" pitchFamily="18" charset="0"/>
              </a:rPr>
              <a:t>奴役</a:t>
            </a:r>
            <a:endParaRPr lang="en-US" altLang="zh-CN" dirty="0">
              <a:latin typeface="Times New Roman" panose="02020603050405020304" pitchFamily="18" charset="0"/>
              <a:cs typeface="Times New Roman" panose="02020603050405020304" pitchFamily="18" charset="0"/>
            </a:endParaRPr>
          </a:p>
          <a:p>
            <a:pPr marL="0" indent="0">
              <a:buNone/>
            </a:pPr>
            <a:r>
              <a:rPr lang="en-US" altLang="zh-CN" dirty="0">
                <a:latin typeface="Times New Roman" panose="02020603050405020304" pitchFamily="18" charset="0"/>
                <a:cs typeface="Times New Roman" panose="02020603050405020304" pitchFamily="18" charset="0"/>
              </a:rPr>
              <a:t>5</a:t>
            </a:r>
            <a:r>
              <a:rPr lang="zh-CN" altLang="en-US" dirty="0">
                <a:latin typeface="Times New Roman" panose="02020603050405020304" pitchFamily="18" charset="0"/>
                <a:cs typeface="Times New Roman" panose="02020603050405020304" pitchFamily="18" charset="0"/>
              </a:rPr>
              <a:t>）</a:t>
            </a:r>
            <a:r>
              <a:rPr lang="en-US" altLang="zh-CN" dirty="0">
                <a:solidFill>
                  <a:srgbClr val="C00000"/>
                </a:solidFill>
                <a:latin typeface="Times New Roman" panose="02020603050405020304" pitchFamily="18" charset="0"/>
                <a:cs typeface="Times New Roman" panose="02020603050405020304" pitchFamily="18" charset="0"/>
              </a:rPr>
              <a:t>expert agents: </a:t>
            </a:r>
            <a:r>
              <a:rPr lang="en-US" altLang="zh-CN" dirty="0">
                <a:latin typeface="Times New Roman" panose="02020603050405020304" pitchFamily="18" charset="0"/>
                <a:cs typeface="Times New Roman" panose="02020603050405020304" pitchFamily="18" charset="0"/>
              </a:rPr>
              <a:t>The Secret Service agents (</a:t>
            </a:r>
            <a:r>
              <a:rPr lang="zh-CN" altLang="en-US" dirty="0">
                <a:latin typeface="Times New Roman" panose="02020603050405020304" pitchFamily="18" charset="0"/>
                <a:cs typeface="Times New Roman" panose="02020603050405020304" pitchFamily="18" charset="0"/>
              </a:rPr>
              <a:t>特工</a:t>
            </a:r>
            <a:r>
              <a:rPr lang="en-US" altLang="zh-CN" dirty="0">
                <a:latin typeface="Times New Roman" panose="02020603050405020304" pitchFamily="18" charset="0"/>
                <a:cs typeface="Times New Roman" panose="02020603050405020304" pitchFamily="18" charset="0"/>
              </a:rPr>
              <a:t>)who specialize in genocide and who have just accomplished the task of crushing and enslaving a dozen countries. </a:t>
            </a: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内容占位符 2"/>
          <p:cNvSpPr>
            <a:spLocks noGrp="1"/>
          </p:cNvSpPr>
          <p:nvPr>
            <p:ph idx="1"/>
          </p:nvPr>
        </p:nvSpPr>
        <p:spPr>
          <a:xfrm>
            <a:off x="641023" y="577391"/>
            <a:ext cx="7861954" cy="5703217"/>
          </a:xfrm>
        </p:spPr>
        <p:txBody>
          <a:bodyPr>
            <a:normAutofit/>
          </a:bodyPr>
          <a:lstStyle/>
          <a:p>
            <a:pPr marL="386080" indent="-386080">
              <a:buNone/>
            </a:pPr>
            <a:r>
              <a:rPr lang="en-US" altLang="zh-CN" dirty="0">
                <a:latin typeface="Times New Roman" panose="02020603050405020304" pitchFamily="18" charset="0"/>
                <a:cs typeface="Times New Roman" panose="02020603050405020304" pitchFamily="18" charset="0"/>
              </a:rPr>
              <a:t>6. </a:t>
            </a:r>
            <a:r>
              <a:rPr lang="en-US" altLang="zh-CN" sz="2800" dirty="0">
                <a:latin typeface="Times New Roman" panose="02020603050405020304" pitchFamily="18" charset="0"/>
                <a:cs typeface="Times New Roman" panose="02020603050405020304" pitchFamily="18" charset="0"/>
              </a:rPr>
              <a:t>I  see advancing upon all this in hideous onslaught the Nazi war machine, with its clanking, heel-clicking, dandified Prussian officers, its crafty expert agents fresh from the cowing and tying down of a dozen countries. </a:t>
            </a:r>
            <a:endParaRPr lang="en-US" altLang="zh-CN" dirty="0">
              <a:latin typeface="Times New Roman" panose="02020603050405020304" pitchFamily="18" charset="0"/>
              <a:cs typeface="Times New Roman" panose="02020603050405020304" pitchFamily="18" charset="0"/>
            </a:endParaRPr>
          </a:p>
          <a:p>
            <a:pPr marL="386080" indent="-386080">
              <a:buNone/>
            </a:pPr>
            <a:r>
              <a:rPr lang="en-US" altLang="zh-CN" dirty="0">
                <a:latin typeface="Times New Roman" panose="02020603050405020304" pitchFamily="18" charset="0"/>
                <a:cs typeface="Times New Roman" panose="02020603050405020304" pitchFamily="18" charset="0"/>
              </a:rPr>
              <a:t>1) I can see the Nazi army launching violent attacks on all this. </a:t>
            </a:r>
          </a:p>
          <a:p>
            <a:pPr marL="0" indent="0">
              <a:buNone/>
            </a:pPr>
            <a:r>
              <a:rPr lang="en-US" altLang="zh-CN" dirty="0">
                <a:latin typeface="Times New Roman" panose="02020603050405020304" pitchFamily="18" charset="0"/>
                <a:cs typeface="Times New Roman" panose="02020603050405020304" pitchFamily="18" charset="0"/>
              </a:rPr>
              <a:t>2) ‘All this’ refers to the villages, the peasants and their primordial joys in Russia. </a:t>
            </a:r>
          </a:p>
          <a:p>
            <a:pPr marL="0" indent="0">
              <a:buNone/>
            </a:pPr>
            <a:r>
              <a:rPr lang="en-US" altLang="zh-CN" dirty="0">
                <a:latin typeface="Times New Roman" panose="02020603050405020304" pitchFamily="18" charset="0"/>
                <a:cs typeface="Times New Roman" panose="02020603050405020304" pitchFamily="18" charset="0"/>
              </a:rPr>
              <a:t>3) war machine: the Nazi Regime , its policies, its armed forces, weapons and everything used during the surprise attack</a:t>
            </a:r>
          </a:p>
        </p:txBody>
      </p:sp>
      <p:sp>
        <p:nvSpPr>
          <p:cNvPr id="2" name="矩形: 圆角 1"/>
          <p:cNvSpPr/>
          <p:nvPr/>
        </p:nvSpPr>
        <p:spPr>
          <a:xfrm>
            <a:off x="1894787" y="1760454"/>
            <a:ext cx="6608190" cy="333708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t>我看到苏联正面临凶残的袭击，正杀气腾腾扑向他们的是纳粹的战争机器和全副武装、刀剑当当有声、皮靴咚咚作响的普鲁士士兵，还有那些无比奸诈，刚刚征服和奴役了十多个国家的特工人员。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48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48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48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48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build="p"/>
      <p:bldP spid="2"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内容占位符 2"/>
          <p:cNvSpPr>
            <a:spLocks noGrp="1"/>
          </p:cNvSpPr>
          <p:nvPr>
            <p:ph idx="1"/>
          </p:nvPr>
        </p:nvSpPr>
        <p:spPr>
          <a:xfrm>
            <a:off x="552636" y="725864"/>
            <a:ext cx="7810130" cy="5854045"/>
          </a:xfrm>
        </p:spPr>
        <p:txBody>
          <a:bodyPr rtlCol="0">
            <a:normAutofit lnSpcReduction="10000"/>
          </a:bodyPr>
          <a:lstStyle/>
          <a:p>
            <a:pPr>
              <a:buNone/>
              <a:defRPr/>
            </a:pPr>
            <a:r>
              <a:rPr lang="en-US" altLang="zh-CN" dirty="0">
                <a:latin typeface="Times New Roman" panose="02020603050405020304" pitchFamily="18" charset="0"/>
                <a:cs typeface="Times New Roman" panose="02020603050405020304" pitchFamily="18" charset="0"/>
              </a:rPr>
              <a:t>Revision:</a:t>
            </a:r>
          </a:p>
          <a:p>
            <a:pPr marL="514350" indent="-514350">
              <a:lnSpc>
                <a:spcPct val="150000"/>
              </a:lnSpc>
              <a:buAutoNum type="arabicPeriod"/>
              <a:defRPr/>
            </a:pPr>
            <a:r>
              <a:rPr lang="zh-CN" altLang="en-US" dirty="0">
                <a:latin typeface="Times New Roman" panose="02020603050405020304" pitchFamily="18" charset="0"/>
                <a:cs typeface="Times New Roman" panose="02020603050405020304" pitchFamily="18" charset="0"/>
              </a:rPr>
              <a:t>对苏联的进攻   </a:t>
            </a:r>
            <a:r>
              <a:rPr lang="en-US" altLang="zh-CN" dirty="0">
                <a:latin typeface="Times New Roman" panose="02020603050405020304" pitchFamily="18" charset="0"/>
                <a:cs typeface="Times New Roman" panose="02020603050405020304" pitchFamily="18" charset="0"/>
              </a:rPr>
              <a:t>2. </a:t>
            </a:r>
            <a:r>
              <a:rPr lang="zh-CN" altLang="en-US" dirty="0">
                <a:latin typeface="Times New Roman" panose="02020603050405020304" pitchFamily="18" charset="0"/>
                <a:cs typeface="Times New Roman" panose="02020603050405020304" pitchFamily="18" charset="0"/>
              </a:rPr>
              <a:t>将意料的事情变成现实  </a:t>
            </a:r>
            <a:endParaRPr lang="en-US" altLang="zh-CN" dirty="0">
              <a:latin typeface="Times New Roman" panose="02020603050405020304" pitchFamily="18" charset="0"/>
              <a:cs typeface="Times New Roman" panose="02020603050405020304" pitchFamily="18" charset="0"/>
            </a:endParaRPr>
          </a:p>
          <a:p>
            <a:pPr marL="0" indent="0">
              <a:lnSpc>
                <a:spcPct val="150000"/>
              </a:lnSpc>
              <a:buNone/>
              <a:defRPr/>
            </a:pPr>
            <a:r>
              <a:rPr lang="en-US" altLang="zh-CN" dirty="0">
                <a:latin typeface="Times New Roman" panose="02020603050405020304" pitchFamily="18" charset="0"/>
                <a:cs typeface="Times New Roman" panose="02020603050405020304" pitchFamily="18" charset="0"/>
              </a:rPr>
              <a:t>3. </a:t>
            </a:r>
            <a:r>
              <a:rPr lang="zh-CN" altLang="en-US" dirty="0">
                <a:latin typeface="Times New Roman" panose="02020603050405020304" pitchFamily="18" charset="0"/>
                <a:cs typeface="Times New Roman" panose="02020603050405020304" pitchFamily="18" charset="0"/>
              </a:rPr>
              <a:t>丝毫不怀疑</a:t>
            </a:r>
            <a:r>
              <a:rPr lang="en-US" altLang="zh-CN"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完全清楚  </a:t>
            </a:r>
            <a:r>
              <a:rPr lang="en-US" altLang="zh-CN" dirty="0">
                <a:latin typeface="Times New Roman" panose="02020603050405020304" pitchFamily="18" charset="0"/>
                <a:cs typeface="Times New Roman" panose="02020603050405020304" pitchFamily="18" charset="0"/>
              </a:rPr>
              <a:t>4. </a:t>
            </a:r>
            <a:r>
              <a:rPr lang="zh-CN" altLang="en-US" dirty="0">
                <a:latin typeface="Times New Roman" panose="02020603050405020304" pitchFamily="18" charset="0"/>
                <a:cs typeface="Times New Roman" panose="02020603050405020304" pitchFamily="18" charset="0"/>
              </a:rPr>
              <a:t>写演讲稿   </a:t>
            </a:r>
            <a:r>
              <a:rPr lang="en-US" altLang="zh-CN" dirty="0">
                <a:latin typeface="Times New Roman" panose="02020603050405020304" pitchFamily="18" charset="0"/>
                <a:cs typeface="Times New Roman" panose="02020603050405020304" pitchFamily="18" charset="0"/>
              </a:rPr>
              <a:t>5. </a:t>
            </a:r>
            <a:r>
              <a:rPr lang="zh-CN" altLang="en-US" dirty="0">
                <a:latin typeface="Times New Roman" panose="02020603050405020304" pitchFamily="18" charset="0"/>
                <a:cs typeface="Times New Roman" panose="02020603050405020304" pitchFamily="18" charset="0"/>
              </a:rPr>
              <a:t>匆匆从伦敦赶来  </a:t>
            </a:r>
            <a:r>
              <a:rPr lang="en-US" altLang="zh-CN" dirty="0">
                <a:latin typeface="Times New Roman" panose="02020603050405020304" pitchFamily="18" charset="0"/>
                <a:cs typeface="Times New Roman" panose="02020603050405020304" pitchFamily="18" charset="0"/>
              </a:rPr>
              <a:t>6. </a:t>
            </a:r>
            <a:r>
              <a:rPr lang="zh-CN" altLang="en-US" dirty="0">
                <a:latin typeface="Times New Roman" panose="02020603050405020304" pitchFamily="18" charset="0"/>
                <a:cs typeface="Times New Roman" panose="02020603050405020304" pitchFamily="18" charset="0"/>
              </a:rPr>
              <a:t>大举进攻苏联  </a:t>
            </a:r>
            <a:r>
              <a:rPr lang="en-US" altLang="zh-CN" dirty="0">
                <a:latin typeface="Times New Roman" panose="02020603050405020304" pitchFamily="18" charset="0"/>
                <a:cs typeface="Times New Roman" panose="02020603050405020304" pitchFamily="18" charset="0"/>
              </a:rPr>
              <a:t>7. </a:t>
            </a:r>
            <a:r>
              <a:rPr lang="zh-CN" altLang="en-US" dirty="0">
                <a:latin typeface="Times New Roman" panose="02020603050405020304" pitchFamily="18" charset="0"/>
                <a:cs typeface="Times New Roman" panose="02020603050405020304" pitchFamily="18" charset="0"/>
              </a:rPr>
              <a:t>被突袭   </a:t>
            </a:r>
            <a:r>
              <a:rPr lang="en-US" altLang="zh-CN" dirty="0">
                <a:latin typeface="Times New Roman" panose="02020603050405020304" pitchFamily="18" charset="0"/>
                <a:cs typeface="Times New Roman" panose="02020603050405020304" pitchFamily="18" charset="0"/>
              </a:rPr>
              <a:t>8. </a:t>
            </a:r>
            <a:r>
              <a:rPr lang="zh-CN" altLang="en-US" dirty="0">
                <a:latin typeface="Times New Roman" panose="02020603050405020304" pitchFamily="18" charset="0"/>
                <a:cs typeface="Times New Roman" panose="02020603050405020304" pitchFamily="18" charset="0"/>
              </a:rPr>
              <a:t>（飞机）停在机场</a:t>
            </a:r>
            <a:r>
              <a:rPr lang="en-US" altLang="zh-CN" dirty="0">
                <a:latin typeface="Times New Roman" panose="02020603050405020304" pitchFamily="18" charset="0"/>
                <a:cs typeface="Times New Roman" panose="02020603050405020304" pitchFamily="18" charset="0"/>
              </a:rPr>
              <a:t>   9. </a:t>
            </a:r>
            <a:r>
              <a:rPr lang="zh-CN" altLang="en-US" dirty="0">
                <a:latin typeface="Times New Roman" panose="02020603050405020304" pitchFamily="18" charset="0"/>
                <a:cs typeface="Times New Roman" panose="02020603050405020304" pitchFamily="18" charset="0"/>
              </a:rPr>
              <a:t>迅猛推进  </a:t>
            </a:r>
            <a:r>
              <a:rPr lang="en-US" altLang="zh-CN" dirty="0">
                <a:latin typeface="Times New Roman" panose="02020603050405020304" pitchFamily="18" charset="0"/>
                <a:cs typeface="Times New Roman" panose="02020603050405020304" pitchFamily="18" charset="0"/>
              </a:rPr>
              <a:t>10.</a:t>
            </a:r>
            <a:r>
              <a:rPr lang="zh-CN" altLang="en-US" dirty="0">
                <a:latin typeface="Times New Roman" panose="02020603050405020304" pitchFamily="18" charset="0"/>
                <a:cs typeface="Times New Roman" panose="02020603050405020304" pitchFamily="18" charset="0"/>
              </a:rPr>
              <a:t> 被包围、被俘虏  </a:t>
            </a:r>
            <a:r>
              <a:rPr lang="en-US" altLang="zh-CN" dirty="0">
                <a:latin typeface="Times New Roman" panose="02020603050405020304" pitchFamily="18" charset="0"/>
                <a:cs typeface="Times New Roman" panose="02020603050405020304" pitchFamily="18" charset="0"/>
              </a:rPr>
              <a:t>11. </a:t>
            </a:r>
            <a:r>
              <a:rPr lang="zh-CN" altLang="en-US" dirty="0">
                <a:latin typeface="Times New Roman" panose="02020603050405020304" pitchFamily="18" charset="0"/>
                <a:cs typeface="Times New Roman" panose="02020603050405020304" pitchFamily="18" charset="0"/>
              </a:rPr>
              <a:t>大批地</a:t>
            </a:r>
            <a:r>
              <a:rPr lang="en-US" altLang="zh-CN" dirty="0">
                <a:latin typeface="Times New Roman" panose="02020603050405020304" pitchFamily="18" charset="0"/>
                <a:cs typeface="Times New Roman" panose="02020603050405020304" pitchFamily="18" charset="0"/>
              </a:rPr>
              <a:t>  12. </a:t>
            </a:r>
            <a:r>
              <a:rPr lang="zh-CN" altLang="en-US" dirty="0">
                <a:latin typeface="Times New Roman" panose="02020603050405020304" pitchFamily="18" charset="0"/>
                <a:cs typeface="Times New Roman" panose="02020603050405020304" pitchFamily="18" charset="0"/>
              </a:rPr>
              <a:t>指望得到某人的帮助  </a:t>
            </a:r>
            <a:r>
              <a:rPr lang="en-US" altLang="zh-CN" dirty="0">
                <a:latin typeface="Times New Roman" panose="02020603050405020304" pitchFamily="18" charset="0"/>
                <a:cs typeface="Times New Roman" panose="02020603050405020304" pitchFamily="18" charset="0"/>
              </a:rPr>
              <a:t>13. </a:t>
            </a:r>
            <a:r>
              <a:rPr lang="zh-CN" altLang="en-US" dirty="0">
                <a:latin typeface="Times New Roman" panose="02020603050405020304" pitchFamily="18" charset="0"/>
                <a:cs typeface="Times New Roman" panose="02020603050405020304" pitchFamily="18" charset="0"/>
              </a:rPr>
              <a:t>竭尽全力做某事  </a:t>
            </a:r>
            <a:r>
              <a:rPr lang="en-US" altLang="zh-CN" dirty="0">
                <a:latin typeface="Times New Roman" panose="02020603050405020304" pitchFamily="18" charset="0"/>
                <a:cs typeface="Times New Roman" panose="02020603050405020304" pitchFamily="18" charset="0"/>
              </a:rPr>
              <a:t>14. </a:t>
            </a:r>
            <a:r>
              <a:rPr lang="zh-CN" altLang="en-US" dirty="0">
                <a:latin typeface="Times New Roman" panose="02020603050405020304" pitchFamily="18" charset="0"/>
                <a:cs typeface="Times New Roman" panose="02020603050405020304" pitchFamily="18" charset="0"/>
              </a:rPr>
              <a:t>。。。也是如此   </a:t>
            </a:r>
            <a:r>
              <a:rPr lang="en-US" altLang="zh-CN" dirty="0">
                <a:latin typeface="Times New Roman" panose="02020603050405020304" pitchFamily="18" charset="0"/>
                <a:cs typeface="Times New Roman" panose="02020603050405020304" pitchFamily="18" charset="0"/>
              </a:rPr>
              <a:t>15. </a:t>
            </a:r>
            <a:r>
              <a:rPr lang="zh-CN" altLang="en-US" dirty="0">
                <a:latin typeface="Times New Roman" panose="02020603050405020304" pitchFamily="18" charset="0"/>
                <a:cs typeface="Times New Roman" panose="02020603050405020304" pitchFamily="18" charset="0"/>
              </a:rPr>
              <a:t>回到（原来的话题）</a:t>
            </a:r>
            <a:endParaRPr lang="en-US" altLang="zh-CN" dirty="0">
              <a:latin typeface="Times New Roman" panose="02020603050405020304" pitchFamily="18" charset="0"/>
              <a:cs typeface="Times New Roman" panose="02020603050405020304" pitchFamily="18" charset="0"/>
            </a:endParaRPr>
          </a:p>
          <a:p>
            <a:pPr marL="0" indent="0">
              <a:lnSpc>
                <a:spcPct val="150000"/>
              </a:lnSpc>
              <a:buNone/>
              <a:defRPr/>
            </a:pPr>
            <a:r>
              <a:rPr lang="en-US" altLang="zh-CN" dirty="0">
                <a:latin typeface="Times New Roman" panose="02020603050405020304" pitchFamily="18" charset="0"/>
                <a:cs typeface="Times New Roman" panose="02020603050405020304" pitchFamily="18" charset="0"/>
              </a:rPr>
              <a:t>16. </a:t>
            </a:r>
            <a:r>
              <a:rPr lang="zh-CN" altLang="en-US" dirty="0">
                <a:latin typeface="Times New Roman" panose="02020603050405020304" pitchFamily="18" charset="0"/>
                <a:cs typeface="Times New Roman" panose="02020603050405020304" pitchFamily="18" charset="0"/>
              </a:rPr>
              <a:t>表里不一   </a:t>
            </a:r>
            <a:r>
              <a:rPr lang="en-US" altLang="zh-CN" dirty="0">
                <a:latin typeface="Times New Roman" panose="02020603050405020304" pitchFamily="18" charset="0"/>
                <a:cs typeface="Times New Roman" panose="02020603050405020304" pitchFamily="18" charset="0"/>
              </a:rPr>
              <a:t>17 </a:t>
            </a:r>
            <a:r>
              <a:rPr lang="zh-CN" altLang="en-US" dirty="0">
                <a:latin typeface="Times New Roman" panose="02020603050405020304" pitchFamily="18" charset="0"/>
                <a:cs typeface="Times New Roman" panose="02020603050405020304" pitchFamily="18" charset="0"/>
              </a:rPr>
              <a:t>为。。。说好话；美言   </a:t>
            </a:r>
            <a:r>
              <a:rPr lang="en-US" altLang="zh-CN" dirty="0">
                <a:latin typeface="Times New Roman" panose="02020603050405020304" pitchFamily="18" charset="0"/>
                <a:cs typeface="Times New Roman" panose="02020603050405020304" pitchFamily="18" charset="0"/>
              </a:rPr>
              <a:t>18. </a:t>
            </a:r>
            <a:r>
              <a:rPr lang="zh-CN" altLang="en-US" dirty="0">
                <a:latin typeface="Times New Roman" panose="02020603050405020304" pitchFamily="18" charset="0"/>
                <a:cs typeface="Times New Roman" panose="02020603050405020304" pitchFamily="18" charset="0"/>
              </a:rPr>
              <a:t>大意是。。。</a:t>
            </a:r>
            <a:r>
              <a:rPr lang="en-US" altLang="zh-CN" dirty="0">
                <a:latin typeface="Times New Roman" panose="02020603050405020304" pitchFamily="18" charset="0"/>
                <a:cs typeface="Times New Roman" panose="02020603050405020304" pitchFamily="18" charset="0"/>
              </a:rPr>
              <a:t>19. </a:t>
            </a:r>
            <a:r>
              <a:rPr lang="zh-CN" altLang="en-US" dirty="0">
                <a:latin typeface="Times New Roman" panose="02020603050405020304" pitchFamily="18" charset="0"/>
                <a:cs typeface="Times New Roman" panose="02020603050405020304" pitchFamily="18" charset="0"/>
              </a:rPr>
              <a:t>推迟做。。。</a:t>
            </a:r>
            <a:r>
              <a:rPr lang="en-US" altLang="zh-CN" dirty="0">
                <a:latin typeface="Times New Roman" panose="02020603050405020304" pitchFamily="18" charset="0"/>
                <a:cs typeface="Times New Roman" panose="02020603050405020304" pitchFamily="18" charset="0"/>
              </a:rPr>
              <a:t>20. </a:t>
            </a:r>
            <a:r>
              <a:rPr lang="zh-CN" altLang="en-US" dirty="0">
                <a:latin typeface="Times New Roman" panose="02020603050405020304" pitchFamily="18" charset="0"/>
                <a:cs typeface="Times New Roman" panose="02020603050405020304" pitchFamily="18" charset="0"/>
              </a:rPr>
              <a:t>花一整天做。。。</a:t>
            </a:r>
            <a:endParaRPr lang="en-US" altLang="zh-CN" dirty="0">
              <a:latin typeface="Times New Roman" panose="02020603050405020304" pitchFamily="18" charset="0"/>
              <a:cs typeface="Times New Roman" panose="02020603050405020304" pitchFamily="18" charset="0"/>
            </a:endParaRPr>
          </a:p>
          <a:p>
            <a:pPr marL="0" indent="0">
              <a:lnSpc>
                <a:spcPct val="150000"/>
              </a:lnSpc>
              <a:buNone/>
              <a:defRPr/>
            </a:pPr>
            <a:endParaRPr lang="en-US" altLang="zh-CN" dirty="0">
              <a:latin typeface="Times New Roman" panose="02020603050405020304" pitchFamily="18" charset="0"/>
              <a:cs typeface="Times New Roman" panose="02020603050405020304" pitchFamily="18" charset="0"/>
            </a:endParaRPr>
          </a:p>
          <a:p>
            <a:pPr marL="0" indent="0">
              <a:lnSpc>
                <a:spcPct val="150000"/>
              </a:lnSpc>
              <a:buNone/>
              <a:defRPr/>
            </a:pPr>
            <a:endParaRPr lang="en-US" altLang="zh-CN" dirty="0"/>
          </a:p>
        </p:txBody>
      </p:sp>
    </p:spTree>
    <p:extLst>
      <p:ext uri="{BB962C8B-B14F-4D97-AF65-F5344CB8AC3E}">
        <p14:creationId xmlns:p14="http://schemas.microsoft.com/office/powerpoint/2010/main" val="4146728075"/>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内容占位符 2"/>
          <p:cNvSpPr>
            <a:spLocks noGrp="1"/>
          </p:cNvSpPr>
          <p:nvPr>
            <p:ph idx="1"/>
          </p:nvPr>
        </p:nvSpPr>
        <p:spPr>
          <a:xfrm>
            <a:off x="552636" y="725864"/>
            <a:ext cx="7810130" cy="5854045"/>
          </a:xfrm>
        </p:spPr>
        <p:txBody>
          <a:bodyPr rtlCol="0">
            <a:normAutofit fontScale="92500" lnSpcReduction="10000"/>
          </a:bodyPr>
          <a:lstStyle/>
          <a:p>
            <a:pPr>
              <a:buNone/>
              <a:defRPr/>
            </a:pPr>
            <a:r>
              <a:rPr lang="en-US" altLang="zh-CN" dirty="0">
                <a:latin typeface="Times New Roman" panose="02020603050405020304" pitchFamily="18" charset="0"/>
                <a:cs typeface="Times New Roman" panose="02020603050405020304" pitchFamily="18" charset="0"/>
              </a:rPr>
              <a:t>Revision:</a:t>
            </a:r>
          </a:p>
          <a:p>
            <a:pPr marL="0" indent="0">
              <a:lnSpc>
                <a:spcPct val="150000"/>
              </a:lnSpc>
              <a:buNone/>
              <a:defRPr/>
            </a:pPr>
            <a:r>
              <a:rPr lang="en-US" altLang="zh-CN" dirty="0">
                <a:latin typeface="Times New Roman" panose="02020603050405020304" pitchFamily="18" charset="0"/>
                <a:cs typeface="Times New Roman" panose="02020603050405020304" pitchFamily="18" charset="0"/>
              </a:rPr>
              <a:t>21. </a:t>
            </a:r>
            <a:r>
              <a:rPr lang="zh-CN" altLang="en-US" dirty="0">
                <a:latin typeface="Times New Roman" panose="02020603050405020304" pitchFamily="18" charset="0"/>
                <a:cs typeface="Times New Roman" panose="02020603050405020304" pitchFamily="18" charset="0"/>
              </a:rPr>
              <a:t>完全没有；</a:t>
            </a:r>
            <a:r>
              <a:rPr lang="en-US" altLang="zh-CN" dirty="0">
                <a:latin typeface="Times New Roman" panose="02020603050405020304" pitchFamily="18" charset="0"/>
                <a:cs typeface="Times New Roman" panose="02020603050405020304" pitchFamily="18" charset="0"/>
              </a:rPr>
              <a:t>22. </a:t>
            </a:r>
            <a:r>
              <a:rPr lang="zh-CN" altLang="en-US" dirty="0">
                <a:latin typeface="Times New Roman" panose="02020603050405020304" pitchFamily="18" charset="0"/>
                <a:cs typeface="Times New Roman" panose="02020603050405020304" pitchFamily="18" charset="0"/>
              </a:rPr>
              <a:t>种族统治；</a:t>
            </a:r>
            <a:r>
              <a:rPr lang="en-US" altLang="zh-CN" dirty="0">
                <a:latin typeface="Times New Roman" panose="02020603050405020304" pitchFamily="18" charset="0"/>
                <a:cs typeface="Times New Roman" panose="02020603050405020304" pitchFamily="18" charset="0"/>
              </a:rPr>
              <a:t>23. </a:t>
            </a:r>
            <a:r>
              <a:rPr lang="zh-CN" altLang="en-US" dirty="0">
                <a:latin typeface="Times New Roman" panose="02020603050405020304" pitchFamily="18" charset="0"/>
                <a:cs typeface="Times New Roman" panose="02020603050405020304" pitchFamily="18" charset="0"/>
              </a:rPr>
              <a:t>超过所有形式的人类邪恶； </a:t>
            </a:r>
            <a:r>
              <a:rPr lang="en-US" altLang="zh-CN" dirty="0">
                <a:latin typeface="Times New Roman" panose="02020603050405020304" pitchFamily="18" charset="0"/>
                <a:cs typeface="Times New Roman" panose="02020603050405020304" pitchFamily="18" charset="0"/>
              </a:rPr>
              <a:t>24. </a:t>
            </a:r>
            <a:r>
              <a:rPr lang="zh-CN" altLang="en-US" dirty="0">
                <a:latin typeface="Times New Roman" panose="02020603050405020304" pitchFamily="18" charset="0"/>
                <a:cs typeface="Times New Roman" panose="02020603050405020304" pitchFamily="18" charset="0"/>
              </a:rPr>
              <a:t>在。。。方面拿手；在。。。方面高效；</a:t>
            </a:r>
            <a:r>
              <a:rPr lang="en-US" altLang="zh-CN" dirty="0">
                <a:latin typeface="Times New Roman" panose="02020603050405020304" pitchFamily="18" charset="0"/>
                <a:cs typeface="Times New Roman" panose="02020603050405020304" pitchFamily="18" charset="0"/>
              </a:rPr>
              <a:t>25. </a:t>
            </a:r>
            <a:r>
              <a:rPr lang="zh-CN" altLang="en-US" dirty="0">
                <a:latin typeface="Times New Roman" panose="02020603050405020304" pitchFamily="18" charset="0"/>
                <a:cs typeface="Times New Roman" panose="02020603050405020304" pitchFamily="18" charset="0"/>
              </a:rPr>
              <a:t>残酷镇压和疯狂进攻； </a:t>
            </a:r>
            <a:r>
              <a:rPr lang="en-US" altLang="zh-CN" dirty="0">
                <a:latin typeface="Times New Roman" panose="02020603050405020304" pitchFamily="18" charset="0"/>
                <a:cs typeface="Times New Roman" panose="02020603050405020304" pitchFamily="18" charset="0"/>
              </a:rPr>
              <a:t>26.</a:t>
            </a:r>
            <a:r>
              <a:rPr lang="zh-CN" altLang="en-US" dirty="0">
                <a:latin typeface="Times New Roman" panose="02020603050405020304" pitchFamily="18" charset="0"/>
                <a:cs typeface="Times New Roman" panose="02020603050405020304" pitchFamily="18" charset="0"/>
              </a:rPr>
              <a:t>驻守边疆； </a:t>
            </a:r>
            <a:r>
              <a:rPr lang="en-US" altLang="zh-CN" dirty="0">
                <a:latin typeface="Times New Roman" panose="02020603050405020304" pitchFamily="18" charset="0"/>
                <a:cs typeface="Times New Roman" panose="02020603050405020304" pitchFamily="18" charset="0"/>
              </a:rPr>
              <a:t>27.</a:t>
            </a:r>
            <a:r>
              <a:rPr lang="zh-CN" altLang="en-US" dirty="0">
                <a:latin typeface="Times New Roman" panose="02020603050405020304" pitchFamily="18" charset="0"/>
                <a:cs typeface="Times New Roman" panose="02020603050405020304" pitchFamily="18" charset="0"/>
              </a:rPr>
              <a:t>辛勤耕耘土地； </a:t>
            </a:r>
            <a:r>
              <a:rPr lang="en-US" altLang="zh-CN" dirty="0">
                <a:latin typeface="Times New Roman" panose="02020603050405020304" pitchFamily="18" charset="0"/>
                <a:cs typeface="Times New Roman" panose="02020603050405020304" pitchFamily="18" charset="0"/>
              </a:rPr>
              <a:t>28.</a:t>
            </a:r>
            <a:r>
              <a:rPr lang="zh-CN" altLang="en-US" dirty="0">
                <a:latin typeface="Times New Roman" panose="02020603050405020304" pitchFamily="18" charset="0"/>
                <a:cs typeface="Times New Roman" panose="02020603050405020304" pitchFamily="18" charset="0"/>
              </a:rPr>
              <a:t>自古以来； </a:t>
            </a:r>
            <a:r>
              <a:rPr lang="en-US" altLang="zh-CN" dirty="0">
                <a:latin typeface="Times New Roman" panose="02020603050405020304" pitchFamily="18" charset="0"/>
                <a:cs typeface="Times New Roman" panose="02020603050405020304" pitchFamily="18" charset="0"/>
              </a:rPr>
              <a:t>29. </a:t>
            </a:r>
            <a:r>
              <a:rPr lang="zh-CN" altLang="en-US" dirty="0">
                <a:latin typeface="Times New Roman" panose="02020603050405020304" pitchFamily="18" charset="0"/>
                <a:cs typeface="Times New Roman" panose="02020603050405020304" pitchFamily="18" charset="0"/>
              </a:rPr>
              <a:t>生计； </a:t>
            </a:r>
            <a:r>
              <a:rPr lang="en-US" altLang="zh-CN" dirty="0">
                <a:latin typeface="Times New Roman" panose="02020603050405020304" pitchFamily="18" charset="0"/>
                <a:cs typeface="Times New Roman" panose="02020603050405020304" pitchFamily="18" charset="0"/>
              </a:rPr>
              <a:t>30. </a:t>
            </a:r>
            <a:r>
              <a:rPr lang="zh-CN" altLang="en-US" dirty="0">
                <a:latin typeface="Times New Roman" panose="02020603050405020304" pitchFamily="18" charset="0"/>
                <a:cs typeface="Times New Roman" panose="02020603050405020304" pitchFamily="18" charset="0"/>
              </a:rPr>
              <a:t>人类最基本的快乐（天伦之乐）； </a:t>
            </a:r>
            <a:r>
              <a:rPr lang="en-US" altLang="zh-CN" dirty="0">
                <a:latin typeface="Times New Roman" panose="02020603050405020304" pitchFamily="18" charset="0"/>
                <a:cs typeface="Times New Roman" panose="02020603050405020304" pitchFamily="18" charset="0"/>
              </a:rPr>
              <a:t>31. </a:t>
            </a:r>
            <a:r>
              <a:rPr lang="zh-CN" altLang="en-US" dirty="0">
                <a:latin typeface="Times New Roman" panose="02020603050405020304" pitchFamily="18" charset="0"/>
                <a:cs typeface="Times New Roman" panose="02020603050405020304" pitchFamily="18" charset="0"/>
              </a:rPr>
              <a:t>疯狂的袭击；</a:t>
            </a:r>
            <a:r>
              <a:rPr lang="en-US" altLang="zh-CN" dirty="0">
                <a:latin typeface="Times New Roman" panose="02020603050405020304" pitchFamily="18" charset="0"/>
                <a:cs typeface="Times New Roman" panose="02020603050405020304" pitchFamily="18" charset="0"/>
              </a:rPr>
              <a:t>32. </a:t>
            </a:r>
            <a:r>
              <a:rPr lang="zh-CN" altLang="en-US" dirty="0">
                <a:latin typeface="Times New Roman" panose="02020603050405020304" pitchFamily="18" charset="0"/>
                <a:cs typeface="Times New Roman" panose="02020603050405020304" pitchFamily="18" charset="0"/>
              </a:rPr>
              <a:t>全副武装的普鲁士士兵；  </a:t>
            </a:r>
            <a:r>
              <a:rPr lang="en-US" altLang="zh-CN" dirty="0">
                <a:latin typeface="Times New Roman" panose="02020603050405020304" pitchFamily="18" charset="0"/>
                <a:cs typeface="Times New Roman" panose="02020603050405020304" pitchFamily="18" charset="0"/>
              </a:rPr>
              <a:t>33. </a:t>
            </a:r>
            <a:r>
              <a:rPr lang="zh-CN" altLang="en-US" dirty="0">
                <a:latin typeface="Times New Roman" panose="02020603050405020304" pitchFamily="18" charset="0"/>
                <a:cs typeface="Times New Roman" panose="02020603050405020304" pitchFamily="18" charset="0"/>
              </a:rPr>
              <a:t>狡诈的特工人员； </a:t>
            </a:r>
            <a:r>
              <a:rPr lang="en-US" altLang="zh-CN" dirty="0">
                <a:latin typeface="Times New Roman" panose="02020603050405020304" pitchFamily="18" charset="0"/>
                <a:cs typeface="Times New Roman" panose="02020603050405020304" pitchFamily="18" charset="0"/>
              </a:rPr>
              <a:t>34. </a:t>
            </a:r>
            <a:r>
              <a:rPr lang="zh-CN" altLang="en-US" dirty="0">
                <a:latin typeface="Times New Roman" panose="02020603050405020304" pitchFamily="18" charset="0"/>
                <a:cs typeface="Times New Roman" panose="02020603050405020304" pitchFamily="18" charset="0"/>
              </a:rPr>
              <a:t>刚刚从。。。返回； </a:t>
            </a:r>
            <a:r>
              <a:rPr lang="en-US" altLang="zh-CN" dirty="0">
                <a:latin typeface="Times New Roman" panose="02020603050405020304" pitchFamily="18" charset="0"/>
                <a:cs typeface="Times New Roman" panose="02020603050405020304" pitchFamily="18" charset="0"/>
              </a:rPr>
              <a:t>35.  </a:t>
            </a:r>
            <a:r>
              <a:rPr lang="zh-CN" altLang="en-US" dirty="0">
                <a:latin typeface="Times New Roman" panose="02020603050405020304" pitchFamily="18" charset="0"/>
                <a:cs typeface="Times New Roman" panose="02020603050405020304" pitchFamily="18" charset="0"/>
              </a:rPr>
              <a:t>征服和奴役其他国家； </a:t>
            </a:r>
            <a:r>
              <a:rPr lang="en-US" altLang="zh-CN" dirty="0">
                <a:latin typeface="Times New Roman" panose="02020603050405020304" pitchFamily="18" charset="0"/>
                <a:cs typeface="Times New Roman" panose="02020603050405020304" pitchFamily="18" charset="0"/>
              </a:rPr>
              <a:t>36. </a:t>
            </a:r>
            <a:r>
              <a:rPr lang="zh-CN" altLang="en-US" dirty="0">
                <a:latin typeface="Times New Roman" panose="02020603050405020304" pitchFamily="18" charset="0"/>
                <a:cs typeface="Times New Roman" panose="02020603050405020304" pitchFamily="18" charset="0"/>
              </a:rPr>
              <a:t>呆头呆脑的、训练有素的、驯服听话和凶残无比的士兵； </a:t>
            </a:r>
            <a:r>
              <a:rPr lang="en-US" altLang="zh-CN" dirty="0">
                <a:latin typeface="Times New Roman" panose="02020603050405020304" pitchFamily="18" charset="0"/>
                <a:cs typeface="Times New Roman" panose="02020603050405020304" pitchFamily="18" charset="0"/>
              </a:rPr>
              <a:t>37. </a:t>
            </a:r>
            <a:r>
              <a:rPr lang="zh-CN" altLang="en-US" dirty="0">
                <a:latin typeface="Times New Roman" panose="02020603050405020304" pitchFamily="18" charset="0"/>
                <a:cs typeface="Times New Roman" panose="02020603050405020304" pitchFamily="18" charset="0"/>
              </a:rPr>
              <a:t>迈着沉重的步伐前进</a:t>
            </a:r>
            <a:endParaRPr lang="en-US" altLang="zh-CN" dirty="0">
              <a:latin typeface="Times New Roman" panose="02020603050405020304" pitchFamily="18" charset="0"/>
              <a:cs typeface="Times New Roman" panose="02020603050405020304" pitchFamily="18" charset="0"/>
            </a:endParaRPr>
          </a:p>
          <a:p>
            <a:pPr marL="0" indent="0">
              <a:lnSpc>
                <a:spcPct val="150000"/>
              </a:lnSpc>
              <a:buNone/>
              <a:defRPr/>
            </a:pPr>
            <a:endParaRPr lang="en-US" altLang="zh-CN" dirty="0"/>
          </a:p>
        </p:txBody>
      </p:sp>
    </p:spTree>
    <p:extLst>
      <p:ext uri="{BB962C8B-B14F-4D97-AF65-F5344CB8AC3E}">
        <p14:creationId xmlns:p14="http://schemas.microsoft.com/office/powerpoint/2010/main" val="4273888525"/>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168D822-2EFE-0A89-D5F5-99435DAE407B}"/>
              </a:ext>
            </a:extLst>
          </p:cNvPr>
          <p:cNvSpPr>
            <a:spLocks noGrp="1"/>
          </p:cNvSpPr>
          <p:nvPr>
            <p:ph type="title"/>
          </p:nvPr>
        </p:nvSpPr>
        <p:spPr>
          <a:xfrm>
            <a:off x="628649" y="365126"/>
            <a:ext cx="7886700" cy="681249"/>
          </a:xfrm>
        </p:spPr>
        <p:txBody>
          <a:bodyPr>
            <a:norm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Summary &amp; Revision:</a:t>
            </a:r>
            <a:endParaRPr lang="zh-CN" altLang="en-US" sz="2800" b="1" dirty="0">
              <a:solidFill>
                <a:srgbClr val="C00000"/>
              </a:solidFill>
              <a:latin typeface="Times New Roman" panose="02020603050405020304" pitchFamily="18" charset="0"/>
              <a:cs typeface="Times New Roman" panose="02020603050405020304" pitchFamily="18" charset="0"/>
            </a:endParaRPr>
          </a:p>
        </p:txBody>
      </p:sp>
      <p:sp>
        <p:nvSpPr>
          <p:cNvPr id="3" name="内容占位符 2">
            <a:extLst>
              <a:ext uri="{FF2B5EF4-FFF2-40B4-BE49-F238E27FC236}">
                <a16:creationId xmlns:a16="http://schemas.microsoft.com/office/drawing/2014/main" id="{33E32784-BB47-95F6-4EDA-3BDF11F502FD}"/>
              </a:ext>
            </a:extLst>
          </p:cNvPr>
          <p:cNvSpPr>
            <a:spLocks noGrp="1"/>
          </p:cNvSpPr>
          <p:nvPr>
            <p:ph idx="1"/>
          </p:nvPr>
        </p:nvSpPr>
        <p:spPr>
          <a:xfrm>
            <a:off x="628649" y="1046375"/>
            <a:ext cx="8081717" cy="5130588"/>
          </a:xfrm>
        </p:spPr>
        <p:txBody>
          <a:bodyPr/>
          <a:lstStyle/>
          <a:p>
            <a:pPr marL="0" indent="0">
              <a:buNone/>
            </a:pPr>
            <a:r>
              <a:rPr lang="en-US" altLang="zh-CN" dirty="0">
                <a:latin typeface="Times New Roman" panose="02020603050405020304" pitchFamily="18" charset="0"/>
                <a:cs typeface="Times New Roman" panose="02020603050405020304" pitchFamily="18" charset="0"/>
              </a:rPr>
              <a:t>Nature of Nazi Regime:</a:t>
            </a:r>
          </a:p>
          <a:p>
            <a:pPr marL="0" indent="0">
              <a:buNone/>
            </a:pPr>
            <a:endParaRPr lang="en-US" altLang="zh-CN" dirty="0">
              <a:latin typeface="Times New Roman" panose="02020603050405020304" pitchFamily="18" charset="0"/>
              <a:cs typeface="Times New Roman" panose="02020603050405020304" pitchFamily="18" charset="0"/>
            </a:endParaRPr>
          </a:p>
          <a:p>
            <a:pPr marL="0" indent="0">
              <a:buNone/>
            </a:pPr>
            <a:r>
              <a:rPr lang="en-US" altLang="zh-CN" dirty="0">
                <a:latin typeface="Times New Roman" panose="02020603050405020304" pitchFamily="18" charset="0"/>
                <a:cs typeface="Times New Roman" panose="02020603050405020304" pitchFamily="18" charset="0"/>
              </a:rPr>
              <a:t>     </a:t>
            </a:r>
          </a:p>
          <a:p>
            <a:pPr marL="0" indent="0">
              <a:buNone/>
            </a:pPr>
            <a:endParaRPr lang="zh-CN" altLang="en-US" dirty="0">
              <a:latin typeface="Times New Roman" panose="02020603050405020304" pitchFamily="18" charset="0"/>
              <a:cs typeface="Times New Roman" panose="02020603050405020304" pitchFamily="18" charset="0"/>
            </a:endParaRPr>
          </a:p>
        </p:txBody>
      </p:sp>
      <p:sp>
        <p:nvSpPr>
          <p:cNvPr id="5" name="矩形 4">
            <a:extLst>
              <a:ext uri="{FF2B5EF4-FFF2-40B4-BE49-F238E27FC236}">
                <a16:creationId xmlns:a16="http://schemas.microsoft.com/office/drawing/2014/main" id="{D7B59560-3651-7517-6CAB-7DB5ED549F31}"/>
              </a:ext>
            </a:extLst>
          </p:cNvPr>
          <p:cNvSpPr/>
          <p:nvPr/>
        </p:nvSpPr>
        <p:spPr>
          <a:xfrm>
            <a:off x="1764872" y="1668253"/>
            <a:ext cx="1844120" cy="798760"/>
          </a:xfrm>
          <a:prstGeom prst="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chemeClr val="tx1"/>
                </a:solidFill>
                <a:latin typeface="Times New Roman" panose="02020603050405020304" pitchFamily="18" charset="0"/>
                <a:cs typeface="Times New Roman" panose="02020603050405020304" pitchFamily="18" charset="0"/>
              </a:rPr>
              <a:t>appetite </a:t>
            </a:r>
            <a:endParaRPr lang="zh-CN" altLang="en-US" sz="2800" dirty="0">
              <a:solidFill>
                <a:schemeClr val="tx1"/>
              </a:solidFill>
              <a:latin typeface="Times New Roman" panose="02020603050405020304" pitchFamily="18" charset="0"/>
              <a:cs typeface="Times New Roman" panose="02020603050405020304" pitchFamily="18" charset="0"/>
            </a:endParaRPr>
          </a:p>
        </p:txBody>
      </p:sp>
      <p:sp>
        <p:nvSpPr>
          <p:cNvPr id="6" name="矩形 5">
            <a:extLst>
              <a:ext uri="{FF2B5EF4-FFF2-40B4-BE49-F238E27FC236}">
                <a16:creationId xmlns:a16="http://schemas.microsoft.com/office/drawing/2014/main" id="{213C3CDD-7089-B3C4-E21A-D6A018DBECEC}"/>
              </a:ext>
            </a:extLst>
          </p:cNvPr>
          <p:cNvSpPr/>
          <p:nvPr/>
        </p:nvSpPr>
        <p:spPr>
          <a:xfrm>
            <a:off x="5535009" y="1668253"/>
            <a:ext cx="1844120" cy="798760"/>
          </a:xfrm>
          <a:prstGeom prst="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chemeClr val="tx1"/>
                </a:solidFill>
                <a:latin typeface="Times New Roman" panose="02020603050405020304" pitchFamily="18" charset="0"/>
                <a:cs typeface="Times New Roman" panose="02020603050405020304" pitchFamily="18" charset="0"/>
              </a:rPr>
              <a:t>racial domination </a:t>
            </a:r>
            <a:endParaRPr lang="zh-CN" altLang="en-US" sz="2800" dirty="0">
              <a:solidFill>
                <a:schemeClr val="tx1"/>
              </a:solidFill>
              <a:latin typeface="Times New Roman" panose="02020603050405020304" pitchFamily="18" charset="0"/>
              <a:cs typeface="Times New Roman" panose="02020603050405020304" pitchFamily="18" charset="0"/>
            </a:endParaRPr>
          </a:p>
        </p:txBody>
      </p:sp>
      <p:sp>
        <p:nvSpPr>
          <p:cNvPr id="9" name="矩形: 圆角 8">
            <a:extLst>
              <a:ext uri="{FF2B5EF4-FFF2-40B4-BE49-F238E27FC236}">
                <a16:creationId xmlns:a16="http://schemas.microsoft.com/office/drawing/2014/main" id="{6650FCC0-000C-62F3-DD07-BCA083ACEC26}"/>
              </a:ext>
            </a:extLst>
          </p:cNvPr>
          <p:cNvSpPr/>
          <p:nvPr/>
        </p:nvSpPr>
        <p:spPr>
          <a:xfrm>
            <a:off x="1087322" y="2855770"/>
            <a:ext cx="7428027" cy="11464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宋体" panose="02010600030101010101" pitchFamily="2" charset="-122"/>
                <a:ea typeface="宋体" panose="02010600030101010101" pitchFamily="2" charset="-122"/>
              </a:rPr>
              <a:t>除了贪欲和种族控制外，纳粹政体没有任何的指导思想和行为准则。 </a:t>
            </a:r>
          </a:p>
        </p:txBody>
      </p:sp>
      <p:sp>
        <p:nvSpPr>
          <p:cNvPr id="4" name="矩形: 圆角 3">
            <a:extLst>
              <a:ext uri="{FF2B5EF4-FFF2-40B4-BE49-F238E27FC236}">
                <a16:creationId xmlns:a16="http://schemas.microsoft.com/office/drawing/2014/main" id="{F932BA74-C585-E596-3265-A6AA8A67CC53}"/>
              </a:ext>
            </a:extLst>
          </p:cNvPr>
          <p:cNvSpPr/>
          <p:nvPr/>
        </p:nvSpPr>
        <p:spPr>
          <a:xfrm>
            <a:off x="1087321" y="4390987"/>
            <a:ext cx="7428027" cy="11464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Nazi Regime is devoid of all theme and principle except appetite and racial domination. </a:t>
            </a:r>
            <a:r>
              <a:rPr lang="zh-CN" altLang="en-US" sz="2800" dirty="0">
                <a:latin typeface="Times New Roman" panose="02020603050405020304" pitchFamily="18" charset="0"/>
                <a:ea typeface="宋体" panose="02010600030101010101" pitchFamily="2" charset="-122"/>
                <a:cs typeface="Times New Roman" panose="02020603050405020304" pitchFamily="18" charset="0"/>
              </a:rPr>
              <a:t> </a:t>
            </a:r>
          </a:p>
        </p:txBody>
      </p:sp>
    </p:spTree>
    <p:extLst>
      <p:ext uri="{BB962C8B-B14F-4D97-AF65-F5344CB8AC3E}">
        <p14:creationId xmlns:p14="http://schemas.microsoft.com/office/powerpoint/2010/main" val="671516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6" grpId="0" animBg="1"/>
      <p:bldP spid="9" grpId="0" animBg="1"/>
      <p:bldP spid="4" grpId="0"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168D822-2EFE-0A89-D5F5-99435DAE407B}"/>
              </a:ext>
            </a:extLst>
          </p:cNvPr>
          <p:cNvSpPr>
            <a:spLocks noGrp="1"/>
          </p:cNvSpPr>
          <p:nvPr>
            <p:ph type="title"/>
          </p:nvPr>
        </p:nvSpPr>
        <p:spPr>
          <a:xfrm>
            <a:off x="628649" y="415224"/>
            <a:ext cx="7886700" cy="681249"/>
          </a:xfrm>
        </p:spPr>
        <p:txBody>
          <a:bodyPr>
            <a:norm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Summary &amp; Revision:</a:t>
            </a:r>
            <a:endParaRPr lang="zh-CN" altLang="en-US" sz="2800" b="1" dirty="0">
              <a:solidFill>
                <a:srgbClr val="C00000"/>
              </a:solidFill>
              <a:latin typeface="Times New Roman" panose="02020603050405020304" pitchFamily="18" charset="0"/>
              <a:cs typeface="Times New Roman" panose="02020603050405020304" pitchFamily="18" charset="0"/>
            </a:endParaRPr>
          </a:p>
        </p:txBody>
      </p:sp>
      <p:sp>
        <p:nvSpPr>
          <p:cNvPr id="3" name="内容占位符 2">
            <a:extLst>
              <a:ext uri="{FF2B5EF4-FFF2-40B4-BE49-F238E27FC236}">
                <a16:creationId xmlns:a16="http://schemas.microsoft.com/office/drawing/2014/main" id="{33E32784-BB47-95F6-4EDA-3BDF11F502FD}"/>
              </a:ext>
            </a:extLst>
          </p:cNvPr>
          <p:cNvSpPr>
            <a:spLocks noGrp="1"/>
          </p:cNvSpPr>
          <p:nvPr>
            <p:ph idx="1"/>
          </p:nvPr>
        </p:nvSpPr>
        <p:spPr>
          <a:xfrm>
            <a:off x="628649" y="1046375"/>
            <a:ext cx="8081717" cy="5130588"/>
          </a:xfrm>
        </p:spPr>
        <p:txBody>
          <a:bodyPr/>
          <a:lstStyle/>
          <a:p>
            <a:pPr marL="0" indent="0">
              <a:buNone/>
            </a:pPr>
            <a:r>
              <a:rPr lang="en-US" altLang="zh-CN" dirty="0">
                <a:latin typeface="Times New Roman" panose="02020603050405020304" pitchFamily="18" charset="0"/>
                <a:cs typeface="Times New Roman" panose="02020603050405020304" pitchFamily="18" charset="0"/>
              </a:rPr>
              <a:t>extent of wickedness:</a:t>
            </a:r>
          </a:p>
          <a:p>
            <a:pPr marL="0" indent="0">
              <a:buNone/>
            </a:pPr>
            <a:endParaRPr lang="en-US" altLang="zh-CN" dirty="0">
              <a:latin typeface="Times New Roman" panose="02020603050405020304" pitchFamily="18" charset="0"/>
              <a:cs typeface="Times New Roman" panose="02020603050405020304" pitchFamily="18" charset="0"/>
            </a:endParaRPr>
          </a:p>
          <a:p>
            <a:pPr marL="0" indent="0">
              <a:buNone/>
            </a:pPr>
            <a:r>
              <a:rPr lang="en-US" altLang="zh-CN" dirty="0">
                <a:latin typeface="Times New Roman" panose="02020603050405020304" pitchFamily="18" charset="0"/>
                <a:cs typeface="Times New Roman" panose="02020603050405020304" pitchFamily="18" charset="0"/>
              </a:rPr>
              <a:t>     </a:t>
            </a:r>
          </a:p>
          <a:p>
            <a:pPr marL="0" indent="0">
              <a:buNone/>
            </a:pPr>
            <a:endParaRPr lang="zh-CN" altLang="en-US" dirty="0">
              <a:latin typeface="Times New Roman" panose="02020603050405020304" pitchFamily="18" charset="0"/>
              <a:cs typeface="Times New Roman" panose="02020603050405020304" pitchFamily="18" charset="0"/>
            </a:endParaRPr>
          </a:p>
        </p:txBody>
      </p:sp>
      <p:sp>
        <p:nvSpPr>
          <p:cNvPr id="7" name="矩形 6">
            <a:extLst>
              <a:ext uri="{FF2B5EF4-FFF2-40B4-BE49-F238E27FC236}">
                <a16:creationId xmlns:a16="http://schemas.microsoft.com/office/drawing/2014/main" id="{016C0595-7990-E353-CAA0-0BC61BA3715F}"/>
              </a:ext>
            </a:extLst>
          </p:cNvPr>
          <p:cNvSpPr/>
          <p:nvPr/>
        </p:nvSpPr>
        <p:spPr>
          <a:xfrm>
            <a:off x="1056389" y="1614153"/>
            <a:ext cx="3336501" cy="906959"/>
          </a:xfrm>
          <a:prstGeom prst="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chemeClr val="tx1"/>
                </a:solidFill>
                <a:latin typeface="Times New Roman" panose="02020603050405020304" pitchFamily="18" charset="0"/>
                <a:cs typeface="Times New Roman" panose="02020603050405020304" pitchFamily="18" charset="0"/>
              </a:rPr>
              <a:t>excels all forms of human wickedness </a:t>
            </a:r>
            <a:endParaRPr lang="zh-CN" altLang="en-US" sz="2800" dirty="0">
              <a:solidFill>
                <a:schemeClr val="tx1"/>
              </a:solidFill>
              <a:latin typeface="Times New Roman" panose="02020603050405020304" pitchFamily="18" charset="0"/>
              <a:cs typeface="Times New Roman" panose="02020603050405020304" pitchFamily="18" charset="0"/>
            </a:endParaRPr>
          </a:p>
        </p:txBody>
      </p:sp>
      <p:sp>
        <p:nvSpPr>
          <p:cNvPr id="8" name="矩形 7">
            <a:extLst>
              <a:ext uri="{FF2B5EF4-FFF2-40B4-BE49-F238E27FC236}">
                <a16:creationId xmlns:a16="http://schemas.microsoft.com/office/drawing/2014/main" id="{DDB93515-3C18-C891-45AE-FD4D81EE9249}"/>
              </a:ext>
            </a:extLst>
          </p:cNvPr>
          <p:cNvSpPr/>
          <p:nvPr/>
        </p:nvSpPr>
        <p:spPr>
          <a:xfrm>
            <a:off x="4883377" y="1612508"/>
            <a:ext cx="3336501" cy="908604"/>
          </a:xfrm>
          <a:prstGeom prst="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chemeClr val="tx1"/>
                </a:solidFill>
                <a:latin typeface="Times New Roman" panose="02020603050405020304" pitchFamily="18" charset="0"/>
                <a:cs typeface="Times New Roman" panose="02020603050405020304" pitchFamily="18" charset="0"/>
              </a:rPr>
              <a:t>cruelty and ferocious aggression </a:t>
            </a:r>
            <a:endParaRPr lang="zh-CN" altLang="en-US" sz="2800" dirty="0">
              <a:solidFill>
                <a:schemeClr val="tx1"/>
              </a:solidFill>
              <a:latin typeface="Times New Roman" panose="02020603050405020304" pitchFamily="18" charset="0"/>
              <a:cs typeface="Times New Roman" panose="02020603050405020304" pitchFamily="18" charset="0"/>
            </a:endParaRPr>
          </a:p>
        </p:txBody>
      </p:sp>
      <p:sp>
        <p:nvSpPr>
          <p:cNvPr id="10" name="矩形: 圆角 9">
            <a:extLst>
              <a:ext uri="{FF2B5EF4-FFF2-40B4-BE49-F238E27FC236}">
                <a16:creationId xmlns:a16="http://schemas.microsoft.com/office/drawing/2014/main" id="{C62D6D11-6527-0F20-5A9B-4233B993A199}"/>
              </a:ext>
            </a:extLst>
          </p:cNvPr>
          <p:cNvSpPr/>
          <p:nvPr/>
        </p:nvSpPr>
        <p:spPr>
          <a:xfrm>
            <a:off x="961535" y="2863393"/>
            <a:ext cx="7352906" cy="133153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nSpc>
                <a:spcPct val="110000"/>
              </a:lnSpc>
              <a:buNone/>
            </a:pPr>
            <a:r>
              <a:rPr lang="zh-CN" altLang="en-US" sz="2800" dirty="0">
                <a:latin typeface="宋体" panose="02010600030101010101" pitchFamily="2" charset="-122"/>
                <a:ea typeface="宋体" panose="02010600030101010101" pitchFamily="2" charset="-122"/>
                <a:cs typeface="Times New Roman" panose="02020603050405020304" pitchFamily="18" charset="0"/>
              </a:rPr>
              <a:t>纳粹政权在残酷镇压和疯狂侵略方面，令人类所有形式的卑劣行径都望尘莫及。</a:t>
            </a:r>
            <a:endParaRPr lang="en-US" altLang="zh-CN" sz="2800" dirty="0">
              <a:latin typeface="宋体" panose="02010600030101010101" pitchFamily="2" charset="-122"/>
              <a:ea typeface="宋体" panose="02010600030101010101" pitchFamily="2" charset="-122"/>
              <a:cs typeface="Times New Roman" panose="02020603050405020304" pitchFamily="18" charset="0"/>
            </a:endParaRPr>
          </a:p>
        </p:txBody>
      </p:sp>
      <p:sp>
        <p:nvSpPr>
          <p:cNvPr id="11" name="矩形: 圆角 10">
            <a:extLst>
              <a:ext uri="{FF2B5EF4-FFF2-40B4-BE49-F238E27FC236}">
                <a16:creationId xmlns:a16="http://schemas.microsoft.com/office/drawing/2014/main" id="{7543A40A-18F3-CA5F-87DC-020EDD8A3B4C}"/>
              </a:ext>
            </a:extLst>
          </p:cNvPr>
          <p:cNvSpPr/>
          <p:nvPr/>
        </p:nvSpPr>
        <p:spPr>
          <a:xfrm>
            <a:off x="993054" y="4449255"/>
            <a:ext cx="7352906" cy="147338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nSpc>
                <a:spcPct val="110000"/>
              </a:lnSpc>
              <a:buNone/>
            </a:pP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Nazi Regime excels all forms of human wickedness in the efficiency of cruelty and ferocious aggression.</a:t>
            </a:r>
          </a:p>
        </p:txBody>
      </p:sp>
    </p:spTree>
    <p:extLst>
      <p:ext uri="{BB962C8B-B14F-4D97-AF65-F5344CB8AC3E}">
        <p14:creationId xmlns:p14="http://schemas.microsoft.com/office/powerpoint/2010/main" val="2876522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8" grpId="0" animBg="1"/>
      <p:bldP spid="10" grpId="0" animBg="1"/>
      <p:bldP spid="11"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MWVkY2M5MjE2YWMzNzI1ZmVmY2E4YzRhNDkzMWVjODkifQ=="/>
</p:tagLst>
</file>

<file path=ppt/tags/tag10.xml><?xml version="1.0" encoding="utf-8"?>
<p:tagLst xmlns:a="http://schemas.openxmlformats.org/drawingml/2006/main" xmlns:r="http://schemas.openxmlformats.org/officeDocument/2006/relationships" xmlns:p="http://schemas.openxmlformats.org/presentationml/2006/main">
  <p:tag name="TIMING" val="|0.0"/>
</p:tagLst>
</file>

<file path=ppt/tags/tag2.xml><?xml version="1.0" encoding="utf-8"?>
<p:tagLst xmlns:a="http://schemas.openxmlformats.org/drawingml/2006/main" xmlns:r="http://schemas.openxmlformats.org/officeDocument/2006/relationships" xmlns:p="http://schemas.openxmlformats.org/presentationml/2006/main">
  <p:tag name="TIMING" val="|0|0|0|0|0.2|0|0|0"/>
</p:tagLst>
</file>

<file path=ppt/tags/tag3.xml><?xml version="1.0" encoding="utf-8"?>
<p:tagLst xmlns:a="http://schemas.openxmlformats.org/drawingml/2006/main" xmlns:r="http://schemas.openxmlformats.org/officeDocument/2006/relationships" xmlns:p="http://schemas.openxmlformats.org/presentationml/2006/main">
  <p:tag name="TIMING" val="|0.0|0.0|0.0|0.0|0.1"/>
</p:tagLst>
</file>

<file path=ppt/tags/tag4.xml><?xml version="1.0" encoding="utf-8"?>
<p:tagLst xmlns:a="http://schemas.openxmlformats.org/drawingml/2006/main" xmlns:r="http://schemas.openxmlformats.org/officeDocument/2006/relationships" xmlns:p="http://schemas.openxmlformats.org/presentationml/2006/main">
  <p:tag name="TIMING" val="|0.0"/>
</p:tagLst>
</file>

<file path=ppt/tags/tag5.xml><?xml version="1.0" encoding="utf-8"?>
<p:tagLst xmlns:a="http://schemas.openxmlformats.org/drawingml/2006/main" xmlns:r="http://schemas.openxmlformats.org/officeDocument/2006/relationships" xmlns:p="http://schemas.openxmlformats.org/presentationml/2006/main">
  <p:tag name="TIMING" val="|0.0"/>
</p:tagLst>
</file>

<file path=ppt/tags/tag6.xml><?xml version="1.0" encoding="utf-8"?>
<p:tagLst xmlns:a="http://schemas.openxmlformats.org/drawingml/2006/main" xmlns:r="http://schemas.openxmlformats.org/officeDocument/2006/relationships" xmlns:p="http://schemas.openxmlformats.org/presentationml/2006/main">
  <p:tag name="TIMING" val="|0.0"/>
</p:tagLst>
</file>

<file path=ppt/tags/tag7.xml><?xml version="1.0" encoding="utf-8"?>
<p:tagLst xmlns:a="http://schemas.openxmlformats.org/drawingml/2006/main" xmlns:r="http://schemas.openxmlformats.org/officeDocument/2006/relationships" xmlns:p="http://schemas.openxmlformats.org/presentationml/2006/main">
  <p:tag name="TIMING" val="|0.0"/>
</p:tagLst>
</file>

<file path=ppt/tags/tag8.xml><?xml version="1.0" encoding="utf-8"?>
<p:tagLst xmlns:a="http://schemas.openxmlformats.org/drawingml/2006/main" xmlns:r="http://schemas.openxmlformats.org/officeDocument/2006/relationships" xmlns:p="http://schemas.openxmlformats.org/presentationml/2006/main">
  <p:tag name="TIMING" val="|0.0"/>
</p:tagLst>
</file>

<file path=ppt/tags/tag9.xml><?xml version="1.0" encoding="utf-8"?>
<p:tagLst xmlns:a="http://schemas.openxmlformats.org/drawingml/2006/main" xmlns:r="http://schemas.openxmlformats.org/officeDocument/2006/relationships" xmlns:p="http://schemas.openxmlformats.org/presentationml/2006/main">
  <p:tag name="TIMING" val="|0.0"/>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ection A+">
  <a:themeElements>
    <a:clrScheme name="Section 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ection A+">
      <a:majorFont>
        <a:latin typeface="Arial Black"/>
        <a:ea typeface="宋体"/>
        <a:cs typeface=""/>
      </a:majorFont>
      <a:minorFont>
        <a:latin typeface="Times New Roman"/>
        <a:ea typeface="楷体_GB2312"/>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Section 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ection 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ection 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ection 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ection 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ection 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ection 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ection 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ection 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ection 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ection 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ection 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1439</TotalTime>
  <Words>12641</Words>
  <Application>Microsoft Office PowerPoint</Application>
  <PresentationFormat>全屏显示(4:3)</PresentationFormat>
  <Paragraphs>985</Paragraphs>
  <Slides>148</Slides>
  <Notes>5</Notes>
  <HiddenSlides>0</HiddenSlides>
  <MMClips>1</MMClips>
  <ScaleCrop>false</ScaleCrop>
  <HeadingPairs>
    <vt:vector size="8" baseType="variant">
      <vt:variant>
        <vt:lpstr>已用的字体</vt:lpstr>
      </vt:variant>
      <vt:variant>
        <vt:i4>13</vt:i4>
      </vt:variant>
      <vt:variant>
        <vt:lpstr>主题</vt:lpstr>
      </vt:variant>
      <vt:variant>
        <vt:i4>3</vt:i4>
      </vt:variant>
      <vt:variant>
        <vt:lpstr>嵌入 OLE 服务器</vt:lpstr>
      </vt:variant>
      <vt:variant>
        <vt:i4>1</vt:i4>
      </vt:variant>
      <vt:variant>
        <vt:lpstr>幻灯片标题</vt:lpstr>
      </vt:variant>
      <vt:variant>
        <vt:i4>148</vt:i4>
      </vt:variant>
    </vt:vector>
  </HeadingPairs>
  <TitlesOfParts>
    <vt:vector size="165" baseType="lpstr">
      <vt:lpstr>Monotype Sorts</vt:lpstr>
      <vt:lpstr>等线</vt:lpstr>
      <vt:lpstr>宋体</vt:lpstr>
      <vt:lpstr>Arial</vt:lpstr>
      <vt:lpstr>Arial Black</vt:lpstr>
      <vt:lpstr>Calibri</vt:lpstr>
      <vt:lpstr>Calibri Light</vt:lpstr>
      <vt:lpstr>Comic Sans MS</vt:lpstr>
      <vt:lpstr>Courier New</vt:lpstr>
      <vt:lpstr>Garamond</vt:lpstr>
      <vt:lpstr>Times New Roman</vt:lpstr>
      <vt:lpstr>Verdana</vt:lpstr>
      <vt:lpstr>Wingdings</vt:lpstr>
      <vt:lpstr>Office 主题​​</vt:lpstr>
      <vt:lpstr>Section A+</vt:lpstr>
      <vt:lpstr>默认设计模板</vt:lpstr>
      <vt:lpstr>剪辑</vt:lpstr>
      <vt:lpstr>Advanced English (II)</vt:lpstr>
      <vt:lpstr>PowerPoint 演示文稿</vt:lpstr>
      <vt:lpstr>Learning Outcome</vt:lpstr>
      <vt:lpstr>PowerPoint 演示文稿</vt:lpstr>
      <vt:lpstr>Texts to be covered: (15 weeks)</vt:lpstr>
      <vt:lpstr>Speech on Hitler’s Invasion of the U.S.S.R </vt:lpstr>
      <vt:lpstr>PowerPoint 演示文稿</vt:lpstr>
      <vt:lpstr>PowerPoint 演示文稿</vt:lpstr>
      <vt:lpstr>Winston Spencer Churchill (1874---1965)</vt:lpstr>
      <vt:lpstr>His family and early life</vt:lpstr>
      <vt:lpstr>PowerPoint 演示文稿</vt:lpstr>
      <vt:lpstr>Family and early life</vt:lpstr>
      <vt:lpstr>PowerPoint 演示文稿</vt:lpstr>
      <vt:lpstr>PowerPoint 演示文稿</vt:lpstr>
      <vt:lpstr>PowerPoint 演示文稿</vt:lpstr>
      <vt:lpstr>PowerPoint 演示文稿</vt:lpstr>
      <vt:lpstr>Winston Spencer Churchill (1874---1965)</vt:lpstr>
      <vt:lpstr>Churchill as a historian and writer </vt:lpstr>
      <vt:lpstr>Churchill’s quotations </vt:lpstr>
      <vt:lpstr>Churchill as an artist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Detailed study of the text</vt:lpstr>
      <vt:lpstr>What background information  mentioned in Paras.1-2 ? </vt:lpstr>
      <vt:lpstr>What background information  mentioned in Paras.1-2 ? </vt:lpstr>
      <vt:lpstr>Key points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What background information is mentioned in paras.3-6 ? </vt:lpstr>
      <vt:lpstr>What background information is mentioned in paras.3-6 ? </vt:lpstr>
      <vt:lpstr>Chequers (契克斯-首相乡间别墅)</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Paras 3-6: Summary </vt:lpstr>
      <vt:lpstr>PowerPoint 演示文稿</vt:lpstr>
      <vt:lpstr>PowerPoint 演示文稿</vt:lpstr>
      <vt:lpstr>PowerPoint 演示文稿</vt:lpstr>
      <vt:lpstr>Public speech </vt:lpstr>
      <vt:lpstr>PowerPoint 演示文稿</vt:lpstr>
      <vt:lpstr>PowerPoint 演示文稿</vt:lpstr>
      <vt:lpstr>  Style</vt:lpstr>
      <vt:lpstr> How did  Churchill justify his decision to support Russia?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Summary &amp; Revision:</vt:lpstr>
      <vt:lpstr>Summary &amp; Revision: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Speech on Hitler’s Invasion of U.S.S.R</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Summary of the text</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Advanced English</dc:title>
  <dc:creator>沙漠 之驼</dc:creator>
  <cp:lastModifiedBy>cdka0932</cp:lastModifiedBy>
  <cp:revision>64</cp:revision>
  <dcterms:created xsi:type="dcterms:W3CDTF">2021-03-06T02:01:00Z</dcterms:created>
  <dcterms:modified xsi:type="dcterms:W3CDTF">2024-03-11T01:17:55Z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67633C90902547FE8FCB640431D36CAA_12</vt:lpwstr>
  </property>
  <property fmtid="{D5CDD505-2E9C-101B-9397-08002B2CF9AE}" pid="3" name="KSOProductBuildVer">
    <vt:lpwstr>2052-12.1.0.16388</vt:lpwstr>
  </property>
</Properties>
</file>