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5"/>
  </p:notesMasterIdLst>
  <p:sldIdLst>
    <p:sldId id="256" r:id="rId2"/>
    <p:sldId id="269" r:id="rId3"/>
    <p:sldId id="339" r:id="rId4"/>
    <p:sldId id="324" r:id="rId5"/>
    <p:sldId id="259" r:id="rId6"/>
    <p:sldId id="260" r:id="rId7"/>
    <p:sldId id="258" r:id="rId8"/>
    <p:sldId id="261" r:id="rId9"/>
    <p:sldId id="262" r:id="rId10"/>
    <p:sldId id="263" r:id="rId11"/>
    <p:sldId id="264" r:id="rId12"/>
    <p:sldId id="265" r:id="rId13"/>
    <p:sldId id="326" r:id="rId14"/>
    <p:sldId id="266" r:id="rId15"/>
    <p:sldId id="267" r:id="rId16"/>
    <p:sldId id="268" r:id="rId17"/>
    <p:sldId id="329" r:id="rId18"/>
    <p:sldId id="330" r:id="rId19"/>
    <p:sldId id="331" r:id="rId20"/>
    <p:sldId id="332" r:id="rId21"/>
    <p:sldId id="334" r:id="rId22"/>
    <p:sldId id="335" r:id="rId23"/>
    <p:sldId id="317" r:id="rId24"/>
    <p:sldId id="340" r:id="rId25"/>
    <p:sldId id="341" r:id="rId26"/>
    <p:sldId id="342" r:id="rId27"/>
    <p:sldId id="343" r:id="rId28"/>
    <p:sldId id="344" r:id="rId29"/>
    <p:sldId id="257" r:id="rId30"/>
    <p:sldId id="345" r:id="rId31"/>
    <p:sldId id="346" r:id="rId32"/>
    <p:sldId id="347" r:id="rId33"/>
    <p:sldId id="348" r:id="rId34"/>
    <p:sldId id="349" r:id="rId35"/>
    <p:sldId id="350" r:id="rId36"/>
    <p:sldId id="351" r:id="rId37"/>
    <p:sldId id="270" r:id="rId38"/>
    <p:sldId id="271" r:id="rId39"/>
    <p:sldId id="272" r:id="rId40"/>
    <p:sldId id="273" r:id="rId41"/>
    <p:sldId id="274" r:id="rId42"/>
    <p:sldId id="275" r:id="rId43"/>
    <p:sldId id="276" r:id="rId44"/>
    <p:sldId id="277" r:id="rId45"/>
    <p:sldId id="278" r:id="rId46"/>
    <p:sldId id="352" r:id="rId47"/>
    <p:sldId id="353" r:id="rId48"/>
    <p:sldId id="354" r:id="rId49"/>
    <p:sldId id="355" r:id="rId50"/>
    <p:sldId id="356" r:id="rId51"/>
    <p:sldId id="357" r:id="rId52"/>
    <p:sldId id="358" r:id="rId53"/>
    <p:sldId id="359" r:id="rId54"/>
    <p:sldId id="360" r:id="rId55"/>
    <p:sldId id="362" r:id="rId56"/>
    <p:sldId id="363" r:id="rId57"/>
    <p:sldId id="364" r:id="rId58"/>
    <p:sldId id="365" r:id="rId59"/>
    <p:sldId id="366" r:id="rId60"/>
    <p:sldId id="367" r:id="rId61"/>
    <p:sldId id="368" r:id="rId62"/>
    <p:sldId id="369" r:id="rId63"/>
    <p:sldId id="370" r:id="rId64"/>
    <p:sldId id="371" r:id="rId65"/>
    <p:sldId id="372" r:id="rId66"/>
    <p:sldId id="373" r:id="rId67"/>
    <p:sldId id="374" r:id="rId68"/>
    <p:sldId id="375" r:id="rId69"/>
    <p:sldId id="376" r:id="rId70"/>
    <p:sldId id="377" r:id="rId71"/>
    <p:sldId id="378" r:id="rId72"/>
    <p:sldId id="379" r:id="rId73"/>
    <p:sldId id="380" r:id="rId74"/>
    <p:sldId id="381" r:id="rId75"/>
    <p:sldId id="382" r:id="rId76"/>
    <p:sldId id="383" r:id="rId77"/>
    <p:sldId id="384" r:id="rId78"/>
    <p:sldId id="385" r:id="rId79"/>
    <p:sldId id="386" r:id="rId80"/>
    <p:sldId id="387" r:id="rId81"/>
    <p:sldId id="388" r:id="rId82"/>
    <p:sldId id="389" r:id="rId83"/>
    <p:sldId id="390" r:id="rId84"/>
    <p:sldId id="391" r:id="rId85"/>
    <p:sldId id="392" r:id="rId86"/>
    <p:sldId id="393" r:id="rId87"/>
    <p:sldId id="279" r:id="rId88"/>
    <p:sldId id="280" r:id="rId89"/>
    <p:sldId id="281" r:id="rId90"/>
    <p:sldId id="282" r:id="rId91"/>
    <p:sldId id="283" r:id="rId92"/>
    <p:sldId id="284" r:id="rId93"/>
    <p:sldId id="285" r:id="rId94"/>
    <p:sldId id="286" r:id="rId95"/>
    <p:sldId id="394" r:id="rId96"/>
    <p:sldId id="395" r:id="rId97"/>
    <p:sldId id="287" r:id="rId98"/>
    <p:sldId id="396" r:id="rId99"/>
    <p:sldId id="397" r:id="rId100"/>
    <p:sldId id="398" r:id="rId101"/>
    <p:sldId id="399" r:id="rId102"/>
    <p:sldId id="400" r:id="rId103"/>
    <p:sldId id="401" r:id="rId104"/>
    <p:sldId id="402" r:id="rId105"/>
    <p:sldId id="403" r:id="rId106"/>
    <p:sldId id="293" r:id="rId107"/>
    <p:sldId id="294" r:id="rId108"/>
    <p:sldId id="292" r:id="rId109"/>
    <p:sldId id="404" r:id="rId110"/>
    <p:sldId id="290" r:id="rId111"/>
    <p:sldId id="405" r:id="rId112"/>
    <p:sldId id="406" r:id="rId113"/>
    <p:sldId id="407" r:id="rId114"/>
    <p:sldId id="408" r:id="rId115"/>
    <p:sldId id="409" r:id="rId116"/>
    <p:sldId id="410" r:id="rId117"/>
    <p:sldId id="411" r:id="rId118"/>
    <p:sldId id="412" r:id="rId119"/>
    <p:sldId id="413" r:id="rId120"/>
    <p:sldId id="414" r:id="rId121"/>
    <p:sldId id="415" r:id="rId122"/>
    <p:sldId id="416" r:id="rId123"/>
    <p:sldId id="291" r:id="rId124"/>
    <p:sldId id="288" r:id="rId125"/>
    <p:sldId id="289" r:id="rId126"/>
    <p:sldId id="417" r:id="rId127"/>
    <p:sldId id="418" r:id="rId128"/>
    <p:sldId id="419" r:id="rId129"/>
    <p:sldId id="295" r:id="rId130"/>
    <p:sldId id="420" r:id="rId131"/>
    <p:sldId id="421" r:id="rId132"/>
    <p:sldId id="422" r:id="rId133"/>
    <p:sldId id="423" r:id="rId134"/>
    <p:sldId id="424" r:id="rId135"/>
    <p:sldId id="425" r:id="rId136"/>
    <p:sldId id="426" r:id="rId137"/>
    <p:sldId id="427" r:id="rId138"/>
    <p:sldId id="428" r:id="rId139"/>
    <p:sldId id="296" r:id="rId140"/>
    <p:sldId id="321" r:id="rId141"/>
    <p:sldId id="320" r:id="rId142"/>
    <p:sldId id="323" r:id="rId143"/>
    <p:sldId id="322" r:id="rId14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729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898" y="101"/>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tableStyles" Target="tableStyles.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84C5D2-8632-45BD-90A2-C94E9D576C8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zh-CN" altLang="en-US"/>
        </a:p>
      </dgm:t>
    </dgm:pt>
    <dgm:pt modelId="{83D9EB64-4F50-4DA9-AEAB-2236B9A8C73F}">
      <dgm:prSet phldrT="[文本]" custT="1"/>
      <dgm:spPr>
        <a:solidFill>
          <a:schemeClr val="bg1">
            <a:lumMod val="95000"/>
          </a:schemeClr>
        </a:solidFill>
      </dgm:spPr>
      <dgm:t>
        <a:bodyPr/>
        <a:lstStyle/>
        <a:p>
          <a:pPr algn="ctr"/>
          <a:r>
            <a:rPr lang="en-US" altLang="zh-CN" sz="4000" dirty="0">
              <a:latin typeface="Times New Roman" panose="02020603050405020304" pitchFamily="18" charset="0"/>
              <a:cs typeface="Times New Roman" panose="02020603050405020304" pitchFamily="18" charset="0"/>
            </a:rPr>
            <a:t>            </a:t>
          </a:r>
          <a:r>
            <a:rPr lang="en-US" altLang="zh-CN" sz="4000" dirty="0">
              <a:solidFill>
                <a:srgbClr val="C00000"/>
              </a:solidFill>
              <a:latin typeface="Times New Roman" panose="02020603050405020304" pitchFamily="18" charset="0"/>
              <a:cs typeface="Times New Roman" panose="02020603050405020304" pitchFamily="18" charset="0"/>
            </a:rPr>
            <a:t>materialist</a:t>
          </a:r>
          <a:endParaRPr lang="zh-CN" altLang="en-US" sz="4000" dirty="0">
            <a:solidFill>
              <a:srgbClr val="C00000"/>
            </a:solidFill>
            <a:latin typeface="Times New Roman" panose="02020603050405020304" pitchFamily="18" charset="0"/>
            <a:cs typeface="Times New Roman" panose="02020603050405020304" pitchFamily="18" charset="0"/>
          </a:endParaRPr>
        </a:p>
      </dgm:t>
    </dgm:pt>
    <dgm:pt modelId="{F26AEC0A-A93E-4C73-87A2-7F48D0EDC7B7}" type="parTrans" cxnId="{FAA5BD8D-FB2C-4127-82DD-B98CF90FA13C}">
      <dgm:prSet/>
      <dgm:spPr/>
      <dgm:t>
        <a:bodyPr/>
        <a:lstStyle/>
        <a:p>
          <a:endParaRPr lang="zh-CN" altLang="en-US"/>
        </a:p>
      </dgm:t>
    </dgm:pt>
    <dgm:pt modelId="{8C87E8AD-24DC-4260-A706-FD3C6FD55043}" type="sibTrans" cxnId="{FAA5BD8D-FB2C-4127-82DD-B98CF90FA13C}">
      <dgm:prSet/>
      <dgm:spPr>
        <a:solidFill>
          <a:srgbClr val="97293B">
            <a:alpha val="89804"/>
          </a:srgbClr>
        </a:solidFill>
      </dgm:spPr>
      <dgm:t>
        <a:bodyPr/>
        <a:lstStyle/>
        <a:p>
          <a:endParaRPr lang="zh-CN" altLang="en-US">
            <a:solidFill>
              <a:srgbClr val="C00000"/>
            </a:solidFill>
          </a:endParaRPr>
        </a:p>
      </dgm:t>
    </dgm:pt>
    <dgm:pt modelId="{4C0F928F-CA88-4E65-9DB6-F75224D2603B}">
      <dgm:prSet phldrT="[文本]" custT="1"/>
      <dgm:spPr>
        <a:solidFill>
          <a:schemeClr val="bg1">
            <a:lumMod val="95000"/>
          </a:schemeClr>
        </a:solidFill>
      </dgm:spPr>
      <dgm:t>
        <a:bodyPr/>
        <a:lstStyle/>
        <a:p>
          <a:pPr algn="ctr"/>
          <a:r>
            <a:rPr lang="en-US" altLang="zh-CN" sz="4000" dirty="0">
              <a:latin typeface="Times New Roman" panose="02020603050405020304" pitchFamily="18" charset="0"/>
              <a:cs typeface="Times New Roman" panose="02020603050405020304" pitchFamily="18" charset="0"/>
            </a:rPr>
            <a:t>            </a:t>
          </a:r>
          <a:r>
            <a:rPr lang="en-US" altLang="zh-CN" sz="4000" dirty="0">
              <a:solidFill>
                <a:srgbClr val="C00000"/>
              </a:solidFill>
              <a:latin typeface="Times New Roman" panose="02020603050405020304" pitchFamily="18" charset="0"/>
              <a:cs typeface="Times New Roman" panose="02020603050405020304" pitchFamily="18" charset="0"/>
            </a:rPr>
            <a:t>mentalist</a:t>
          </a:r>
          <a:endParaRPr lang="zh-CN" altLang="en-US" sz="4000" dirty="0">
            <a:solidFill>
              <a:srgbClr val="C00000"/>
            </a:solidFill>
            <a:latin typeface="Times New Roman" panose="02020603050405020304" pitchFamily="18" charset="0"/>
            <a:cs typeface="Times New Roman" panose="02020603050405020304" pitchFamily="18" charset="0"/>
          </a:endParaRPr>
        </a:p>
      </dgm:t>
    </dgm:pt>
    <dgm:pt modelId="{91F2AA8A-14ED-4B35-8A05-1DE8AD227273}" type="parTrans" cxnId="{7CE9E53A-88E9-49F2-9DA8-2DD6AE581829}">
      <dgm:prSet/>
      <dgm:spPr/>
      <dgm:t>
        <a:bodyPr/>
        <a:lstStyle/>
        <a:p>
          <a:endParaRPr lang="zh-CN" altLang="en-US"/>
        </a:p>
      </dgm:t>
    </dgm:pt>
    <dgm:pt modelId="{1F2E84B0-8939-4F3D-BDA6-9636CFDC1101}" type="sibTrans" cxnId="{7CE9E53A-88E9-49F2-9DA8-2DD6AE581829}">
      <dgm:prSet/>
      <dgm:spPr/>
      <dgm:t>
        <a:bodyPr/>
        <a:lstStyle/>
        <a:p>
          <a:endParaRPr lang="zh-CN" altLang="en-US"/>
        </a:p>
      </dgm:t>
    </dgm:pt>
    <dgm:pt modelId="{5802BF23-5311-4357-9DDF-350207751980}" type="pres">
      <dgm:prSet presAssocID="{DA84C5D2-8632-45BD-90A2-C94E9D576C81}" presName="outerComposite" presStyleCnt="0">
        <dgm:presLayoutVars>
          <dgm:chMax val="5"/>
          <dgm:dir/>
          <dgm:resizeHandles val="exact"/>
        </dgm:presLayoutVars>
      </dgm:prSet>
      <dgm:spPr/>
    </dgm:pt>
    <dgm:pt modelId="{67621654-FE95-4C19-8AB7-A994BDFF435B}" type="pres">
      <dgm:prSet presAssocID="{DA84C5D2-8632-45BD-90A2-C94E9D576C81}" presName="dummyMaxCanvas" presStyleCnt="0">
        <dgm:presLayoutVars/>
      </dgm:prSet>
      <dgm:spPr/>
    </dgm:pt>
    <dgm:pt modelId="{0ED56C37-9214-4A72-844B-08519202BF88}" type="pres">
      <dgm:prSet presAssocID="{DA84C5D2-8632-45BD-90A2-C94E9D576C81}" presName="TwoNodes_1" presStyleLbl="node1" presStyleIdx="0" presStyleCnt="2">
        <dgm:presLayoutVars>
          <dgm:bulletEnabled val="1"/>
        </dgm:presLayoutVars>
      </dgm:prSet>
      <dgm:spPr/>
    </dgm:pt>
    <dgm:pt modelId="{A079E3AB-607D-4E72-8D5D-8C52D4165396}" type="pres">
      <dgm:prSet presAssocID="{DA84C5D2-8632-45BD-90A2-C94E9D576C81}" presName="TwoNodes_2" presStyleLbl="node1" presStyleIdx="1" presStyleCnt="2">
        <dgm:presLayoutVars>
          <dgm:bulletEnabled val="1"/>
        </dgm:presLayoutVars>
      </dgm:prSet>
      <dgm:spPr/>
    </dgm:pt>
    <dgm:pt modelId="{3D231C12-2DC9-406A-969E-861A1F62754B}" type="pres">
      <dgm:prSet presAssocID="{DA84C5D2-8632-45BD-90A2-C94E9D576C81}" presName="TwoConn_1-2" presStyleLbl="fgAccFollowNode1" presStyleIdx="0" presStyleCnt="1" custScaleX="41861" custScaleY="72455">
        <dgm:presLayoutVars>
          <dgm:bulletEnabled val="1"/>
        </dgm:presLayoutVars>
      </dgm:prSet>
      <dgm:spPr/>
    </dgm:pt>
    <dgm:pt modelId="{1C731A3A-E63B-4D2A-8AF9-67CCFE0C414E}" type="pres">
      <dgm:prSet presAssocID="{DA84C5D2-8632-45BD-90A2-C94E9D576C81}" presName="TwoNodes_1_text" presStyleLbl="node1" presStyleIdx="1" presStyleCnt="2">
        <dgm:presLayoutVars>
          <dgm:bulletEnabled val="1"/>
        </dgm:presLayoutVars>
      </dgm:prSet>
      <dgm:spPr/>
    </dgm:pt>
    <dgm:pt modelId="{D863695C-EDF1-4BFF-9F46-FB245F4F5F8C}" type="pres">
      <dgm:prSet presAssocID="{DA84C5D2-8632-45BD-90A2-C94E9D576C81}" presName="TwoNodes_2_text" presStyleLbl="node1" presStyleIdx="1" presStyleCnt="2">
        <dgm:presLayoutVars>
          <dgm:bulletEnabled val="1"/>
        </dgm:presLayoutVars>
      </dgm:prSet>
      <dgm:spPr/>
    </dgm:pt>
  </dgm:ptLst>
  <dgm:cxnLst>
    <dgm:cxn modelId="{55664B1E-58C6-44F7-9D95-1ACB90C1AB2B}" type="presOf" srcId="{4C0F928F-CA88-4E65-9DB6-F75224D2603B}" destId="{D863695C-EDF1-4BFF-9F46-FB245F4F5F8C}" srcOrd="1" destOrd="0" presId="urn:microsoft.com/office/officeart/2005/8/layout/vProcess5"/>
    <dgm:cxn modelId="{7CE9E53A-88E9-49F2-9DA8-2DD6AE581829}" srcId="{DA84C5D2-8632-45BD-90A2-C94E9D576C81}" destId="{4C0F928F-CA88-4E65-9DB6-F75224D2603B}" srcOrd="1" destOrd="0" parTransId="{91F2AA8A-14ED-4B35-8A05-1DE8AD227273}" sibTransId="{1F2E84B0-8939-4F3D-BDA6-9636CFDC1101}"/>
    <dgm:cxn modelId="{350D693D-89BC-429B-AA09-635132EF50FD}" type="presOf" srcId="{83D9EB64-4F50-4DA9-AEAB-2236B9A8C73F}" destId="{1C731A3A-E63B-4D2A-8AF9-67CCFE0C414E}" srcOrd="1" destOrd="0" presId="urn:microsoft.com/office/officeart/2005/8/layout/vProcess5"/>
    <dgm:cxn modelId="{B35AAF58-8018-4135-84BD-1B8B91966DD6}" type="presOf" srcId="{8C87E8AD-24DC-4260-A706-FD3C6FD55043}" destId="{3D231C12-2DC9-406A-969E-861A1F62754B}" srcOrd="0" destOrd="0" presId="urn:microsoft.com/office/officeart/2005/8/layout/vProcess5"/>
    <dgm:cxn modelId="{A42FDE87-D381-4B5E-8302-EBD7BC711240}" type="presOf" srcId="{DA84C5D2-8632-45BD-90A2-C94E9D576C81}" destId="{5802BF23-5311-4357-9DDF-350207751980}" srcOrd="0" destOrd="0" presId="urn:microsoft.com/office/officeart/2005/8/layout/vProcess5"/>
    <dgm:cxn modelId="{FAA5BD8D-FB2C-4127-82DD-B98CF90FA13C}" srcId="{DA84C5D2-8632-45BD-90A2-C94E9D576C81}" destId="{83D9EB64-4F50-4DA9-AEAB-2236B9A8C73F}" srcOrd="0" destOrd="0" parTransId="{F26AEC0A-A93E-4C73-87A2-7F48D0EDC7B7}" sibTransId="{8C87E8AD-24DC-4260-A706-FD3C6FD55043}"/>
    <dgm:cxn modelId="{23A552A0-B719-45C9-B65E-127DC2F0D3F7}" type="presOf" srcId="{83D9EB64-4F50-4DA9-AEAB-2236B9A8C73F}" destId="{0ED56C37-9214-4A72-844B-08519202BF88}" srcOrd="0" destOrd="0" presId="urn:microsoft.com/office/officeart/2005/8/layout/vProcess5"/>
    <dgm:cxn modelId="{49AAE1C7-C003-40D0-BCB8-9F31DB9AE45D}" type="presOf" srcId="{4C0F928F-CA88-4E65-9DB6-F75224D2603B}" destId="{A079E3AB-607D-4E72-8D5D-8C52D4165396}" srcOrd="0" destOrd="0" presId="urn:microsoft.com/office/officeart/2005/8/layout/vProcess5"/>
    <dgm:cxn modelId="{4A3BC345-8BD5-4B19-8DC2-F35A84BCFFED}" type="presParOf" srcId="{5802BF23-5311-4357-9DDF-350207751980}" destId="{67621654-FE95-4C19-8AB7-A994BDFF435B}" srcOrd="0" destOrd="0" presId="urn:microsoft.com/office/officeart/2005/8/layout/vProcess5"/>
    <dgm:cxn modelId="{558D0802-5D34-4292-96E4-E3B09CA2F6B6}" type="presParOf" srcId="{5802BF23-5311-4357-9DDF-350207751980}" destId="{0ED56C37-9214-4A72-844B-08519202BF88}" srcOrd="1" destOrd="0" presId="urn:microsoft.com/office/officeart/2005/8/layout/vProcess5"/>
    <dgm:cxn modelId="{3DC7C5FE-133D-4642-930D-A3B3DD8D1A1D}" type="presParOf" srcId="{5802BF23-5311-4357-9DDF-350207751980}" destId="{A079E3AB-607D-4E72-8D5D-8C52D4165396}" srcOrd="2" destOrd="0" presId="urn:microsoft.com/office/officeart/2005/8/layout/vProcess5"/>
    <dgm:cxn modelId="{05D7776E-9815-4A9D-ADF7-54B28896A45E}" type="presParOf" srcId="{5802BF23-5311-4357-9DDF-350207751980}" destId="{3D231C12-2DC9-406A-969E-861A1F62754B}" srcOrd="3" destOrd="0" presId="urn:microsoft.com/office/officeart/2005/8/layout/vProcess5"/>
    <dgm:cxn modelId="{401AD90F-965C-4DFA-89FE-433624AFA7B8}" type="presParOf" srcId="{5802BF23-5311-4357-9DDF-350207751980}" destId="{1C731A3A-E63B-4D2A-8AF9-67CCFE0C414E}" srcOrd="4" destOrd="0" presId="urn:microsoft.com/office/officeart/2005/8/layout/vProcess5"/>
    <dgm:cxn modelId="{64F66D36-9FBF-441B-8444-40007AF91433}" type="presParOf" srcId="{5802BF23-5311-4357-9DDF-350207751980}" destId="{D863695C-EDF1-4BFF-9F46-FB245F4F5F8C}"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84C5D2-8632-45BD-90A2-C94E9D576C8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zh-CN" altLang="en-US"/>
        </a:p>
      </dgm:t>
    </dgm:pt>
    <dgm:pt modelId="{4C0F928F-CA88-4E65-9DB6-F75224D2603B}">
      <dgm:prSet phldrT="[文本]" custT="1"/>
      <dgm:spPr/>
      <dgm:t>
        <a:bodyPr/>
        <a:lstStyle/>
        <a:p>
          <a:r>
            <a:rPr lang="en-US" altLang="zh-CN" sz="2800" dirty="0">
              <a:latin typeface="Times New Roman" panose="02020603050405020304" pitchFamily="18" charset="0"/>
              <a:cs typeface="Times New Roman" panose="02020603050405020304" pitchFamily="18" charset="0"/>
            </a:rPr>
            <a:t>Now he is sentimental, sensitive and friendly.</a:t>
          </a:r>
          <a:endParaRPr lang="zh-CN" altLang="en-US" sz="2800" dirty="0">
            <a:latin typeface="Times New Roman" panose="02020603050405020304" pitchFamily="18" charset="0"/>
            <a:cs typeface="Times New Roman" panose="02020603050405020304" pitchFamily="18" charset="0"/>
          </a:endParaRPr>
        </a:p>
      </dgm:t>
    </dgm:pt>
    <dgm:pt modelId="{1F2E84B0-8939-4F3D-BDA6-9636CFDC1101}" type="sibTrans" cxnId="{7CE9E53A-88E9-49F2-9DA8-2DD6AE581829}">
      <dgm:prSet/>
      <dgm:spPr/>
      <dgm:t>
        <a:bodyPr/>
        <a:lstStyle/>
        <a:p>
          <a:endParaRPr lang="zh-CN" altLang="en-US"/>
        </a:p>
      </dgm:t>
    </dgm:pt>
    <dgm:pt modelId="{91F2AA8A-14ED-4B35-8A05-1DE8AD227273}" type="parTrans" cxnId="{7CE9E53A-88E9-49F2-9DA8-2DD6AE581829}">
      <dgm:prSet/>
      <dgm:spPr/>
      <dgm:t>
        <a:bodyPr/>
        <a:lstStyle/>
        <a:p>
          <a:endParaRPr lang="zh-CN" altLang="en-US"/>
        </a:p>
      </dgm:t>
    </dgm:pt>
    <dgm:pt modelId="{83D9EB64-4F50-4DA9-AEAB-2236B9A8C73F}">
      <dgm:prSet phldrT="[文本]" custT="1"/>
      <dgm:spPr/>
      <dgm:t>
        <a:bodyPr/>
        <a:lstStyle/>
        <a:p>
          <a:r>
            <a:rPr lang="en-US" altLang="zh-CN" sz="2800" dirty="0">
              <a:latin typeface="Times New Roman" panose="02020603050405020304" pitchFamily="18" charset="0"/>
              <a:cs typeface="Times New Roman" panose="02020603050405020304" pitchFamily="18" charset="0"/>
            </a:rPr>
            <a:t>He used to be dismissive, arrogant, pragmatic and indifferent</a:t>
          </a:r>
          <a:r>
            <a:rPr lang="en-US" altLang="zh-CN" sz="2800" dirty="0"/>
            <a:t>.</a:t>
          </a:r>
          <a:endParaRPr lang="zh-CN" altLang="en-US" sz="2800" dirty="0"/>
        </a:p>
      </dgm:t>
    </dgm:pt>
    <dgm:pt modelId="{8C87E8AD-24DC-4260-A706-FD3C6FD55043}" type="sibTrans" cxnId="{FAA5BD8D-FB2C-4127-82DD-B98CF90FA13C}">
      <dgm:prSet/>
      <dgm:spPr/>
      <dgm:t>
        <a:bodyPr/>
        <a:lstStyle/>
        <a:p>
          <a:endParaRPr lang="zh-CN" altLang="en-US"/>
        </a:p>
      </dgm:t>
    </dgm:pt>
    <dgm:pt modelId="{F26AEC0A-A93E-4C73-87A2-7F48D0EDC7B7}" type="parTrans" cxnId="{FAA5BD8D-FB2C-4127-82DD-B98CF90FA13C}">
      <dgm:prSet/>
      <dgm:spPr/>
      <dgm:t>
        <a:bodyPr/>
        <a:lstStyle/>
        <a:p>
          <a:endParaRPr lang="zh-CN" altLang="en-US"/>
        </a:p>
      </dgm:t>
    </dgm:pt>
    <dgm:pt modelId="{5802BF23-5311-4357-9DDF-350207751980}" type="pres">
      <dgm:prSet presAssocID="{DA84C5D2-8632-45BD-90A2-C94E9D576C81}" presName="outerComposite" presStyleCnt="0">
        <dgm:presLayoutVars>
          <dgm:chMax val="5"/>
          <dgm:dir/>
          <dgm:resizeHandles val="exact"/>
        </dgm:presLayoutVars>
      </dgm:prSet>
      <dgm:spPr/>
    </dgm:pt>
    <dgm:pt modelId="{67621654-FE95-4C19-8AB7-A994BDFF435B}" type="pres">
      <dgm:prSet presAssocID="{DA84C5D2-8632-45BD-90A2-C94E9D576C81}" presName="dummyMaxCanvas" presStyleCnt="0">
        <dgm:presLayoutVars/>
      </dgm:prSet>
      <dgm:spPr/>
    </dgm:pt>
    <dgm:pt modelId="{0ED56C37-9214-4A72-844B-08519202BF88}" type="pres">
      <dgm:prSet presAssocID="{DA84C5D2-8632-45BD-90A2-C94E9D576C81}" presName="TwoNodes_1" presStyleLbl="node1" presStyleIdx="0" presStyleCnt="2" custLinFactNeighborX="-1464">
        <dgm:presLayoutVars>
          <dgm:bulletEnabled val="1"/>
        </dgm:presLayoutVars>
      </dgm:prSet>
      <dgm:spPr/>
    </dgm:pt>
    <dgm:pt modelId="{A079E3AB-607D-4E72-8D5D-8C52D4165396}" type="pres">
      <dgm:prSet presAssocID="{DA84C5D2-8632-45BD-90A2-C94E9D576C81}" presName="TwoNodes_2" presStyleLbl="node1" presStyleIdx="1" presStyleCnt="2">
        <dgm:presLayoutVars>
          <dgm:bulletEnabled val="1"/>
        </dgm:presLayoutVars>
      </dgm:prSet>
      <dgm:spPr/>
    </dgm:pt>
    <dgm:pt modelId="{3D231C12-2DC9-406A-969E-861A1F62754B}" type="pres">
      <dgm:prSet presAssocID="{DA84C5D2-8632-45BD-90A2-C94E9D576C81}" presName="TwoConn_1-2" presStyleLbl="fgAccFollowNode1" presStyleIdx="0" presStyleCnt="1">
        <dgm:presLayoutVars>
          <dgm:bulletEnabled val="1"/>
        </dgm:presLayoutVars>
      </dgm:prSet>
      <dgm:spPr/>
    </dgm:pt>
    <dgm:pt modelId="{1C731A3A-E63B-4D2A-8AF9-67CCFE0C414E}" type="pres">
      <dgm:prSet presAssocID="{DA84C5D2-8632-45BD-90A2-C94E9D576C81}" presName="TwoNodes_1_text" presStyleLbl="node1" presStyleIdx="1" presStyleCnt="2">
        <dgm:presLayoutVars>
          <dgm:bulletEnabled val="1"/>
        </dgm:presLayoutVars>
      </dgm:prSet>
      <dgm:spPr/>
    </dgm:pt>
    <dgm:pt modelId="{D863695C-EDF1-4BFF-9F46-FB245F4F5F8C}" type="pres">
      <dgm:prSet presAssocID="{DA84C5D2-8632-45BD-90A2-C94E9D576C81}" presName="TwoNodes_2_text" presStyleLbl="node1" presStyleIdx="1" presStyleCnt="2">
        <dgm:presLayoutVars>
          <dgm:bulletEnabled val="1"/>
        </dgm:presLayoutVars>
      </dgm:prSet>
      <dgm:spPr/>
    </dgm:pt>
  </dgm:ptLst>
  <dgm:cxnLst>
    <dgm:cxn modelId="{7CE9E53A-88E9-49F2-9DA8-2DD6AE581829}" srcId="{DA84C5D2-8632-45BD-90A2-C94E9D576C81}" destId="{4C0F928F-CA88-4E65-9DB6-F75224D2603B}" srcOrd="1" destOrd="0" parTransId="{91F2AA8A-14ED-4B35-8A05-1DE8AD227273}" sibTransId="{1F2E84B0-8939-4F3D-BDA6-9636CFDC1101}"/>
    <dgm:cxn modelId="{87A3003B-B724-4493-AD7A-A99F1AE9E350}" type="presOf" srcId="{8C87E8AD-24DC-4260-A706-FD3C6FD55043}" destId="{3D231C12-2DC9-406A-969E-861A1F62754B}" srcOrd="0" destOrd="0" presId="urn:microsoft.com/office/officeart/2005/8/layout/vProcess5"/>
    <dgm:cxn modelId="{09ADEB8B-5EB2-4B85-99C7-57B4FAE7A0EC}" type="presOf" srcId="{4C0F928F-CA88-4E65-9DB6-F75224D2603B}" destId="{D863695C-EDF1-4BFF-9F46-FB245F4F5F8C}" srcOrd="1" destOrd="0" presId="urn:microsoft.com/office/officeart/2005/8/layout/vProcess5"/>
    <dgm:cxn modelId="{FAA5BD8D-FB2C-4127-82DD-B98CF90FA13C}" srcId="{DA84C5D2-8632-45BD-90A2-C94E9D576C81}" destId="{83D9EB64-4F50-4DA9-AEAB-2236B9A8C73F}" srcOrd="0" destOrd="0" parTransId="{F26AEC0A-A93E-4C73-87A2-7F48D0EDC7B7}" sibTransId="{8C87E8AD-24DC-4260-A706-FD3C6FD55043}"/>
    <dgm:cxn modelId="{536A3798-249F-424D-A595-D035E75FF109}" type="presOf" srcId="{4C0F928F-CA88-4E65-9DB6-F75224D2603B}" destId="{A079E3AB-607D-4E72-8D5D-8C52D4165396}" srcOrd="0" destOrd="0" presId="urn:microsoft.com/office/officeart/2005/8/layout/vProcess5"/>
    <dgm:cxn modelId="{C73DC2E3-E6CE-419B-82ED-D4A4FF2C1D01}" type="presOf" srcId="{83D9EB64-4F50-4DA9-AEAB-2236B9A8C73F}" destId="{0ED56C37-9214-4A72-844B-08519202BF88}" srcOrd="0" destOrd="0" presId="urn:microsoft.com/office/officeart/2005/8/layout/vProcess5"/>
    <dgm:cxn modelId="{DDF21CE5-ED3F-4D94-A8A7-5EB08CD1257D}" type="presOf" srcId="{DA84C5D2-8632-45BD-90A2-C94E9D576C81}" destId="{5802BF23-5311-4357-9DDF-350207751980}" srcOrd="0" destOrd="0" presId="urn:microsoft.com/office/officeart/2005/8/layout/vProcess5"/>
    <dgm:cxn modelId="{CC11F3EE-BE8F-4119-BA59-7BCF4498ACDC}" type="presOf" srcId="{83D9EB64-4F50-4DA9-AEAB-2236B9A8C73F}" destId="{1C731A3A-E63B-4D2A-8AF9-67CCFE0C414E}" srcOrd="1" destOrd="0" presId="urn:microsoft.com/office/officeart/2005/8/layout/vProcess5"/>
    <dgm:cxn modelId="{7F24F6AE-688D-42B6-AD52-53A3137D9573}" type="presParOf" srcId="{5802BF23-5311-4357-9DDF-350207751980}" destId="{67621654-FE95-4C19-8AB7-A994BDFF435B}" srcOrd="0" destOrd="0" presId="urn:microsoft.com/office/officeart/2005/8/layout/vProcess5"/>
    <dgm:cxn modelId="{C4F3032C-1C30-4DC5-801B-65A8472770A9}" type="presParOf" srcId="{5802BF23-5311-4357-9DDF-350207751980}" destId="{0ED56C37-9214-4A72-844B-08519202BF88}" srcOrd="1" destOrd="0" presId="urn:microsoft.com/office/officeart/2005/8/layout/vProcess5"/>
    <dgm:cxn modelId="{AD8D6144-7452-4C3F-8B70-AE89369A1436}" type="presParOf" srcId="{5802BF23-5311-4357-9DDF-350207751980}" destId="{A079E3AB-607D-4E72-8D5D-8C52D4165396}" srcOrd="2" destOrd="0" presId="urn:microsoft.com/office/officeart/2005/8/layout/vProcess5"/>
    <dgm:cxn modelId="{AAA529E0-29A1-4F2F-BB02-4FA2E718267C}" type="presParOf" srcId="{5802BF23-5311-4357-9DDF-350207751980}" destId="{3D231C12-2DC9-406A-969E-861A1F62754B}" srcOrd="3" destOrd="0" presId="urn:microsoft.com/office/officeart/2005/8/layout/vProcess5"/>
    <dgm:cxn modelId="{7A578661-5394-43F5-AC0C-3E24670E56F8}" type="presParOf" srcId="{5802BF23-5311-4357-9DDF-350207751980}" destId="{1C731A3A-E63B-4D2A-8AF9-67CCFE0C414E}" srcOrd="4" destOrd="0" presId="urn:microsoft.com/office/officeart/2005/8/layout/vProcess5"/>
    <dgm:cxn modelId="{6F6D19AE-C93A-42C9-897C-C0F2BD0A0671}" type="presParOf" srcId="{5802BF23-5311-4357-9DDF-350207751980}" destId="{D863695C-EDF1-4BFF-9F46-FB245F4F5F8C}"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84C5D2-8632-45BD-90A2-C94E9D576C8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zh-CN" altLang="en-US"/>
        </a:p>
      </dgm:t>
    </dgm:pt>
    <dgm:pt modelId="{4C0F928F-CA88-4E65-9DB6-F75224D2603B}">
      <dgm:prSet phldrT="[文本]" custT="1"/>
      <dgm:spPr/>
      <dgm:t>
        <a:bodyPr/>
        <a:lstStyle/>
        <a:p>
          <a:r>
            <a:rPr lang="en-US" altLang="zh-CN" sz="2800" dirty="0">
              <a:latin typeface="Times New Roman" panose="02020603050405020304" pitchFamily="18" charset="0"/>
              <a:cs typeface="Times New Roman" panose="02020603050405020304" pitchFamily="18" charset="0"/>
            </a:rPr>
            <a:t>Now he cherishes the beauty of the life and nature such as love, friendship. He longs for a purification.</a:t>
          </a:r>
          <a:endParaRPr lang="zh-CN" altLang="en-US" sz="2800" dirty="0">
            <a:latin typeface="Times New Roman" panose="02020603050405020304" pitchFamily="18" charset="0"/>
            <a:cs typeface="Times New Roman" panose="02020603050405020304" pitchFamily="18" charset="0"/>
          </a:endParaRPr>
        </a:p>
      </dgm:t>
    </dgm:pt>
    <dgm:pt modelId="{1F2E84B0-8939-4F3D-BDA6-9636CFDC1101}" type="sibTrans" cxnId="{7CE9E53A-88E9-49F2-9DA8-2DD6AE581829}">
      <dgm:prSet/>
      <dgm:spPr/>
      <dgm:t>
        <a:bodyPr/>
        <a:lstStyle/>
        <a:p>
          <a:endParaRPr lang="zh-CN" altLang="en-US"/>
        </a:p>
      </dgm:t>
    </dgm:pt>
    <dgm:pt modelId="{91F2AA8A-14ED-4B35-8A05-1DE8AD227273}" type="parTrans" cxnId="{7CE9E53A-88E9-49F2-9DA8-2DD6AE581829}">
      <dgm:prSet/>
      <dgm:spPr/>
      <dgm:t>
        <a:bodyPr/>
        <a:lstStyle/>
        <a:p>
          <a:endParaRPr lang="zh-CN" altLang="en-US"/>
        </a:p>
      </dgm:t>
    </dgm:pt>
    <dgm:pt modelId="{83D9EB64-4F50-4DA9-AEAB-2236B9A8C73F}">
      <dgm:prSet phldrT="[文本]" custT="1"/>
      <dgm:spPr/>
      <dgm:t>
        <a:bodyPr/>
        <a:lstStyle/>
        <a:p>
          <a:r>
            <a:rPr lang="en-US" altLang="zh-CN" sz="2800" dirty="0">
              <a:latin typeface="Times New Roman" panose="02020603050405020304" pitchFamily="18" charset="0"/>
              <a:cs typeface="Times New Roman" panose="02020603050405020304" pitchFamily="18" charset="0"/>
            </a:rPr>
            <a:t>He used to only care about political affairs.</a:t>
          </a:r>
          <a:endParaRPr lang="zh-CN" altLang="en-US" sz="2800" dirty="0">
            <a:latin typeface="Times New Roman" panose="02020603050405020304" pitchFamily="18" charset="0"/>
            <a:cs typeface="Times New Roman" panose="02020603050405020304" pitchFamily="18" charset="0"/>
          </a:endParaRPr>
        </a:p>
      </dgm:t>
    </dgm:pt>
    <dgm:pt modelId="{8C87E8AD-24DC-4260-A706-FD3C6FD55043}" type="sibTrans" cxnId="{FAA5BD8D-FB2C-4127-82DD-B98CF90FA13C}">
      <dgm:prSet/>
      <dgm:spPr/>
      <dgm:t>
        <a:bodyPr/>
        <a:lstStyle/>
        <a:p>
          <a:endParaRPr lang="zh-CN" altLang="en-US"/>
        </a:p>
      </dgm:t>
    </dgm:pt>
    <dgm:pt modelId="{F26AEC0A-A93E-4C73-87A2-7F48D0EDC7B7}" type="parTrans" cxnId="{FAA5BD8D-FB2C-4127-82DD-B98CF90FA13C}">
      <dgm:prSet/>
      <dgm:spPr/>
      <dgm:t>
        <a:bodyPr/>
        <a:lstStyle/>
        <a:p>
          <a:endParaRPr lang="zh-CN" altLang="en-US"/>
        </a:p>
      </dgm:t>
    </dgm:pt>
    <dgm:pt modelId="{5802BF23-5311-4357-9DDF-350207751980}" type="pres">
      <dgm:prSet presAssocID="{DA84C5D2-8632-45BD-90A2-C94E9D576C81}" presName="outerComposite" presStyleCnt="0">
        <dgm:presLayoutVars>
          <dgm:chMax val="5"/>
          <dgm:dir/>
          <dgm:resizeHandles val="exact"/>
        </dgm:presLayoutVars>
      </dgm:prSet>
      <dgm:spPr/>
    </dgm:pt>
    <dgm:pt modelId="{67621654-FE95-4C19-8AB7-A994BDFF435B}" type="pres">
      <dgm:prSet presAssocID="{DA84C5D2-8632-45BD-90A2-C94E9D576C81}" presName="dummyMaxCanvas" presStyleCnt="0">
        <dgm:presLayoutVars/>
      </dgm:prSet>
      <dgm:spPr/>
    </dgm:pt>
    <dgm:pt modelId="{0ED56C37-9214-4A72-844B-08519202BF88}" type="pres">
      <dgm:prSet presAssocID="{DA84C5D2-8632-45BD-90A2-C94E9D576C81}" presName="TwoNodes_1" presStyleLbl="node1" presStyleIdx="0" presStyleCnt="2" custLinFactNeighborX="7" custLinFactNeighborY="3438">
        <dgm:presLayoutVars>
          <dgm:bulletEnabled val="1"/>
        </dgm:presLayoutVars>
      </dgm:prSet>
      <dgm:spPr/>
    </dgm:pt>
    <dgm:pt modelId="{A079E3AB-607D-4E72-8D5D-8C52D4165396}" type="pres">
      <dgm:prSet presAssocID="{DA84C5D2-8632-45BD-90A2-C94E9D576C81}" presName="TwoNodes_2" presStyleLbl="node1" presStyleIdx="1" presStyleCnt="2" custScaleY="104822">
        <dgm:presLayoutVars>
          <dgm:bulletEnabled val="1"/>
        </dgm:presLayoutVars>
      </dgm:prSet>
      <dgm:spPr/>
    </dgm:pt>
    <dgm:pt modelId="{3D231C12-2DC9-406A-969E-861A1F62754B}" type="pres">
      <dgm:prSet presAssocID="{DA84C5D2-8632-45BD-90A2-C94E9D576C81}" presName="TwoConn_1-2" presStyleLbl="fgAccFollowNode1" presStyleIdx="0" presStyleCnt="1" custScaleX="37778">
        <dgm:presLayoutVars>
          <dgm:bulletEnabled val="1"/>
        </dgm:presLayoutVars>
      </dgm:prSet>
      <dgm:spPr/>
    </dgm:pt>
    <dgm:pt modelId="{1C731A3A-E63B-4D2A-8AF9-67CCFE0C414E}" type="pres">
      <dgm:prSet presAssocID="{DA84C5D2-8632-45BD-90A2-C94E9D576C81}" presName="TwoNodes_1_text" presStyleLbl="node1" presStyleIdx="1" presStyleCnt="2">
        <dgm:presLayoutVars>
          <dgm:bulletEnabled val="1"/>
        </dgm:presLayoutVars>
      </dgm:prSet>
      <dgm:spPr/>
    </dgm:pt>
    <dgm:pt modelId="{D863695C-EDF1-4BFF-9F46-FB245F4F5F8C}" type="pres">
      <dgm:prSet presAssocID="{DA84C5D2-8632-45BD-90A2-C94E9D576C81}" presName="TwoNodes_2_text" presStyleLbl="node1" presStyleIdx="1" presStyleCnt="2">
        <dgm:presLayoutVars>
          <dgm:bulletEnabled val="1"/>
        </dgm:presLayoutVars>
      </dgm:prSet>
      <dgm:spPr/>
    </dgm:pt>
  </dgm:ptLst>
  <dgm:cxnLst>
    <dgm:cxn modelId="{D000523A-EEA5-40B3-A15C-76B05BEF6C3F}" type="presOf" srcId="{83D9EB64-4F50-4DA9-AEAB-2236B9A8C73F}" destId="{0ED56C37-9214-4A72-844B-08519202BF88}" srcOrd="0" destOrd="0" presId="urn:microsoft.com/office/officeart/2005/8/layout/vProcess5"/>
    <dgm:cxn modelId="{7CE9E53A-88E9-49F2-9DA8-2DD6AE581829}" srcId="{DA84C5D2-8632-45BD-90A2-C94E9D576C81}" destId="{4C0F928F-CA88-4E65-9DB6-F75224D2603B}" srcOrd="1" destOrd="0" parTransId="{91F2AA8A-14ED-4B35-8A05-1DE8AD227273}" sibTransId="{1F2E84B0-8939-4F3D-BDA6-9636CFDC1101}"/>
    <dgm:cxn modelId="{FAA5BD8D-FB2C-4127-82DD-B98CF90FA13C}" srcId="{DA84C5D2-8632-45BD-90A2-C94E9D576C81}" destId="{83D9EB64-4F50-4DA9-AEAB-2236B9A8C73F}" srcOrd="0" destOrd="0" parTransId="{F26AEC0A-A93E-4C73-87A2-7F48D0EDC7B7}" sibTransId="{8C87E8AD-24DC-4260-A706-FD3C6FD55043}"/>
    <dgm:cxn modelId="{9CBC8E93-B3AD-449E-A4E7-E11BA9B1672C}" type="presOf" srcId="{83D9EB64-4F50-4DA9-AEAB-2236B9A8C73F}" destId="{1C731A3A-E63B-4D2A-8AF9-67CCFE0C414E}" srcOrd="1" destOrd="0" presId="urn:microsoft.com/office/officeart/2005/8/layout/vProcess5"/>
    <dgm:cxn modelId="{F9C2D794-6631-4DA7-B767-20BFE9E00F5C}" type="presOf" srcId="{4C0F928F-CA88-4E65-9DB6-F75224D2603B}" destId="{D863695C-EDF1-4BFF-9F46-FB245F4F5F8C}" srcOrd="1" destOrd="0" presId="urn:microsoft.com/office/officeart/2005/8/layout/vProcess5"/>
    <dgm:cxn modelId="{858794AD-CC7D-465C-805C-C7CEB9E62BA8}" type="presOf" srcId="{DA84C5D2-8632-45BD-90A2-C94E9D576C81}" destId="{5802BF23-5311-4357-9DDF-350207751980}" srcOrd="0" destOrd="0" presId="urn:microsoft.com/office/officeart/2005/8/layout/vProcess5"/>
    <dgm:cxn modelId="{D49273C0-B50E-43F9-826D-A3CE84822C09}" type="presOf" srcId="{8C87E8AD-24DC-4260-A706-FD3C6FD55043}" destId="{3D231C12-2DC9-406A-969E-861A1F62754B}" srcOrd="0" destOrd="0" presId="urn:microsoft.com/office/officeart/2005/8/layout/vProcess5"/>
    <dgm:cxn modelId="{4E9842DF-DB17-4548-983D-40D67B6B63B2}" type="presOf" srcId="{4C0F928F-CA88-4E65-9DB6-F75224D2603B}" destId="{A079E3AB-607D-4E72-8D5D-8C52D4165396}" srcOrd="0" destOrd="0" presId="urn:microsoft.com/office/officeart/2005/8/layout/vProcess5"/>
    <dgm:cxn modelId="{EBA579CA-34B3-4904-B9A0-91787ADF1C84}" type="presParOf" srcId="{5802BF23-5311-4357-9DDF-350207751980}" destId="{67621654-FE95-4C19-8AB7-A994BDFF435B}" srcOrd="0" destOrd="0" presId="urn:microsoft.com/office/officeart/2005/8/layout/vProcess5"/>
    <dgm:cxn modelId="{1FA7254D-59F6-42FC-9177-A184873C6027}" type="presParOf" srcId="{5802BF23-5311-4357-9DDF-350207751980}" destId="{0ED56C37-9214-4A72-844B-08519202BF88}" srcOrd="1" destOrd="0" presId="urn:microsoft.com/office/officeart/2005/8/layout/vProcess5"/>
    <dgm:cxn modelId="{D12EB310-233C-425B-ABD2-DC26A055002B}" type="presParOf" srcId="{5802BF23-5311-4357-9DDF-350207751980}" destId="{A079E3AB-607D-4E72-8D5D-8C52D4165396}" srcOrd="2" destOrd="0" presId="urn:microsoft.com/office/officeart/2005/8/layout/vProcess5"/>
    <dgm:cxn modelId="{0E7A0E82-2B5C-454A-8B8B-3EF793C7FFDC}" type="presParOf" srcId="{5802BF23-5311-4357-9DDF-350207751980}" destId="{3D231C12-2DC9-406A-969E-861A1F62754B}" srcOrd="3" destOrd="0" presId="urn:microsoft.com/office/officeart/2005/8/layout/vProcess5"/>
    <dgm:cxn modelId="{B15F8D92-2F83-4F7E-BC82-50CA5972B596}" type="presParOf" srcId="{5802BF23-5311-4357-9DDF-350207751980}" destId="{1C731A3A-E63B-4D2A-8AF9-67CCFE0C414E}" srcOrd="4" destOrd="0" presId="urn:microsoft.com/office/officeart/2005/8/layout/vProcess5"/>
    <dgm:cxn modelId="{0FA91FA2-2E93-4800-976F-BD296DC71ECC}" type="presParOf" srcId="{5802BF23-5311-4357-9DDF-350207751980}" destId="{D863695C-EDF1-4BFF-9F46-FB245F4F5F8C}"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65FF27-C21F-413C-BF8B-CC55B7EB7C3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7D912DC8-7043-48C8-BA1F-498BDFF84BD7}">
      <dgm:prSet phldrT="[文本]" custT="1"/>
      <dgm:spPr/>
      <dgm:t>
        <a:bodyPr/>
        <a:lstStyle/>
        <a:p>
          <a:r>
            <a:rPr lang="en-US" altLang="zh-CN" sz="3200" dirty="0">
              <a:latin typeface="Times New Roman" panose="02020603050405020304" pitchFamily="18" charset="0"/>
              <a:cs typeface="Times New Roman" panose="02020603050405020304" pitchFamily="18" charset="0"/>
            </a:rPr>
            <a:t>Cherish our lives</a:t>
          </a:r>
          <a:endParaRPr lang="zh-CN" altLang="en-US" sz="3200" dirty="0">
            <a:latin typeface="Times New Roman" panose="02020603050405020304" pitchFamily="18" charset="0"/>
            <a:cs typeface="Times New Roman" panose="02020603050405020304" pitchFamily="18" charset="0"/>
          </a:endParaRPr>
        </a:p>
      </dgm:t>
    </dgm:pt>
    <dgm:pt modelId="{DDAFC186-EAC7-440B-A404-D3370D91A62D}" type="parTrans" cxnId="{6E7D7342-85B8-4058-BC7A-039B92CC1105}">
      <dgm:prSet/>
      <dgm:spPr/>
      <dgm:t>
        <a:bodyPr/>
        <a:lstStyle/>
        <a:p>
          <a:endParaRPr lang="zh-CN" altLang="en-US"/>
        </a:p>
      </dgm:t>
    </dgm:pt>
    <dgm:pt modelId="{7F9AA002-40D7-40AA-B01A-F622A5F0B010}" type="sibTrans" cxnId="{6E7D7342-85B8-4058-BC7A-039B92CC1105}">
      <dgm:prSet/>
      <dgm:spPr/>
      <dgm:t>
        <a:bodyPr/>
        <a:lstStyle/>
        <a:p>
          <a:endParaRPr lang="zh-CN" altLang="en-US"/>
        </a:p>
      </dgm:t>
    </dgm:pt>
    <dgm:pt modelId="{39C87623-A236-42ED-B455-1144B80C845A}">
      <dgm:prSet phldrT="[文本]" custT="1"/>
      <dgm:spPr/>
      <dgm:t>
        <a:bodyPr/>
        <a:lstStyle/>
        <a:p>
          <a:r>
            <a:rPr lang="en-US" altLang="zh-CN" sz="3200" dirty="0">
              <a:latin typeface="Times New Roman" panose="02020603050405020304" pitchFamily="18" charset="0"/>
              <a:cs typeface="Times New Roman" panose="02020603050405020304" pitchFamily="18" charset="0"/>
            </a:rPr>
            <a:t>Appreciate the beauty around us.</a:t>
          </a:r>
          <a:endParaRPr lang="zh-CN" altLang="en-US" sz="3200" dirty="0">
            <a:latin typeface="Times New Roman" panose="02020603050405020304" pitchFamily="18" charset="0"/>
            <a:cs typeface="Times New Roman" panose="02020603050405020304" pitchFamily="18" charset="0"/>
          </a:endParaRPr>
        </a:p>
      </dgm:t>
    </dgm:pt>
    <dgm:pt modelId="{CD58480C-D18A-4990-8FDB-EBEE05980214}" type="parTrans" cxnId="{561A9E58-2E9C-49FC-BA3C-3737FD5CA5FB}">
      <dgm:prSet/>
      <dgm:spPr/>
      <dgm:t>
        <a:bodyPr/>
        <a:lstStyle/>
        <a:p>
          <a:endParaRPr lang="zh-CN" altLang="en-US"/>
        </a:p>
      </dgm:t>
    </dgm:pt>
    <dgm:pt modelId="{4575CE99-65DD-418A-B503-E5F444E8C8CC}" type="sibTrans" cxnId="{561A9E58-2E9C-49FC-BA3C-3737FD5CA5FB}">
      <dgm:prSet/>
      <dgm:spPr/>
      <dgm:t>
        <a:bodyPr/>
        <a:lstStyle/>
        <a:p>
          <a:endParaRPr lang="zh-CN" altLang="en-US"/>
        </a:p>
      </dgm:t>
    </dgm:pt>
    <dgm:pt modelId="{7D11C68C-D3C4-43B0-801E-14FF44442E60}">
      <dgm:prSet phldrT="[文本]" custT="1"/>
      <dgm:spPr/>
      <dgm:t>
        <a:bodyPr/>
        <a:lstStyle/>
        <a:p>
          <a:r>
            <a:rPr lang="en-US" altLang="zh-CN" sz="3200" dirty="0">
              <a:latin typeface="Times New Roman" panose="02020603050405020304" pitchFamily="18" charset="0"/>
              <a:cs typeface="Times New Roman" panose="02020603050405020304" pitchFamily="18" charset="0"/>
            </a:rPr>
            <a:t>Enjoy our lives.</a:t>
          </a:r>
          <a:endParaRPr lang="zh-CN" altLang="en-US" sz="3200" dirty="0">
            <a:latin typeface="Times New Roman" panose="02020603050405020304" pitchFamily="18" charset="0"/>
            <a:cs typeface="Times New Roman" panose="02020603050405020304" pitchFamily="18" charset="0"/>
          </a:endParaRPr>
        </a:p>
      </dgm:t>
    </dgm:pt>
    <dgm:pt modelId="{DEC3B131-ED88-416F-98F8-D83A2944FF17}" type="parTrans" cxnId="{3F51C2E5-422F-4EBB-87BA-05CC8064062C}">
      <dgm:prSet/>
      <dgm:spPr/>
      <dgm:t>
        <a:bodyPr/>
        <a:lstStyle/>
        <a:p>
          <a:endParaRPr lang="zh-CN" altLang="en-US"/>
        </a:p>
      </dgm:t>
    </dgm:pt>
    <dgm:pt modelId="{A2AF47A9-ACAB-4446-BFB2-08A700264183}" type="sibTrans" cxnId="{3F51C2E5-422F-4EBB-87BA-05CC8064062C}">
      <dgm:prSet/>
      <dgm:spPr/>
      <dgm:t>
        <a:bodyPr/>
        <a:lstStyle/>
        <a:p>
          <a:endParaRPr lang="zh-CN" altLang="en-US"/>
        </a:p>
      </dgm:t>
    </dgm:pt>
    <dgm:pt modelId="{A7844D3A-67FE-4C07-99D4-1F878278A11B}" type="pres">
      <dgm:prSet presAssocID="{AA65FF27-C21F-413C-BF8B-CC55B7EB7C38}" presName="linear" presStyleCnt="0">
        <dgm:presLayoutVars>
          <dgm:dir/>
          <dgm:animLvl val="lvl"/>
          <dgm:resizeHandles val="exact"/>
        </dgm:presLayoutVars>
      </dgm:prSet>
      <dgm:spPr/>
    </dgm:pt>
    <dgm:pt modelId="{4957FA32-F6DC-4EA3-9FCD-BE17B7E8D38E}" type="pres">
      <dgm:prSet presAssocID="{7D912DC8-7043-48C8-BA1F-498BDFF84BD7}" presName="parentLin" presStyleCnt="0"/>
      <dgm:spPr/>
    </dgm:pt>
    <dgm:pt modelId="{A29AB07A-A5FB-4ACA-AE70-8A1106669440}" type="pres">
      <dgm:prSet presAssocID="{7D912DC8-7043-48C8-BA1F-498BDFF84BD7}" presName="parentLeftMargin" presStyleLbl="node1" presStyleIdx="0" presStyleCnt="3"/>
      <dgm:spPr/>
    </dgm:pt>
    <dgm:pt modelId="{CD7FE0C9-9807-4BB6-B44F-A1DC58F02A82}" type="pres">
      <dgm:prSet presAssocID="{7D912DC8-7043-48C8-BA1F-498BDFF84BD7}" presName="parentText" presStyleLbl="node1" presStyleIdx="0" presStyleCnt="3">
        <dgm:presLayoutVars>
          <dgm:chMax val="0"/>
          <dgm:bulletEnabled val="1"/>
        </dgm:presLayoutVars>
      </dgm:prSet>
      <dgm:spPr/>
    </dgm:pt>
    <dgm:pt modelId="{68023BAE-94B4-45EC-8F23-799CF1CFF4F3}" type="pres">
      <dgm:prSet presAssocID="{7D912DC8-7043-48C8-BA1F-498BDFF84BD7}" presName="negativeSpace" presStyleCnt="0"/>
      <dgm:spPr/>
    </dgm:pt>
    <dgm:pt modelId="{DD411C7B-B41E-472B-8F01-80264F4867C2}" type="pres">
      <dgm:prSet presAssocID="{7D912DC8-7043-48C8-BA1F-498BDFF84BD7}" presName="childText" presStyleLbl="conFgAcc1" presStyleIdx="0" presStyleCnt="3">
        <dgm:presLayoutVars>
          <dgm:bulletEnabled val="1"/>
        </dgm:presLayoutVars>
      </dgm:prSet>
      <dgm:spPr/>
    </dgm:pt>
    <dgm:pt modelId="{CE79E4B2-86D1-4D35-B3C9-A0F0EF6B84BB}" type="pres">
      <dgm:prSet presAssocID="{7F9AA002-40D7-40AA-B01A-F622A5F0B010}" presName="spaceBetweenRectangles" presStyleCnt="0"/>
      <dgm:spPr/>
    </dgm:pt>
    <dgm:pt modelId="{1315E199-8212-40FB-A7EF-2AE429A3B1E7}" type="pres">
      <dgm:prSet presAssocID="{39C87623-A236-42ED-B455-1144B80C845A}" presName="parentLin" presStyleCnt="0"/>
      <dgm:spPr/>
    </dgm:pt>
    <dgm:pt modelId="{E024DC88-CD47-42F3-9B6E-61E90C47E4EF}" type="pres">
      <dgm:prSet presAssocID="{39C87623-A236-42ED-B455-1144B80C845A}" presName="parentLeftMargin" presStyleLbl="node1" presStyleIdx="0" presStyleCnt="3"/>
      <dgm:spPr/>
    </dgm:pt>
    <dgm:pt modelId="{53FD60C0-F7D3-4A86-BAEB-17C6FC862194}" type="pres">
      <dgm:prSet presAssocID="{39C87623-A236-42ED-B455-1144B80C845A}" presName="parentText" presStyleLbl="node1" presStyleIdx="1" presStyleCnt="3">
        <dgm:presLayoutVars>
          <dgm:chMax val="0"/>
          <dgm:bulletEnabled val="1"/>
        </dgm:presLayoutVars>
      </dgm:prSet>
      <dgm:spPr/>
    </dgm:pt>
    <dgm:pt modelId="{4201BF6F-E6D8-4266-AE06-1B0FF0922AD2}" type="pres">
      <dgm:prSet presAssocID="{39C87623-A236-42ED-B455-1144B80C845A}" presName="negativeSpace" presStyleCnt="0"/>
      <dgm:spPr/>
    </dgm:pt>
    <dgm:pt modelId="{9CDE29E9-3594-4C5E-803E-2EA630C27DEA}" type="pres">
      <dgm:prSet presAssocID="{39C87623-A236-42ED-B455-1144B80C845A}" presName="childText" presStyleLbl="conFgAcc1" presStyleIdx="1" presStyleCnt="3">
        <dgm:presLayoutVars>
          <dgm:bulletEnabled val="1"/>
        </dgm:presLayoutVars>
      </dgm:prSet>
      <dgm:spPr/>
    </dgm:pt>
    <dgm:pt modelId="{C86B7E55-92F3-422B-938B-AA7C76381CDC}" type="pres">
      <dgm:prSet presAssocID="{4575CE99-65DD-418A-B503-E5F444E8C8CC}" presName="spaceBetweenRectangles" presStyleCnt="0"/>
      <dgm:spPr/>
    </dgm:pt>
    <dgm:pt modelId="{397B0F21-D839-49A8-993B-2D86C362D465}" type="pres">
      <dgm:prSet presAssocID="{7D11C68C-D3C4-43B0-801E-14FF44442E60}" presName="parentLin" presStyleCnt="0"/>
      <dgm:spPr/>
    </dgm:pt>
    <dgm:pt modelId="{D6D830B2-01A4-4C43-BC13-5A192B80165B}" type="pres">
      <dgm:prSet presAssocID="{7D11C68C-D3C4-43B0-801E-14FF44442E60}" presName="parentLeftMargin" presStyleLbl="node1" presStyleIdx="1" presStyleCnt="3"/>
      <dgm:spPr/>
    </dgm:pt>
    <dgm:pt modelId="{3AB6A9D3-0762-40F4-85EF-516AA4EE1E10}" type="pres">
      <dgm:prSet presAssocID="{7D11C68C-D3C4-43B0-801E-14FF44442E60}" presName="parentText" presStyleLbl="node1" presStyleIdx="2" presStyleCnt="3">
        <dgm:presLayoutVars>
          <dgm:chMax val="0"/>
          <dgm:bulletEnabled val="1"/>
        </dgm:presLayoutVars>
      </dgm:prSet>
      <dgm:spPr/>
    </dgm:pt>
    <dgm:pt modelId="{DA1B2C2C-99C2-4F07-BCD7-34338394BC11}" type="pres">
      <dgm:prSet presAssocID="{7D11C68C-D3C4-43B0-801E-14FF44442E60}" presName="negativeSpace" presStyleCnt="0"/>
      <dgm:spPr/>
    </dgm:pt>
    <dgm:pt modelId="{9627845C-7D61-41D3-9C00-0AB6EFA008A1}" type="pres">
      <dgm:prSet presAssocID="{7D11C68C-D3C4-43B0-801E-14FF44442E60}" presName="childText" presStyleLbl="conFgAcc1" presStyleIdx="2" presStyleCnt="3">
        <dgm:presLayoutVars>
          <dgm:bulletEnabled val="1"/>
        </dgm:presLayoutVars>
      </dgm:prSet>
      <dgm:spPr/>
    </dgm:pt>
  </dgm:ptLst>
  <dgm:cxnLst>
    <dgm:cxn modelId="{F586D200-5EBB-4662-AF53-B7BB8D9EA295}" type="presOf" srcId="{AA65FF27-C21F-413C-BF8B-CC55B7EB7C38}" destId="{A7844D3A-67FE-4C07-99D4-1F878278A11B}" srcOrd="0" destOrd="0" presId="urn:microsoft.com/office/officeart/2005/8/layout/list1"/>
    <dgm:cxn modelId="{4AD13A0F-1FBB-483C-884A-A2E5F046688A}" type="presOf" srcId="{39C87623-A236-42ED-B455-1144B80C845A}" destId="{53FD60C0-F7D3-4A86-BAEB-17C6FC862194}" srcOrd="1" destOrd="0" presId="urn:microsoft.com/office/officeart/2005/8/layout/list1"/>
    <dgm:cxn modelId="{D0E5CF1E-BDFE-487E-80AF-826EE15C3A6F}" type="presOf" srcId="{7D912DC8-7043-48C8-BA1F-498BDFF84BD7}" destId="{CD7FE0C9-9807-4BB6-B44F-A1DC58F02A82}" srcOrd="1" destOrd="0" presId="urn:microsoft.com/office/officeart/2005/8/layout/list1"/>
    <dgm:cxn modelId="{3BDCC537-0010-4B35-805A-EA2B33A1AAAD}" type="presOf" srcId="{7D11C68C-D3C4-43B0-801E-14FF44442E60}" destId="{D6D830B2-01A4-4C43-BC13-5A192B80165B}" srcOrd="0" destOrd="0" presId="urn:microsoft.com/office/officeart/2005/8/layout/list1"/>
    <dgm:cxn modelId="{6E7D7342-85B8-4058-BC7A-039B92CC1105}" srcId="{AA65FF27-C21F-413C-BF8B-CC55B7EB7C38}" destId="{7D912DC8-7043-48C8-BA1F-498BDFF84BD7}" srcOrd="0" destOrd="0" parTransId="{DDAFC186-EAC7-440B-A404-D3370D91A62D}" sibTransId="{7F9AA002-40D7-40AA-B01A-F622A5F0B010}"/>
    <dgm:cxn modelId="{561A9E58-2E9C-49FC-BA3C-3737FD5CA5FB}" srcId="{AA65FF27-C21F-413C-BF8B-CC55B7EB7C38}" destId="{39C87623-A236-42ED-B455-1144B80C845A}" srcOrd="1" destOrd="0" parTransId="{CD58480C-D18A-4990-8FDB-EBEE05980214}" sibTransId="{4575CE99-65DD-418A-B503-E5F444E8C8CC}"/>
    <dgm:cxn modelId="{7D1C1F9F-CF22-4762-9521-A0BB9A8AF38F}" type="presOf" srcId="{7D912DC8-7043-48C8-BA1F-498BDFF84BD7}" destId="{A29AB07A-A5FB-4ACA-AE70-8A1106669440}" srcOrd="0" destOrd="0" presId="urn:microsoft.com/office/officeart/2005/8/layout/list1"/>
    <dgm:cxn modelId="{48A064BD-98FD-4193-931D-ADB438B2D186}" type="presOf" srcId="{7D11C68C-D3C4-43B0-801E-14FF44442E60}" destId="{3AB6A9D3-0762-40F4-85EF-516AA4EE1E10}" srcOrd="1" destOrd="0" presId="urn:microsoft.com/office/officeart/2005/8/layout/list1"/>
    <dgm:cxn modelId="{F2CFA6C2-390C-4006-AD5E-F580CFE890DE}" type="presOf" srcId="{39C87623-A236-42ED-B455-1144B80C845A}" destId="{E024DC88-CD47-42F3-9B6E-61E90C47E4EF}" srcOrd="0" destOrd="0" presId="urn:microsoft.com/office/officeart/2005/8/layout/list1"/>
    <dgm:cxn modelId="{3F51C2E5-422F-4EBB-87BA-05CC8064062C}" srcId="{AA65FF27-C21F-413C-BF8B-CC55B7EB7C38}" destId="{7D11C68C-D3C4-43B0-801E-14FF44442E60}" srcOrd="2" destOrd="0" parTransId="{DEC3B131-ED88-416F-98F8-D83A2944FF17}" sibTransId="{A2AF47A9-ACAB-4446-BFB2-08A700264183}"/>
    <dgm:cxn modelId="{2CEFEAD9-536B-4E9D-878C-71A5405B1695}" type="presParOf" srcId="{A7844D3A-67FE-4C07-99D4-1F878278A11B}" destId="{4957FA32-F6DC-4EA3-9FCD-BE17B7E8D38E}" srcOrd="0" destOrd="0" presId="urn:microsoft.com/office/officeart/2005/8/layout/list1"/>
    <dgm:cxn modelId="{04F2EB11-E464-418E-AAA5-44BA7EA910AA}" type="presParOf" srcId="{4957FA32-F6DC-4EA3-9FCD-BE17B7E8D38E}" destId="{A29AB07A-A5FB-4ACA-AE70-8A1106669440}" srcOrd="0" destOrd="0" presId="urn:microsoft.com/office/officeart/2005/8/layout/list1"/>
    <dgm:cxn modelId="{15BDE581-6B76-4300-8EF7-697CAC938EE8}" type="presParOf" srcId="{4957FA32-F6DC-4EA3-9FCD-BE17B7E8D38E}" destId="{CD7FE0C9-9807-4BB6-B44F-A1DC58F02A82}" srcOrd="1" destOrd="0" presId="urn:microsoft.com/office/officeart/2005/8/layout/list1"/>
    <dgm:cxn modelId="{D017C1F3-5E68-4592-9616-0A8BBE4EC18D}" type="presParOf" srcId="{A7844D3A-67FE-4C07-99D4-1F878278A11B}" destId="{68023BAE-94B4-45EC-8F23-799CF1CFF4F3}" srcOrd="1" destOrd="0" presId="urn:microsoft.com/office/officeart/2005/8/layout/list1"/>
    <dgm:cxn modelId="{960CB876-1515-4598-A67E-5668D2427FE2}" type="presParOf" srcId="{A7844D3A-67FE-4C07-99D4-1F878278A11B}" destId="{DD411C7B-B41E-472B-8F01-80264F4867C2}" srcOrd="2" destOrd="0" presId="urn:microsoft.com/office/officeart/2005/8/layout/list1"/>
    <dgm:cxn modelId="{24568960-6B4F-4A1A-951F-0277145E01C8}" type="presParOf" srcId="{A7844D3A-67FE-4C07-99D4-1F878278A11B}" destId="{CE79E4B2-86D1-4D35-B3C9-A0F0EF6B84BB}" srcOrd="3" destOrd="0" presId="urn:microsoft.com/office/officeart/2005/8/layout/list1"/>
    <dgm:cxn modelId="{64B10287-9457-428E-B7E0-4B2BDC27FD93}" type="presParOf" srcId="{A7844D3A-67FE-4C07-99D4-1F878278A11B}" destId="{1315E199-8212-40FB-A7EF-2AE429A3B1E7}" srcOrd="4" destOrd="0" presId="urn:microsoft.com/office/officeart/2005/8/layout/list1"/>
    <dgm:cxn modelId="{3F9EDF72-4365-4250-B1B0-88A3C7AB3DA3}" type="presParOf" srcId="{1315E199-8212-40FB-A7EF-2AE429A3B1E7}" destId="{E024DC88-CD47-42F3-9B6E-61E90C47E4EF}" srcOrd="0" destOrd="0" presId="urn:microsoft.com/office/officeart/2005/8/layout/list1"/>
    <dgm:cxn modelId="{384888B1-E973-4971-A492-C8EBBAF1F885}" type="presParOf" srcId="{1315E199-8212-40FB-A7EF-2AE429A3B1E7}" destId="{53FD60C0-F7D3-4A86-BAEB-17C6FC862194}" srcOrd="1" destOrd="0" presId="urn:microsoft.com/office/officeart/2005/8/layout/list1"/>
    <dgm:cxn modelId="{0AE5352D-BB41-42F1-BE00-3BD7D7211570}" type="presParOf" srcId="{A7844D3A-67FE-4C07-99D4-1F878278A11B}" destId="{4201BF6F-E6D8-4266-AE06-1B0FF0922AD2}" srcOrd="5" destOrd="0" presId="urn:microsoft.com/office/officeart/2005/8/layout/list1"/>
    <dgm:cxn modelId="{44F3491F-2096-4C66-BF67-FF9EB1C8968F}" type="presParOf" srcId="{A7844D3A-67FE-4C07-99D4-1F878278A11B}" destId="{9CDE29E9-3594-4C5E-803E-2EA630C27DEA}" srcOrd="6" destOrd="0" presId="urn:microsoft.com/office/officeart/2005/8/layout/list1"/>
    <dgm:cxn modelId="{0A77D47A-571A-4799-B226-9286F5360E3C}" type="presParOf" srcId="{A7844D3A-67FE-4C07-99D4-1F878278A11B}" destId="{C86B7E55-92F3-422B-938B-AA7C76381CDC}" srcOrd="7" destOrd="0" presId="urn:microsoft.com/office/officeart/2005/8/layout/list1"/>
    <dgm:cxn modelId="{D43BB66E-268B-4C12-A361-176EDAB23906}" type="presParOf" srcId="{A7844D3A-67FE-4C07-99D4-1F878278A11B}" destId="{397B0F21-D839-49A8-993B-2D86C362D465}" srcOrd="8" destOrd="0" presId="urn:microsoft.com/office/officeart/2005/8/layout/list1"/>
    <dgm:cxn modelId="{410D0BDC-A73F-41BA-A452-A0BF31B191AB}" type="presParOf" srcId="{397B0F21-D839-49A8-993B-2D86C362D465}" destId="{D6D830B2-01A4-4C43-BC13-5A192B80165B}" srcOrd="0" destOrd="0" presId="urn:microsoft.com/office/officeart/2005/8/layout/list1"/>
    <dgm:cxn modelId="{EECAA28A-9409-4D55-BA68-50C55B0203B4}" type="presParOf" srcId="{397B0F21-D839-49A8-993B-2D86C362D465}" destId="{3AB6A9D3-0762-40F4-85EF-516AA4EE1E10}" srcOrd="1" destOrd="0" presId="urn:microsoft.com/office/officeart/2005/8/layout/list1"/>
    <dgm:cxn modelId="{E0D9BD77-3C1E-47E6-B388-C9C488813585}" type="presParOf" srcId="{A7844D3A-67FE-4C07-99D4-1F878278A11B}" destId="{DA1B2C2C-99C2-4F07-BCD7-34338394BC11}" srcOrd="9" destOrd="0" presId="urn:microsoft.com/office/officeart/2005/8/layout/list1"/>
    <dgm:cxn modelId="{3018CFB4-5FDA-4950-B0AD-61525077FFBE}" type="presParOf" srcId="{A7844D3A-67FE-4C07-99D4-1F878278A11B}" destId="{9627845C-7D61-41D3-9C00-0AB6EFA008A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D56C37-9214-4A72-844B-08519202BF88}">
      <dsp:nvSpPr>
        <dsp:cNvPr id="0" name=""/>
        <dsp:cNvSpPr/>
      </dsp:nvSpPr>
      <dsp:spPr>
        <a:xfrm>
          <a:off x="0" y="0"/>
          <a:ext cx="6487920" cy="1562472"/>
        </a:xfrm>
        <a:prstGeom prst="roundRect">
          <a:avLst>
            <a:gd name="adj" fmla="val 1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altLang="zh-CN" sz="4000" kern="1200" dirty="0">
              <a:latin typeface="Times New Roman" panose="02020603050405020304" pitchFamily="18" charset="0"/>
              <a:cs typeface="Times New Roman" panose="02020603050405020304" pitchFamily="18" charset="0"/>
            </a:rPr>
            <a:t>            </a:t>
          </a:r>
          <a:r>
            <a:rPr lang="en-US" altLang="zh-CN" sz="4000" kern="1200" dirty="0">
              <a:solidFill>
                <a:srgbClr val="C00000"/>
              </a:solidFill>
              <a:latin typeface="Times New Roman" panose="02020603050405020304" pitchFamily="18" charset="0"/>
              <a:cs typeface="Times New Roman" panose="02020603050405020304" pitchFamily="18" charset="0"/>
            </a:rPr>
            <a:t>materialist</a:t>
          </a:r>
          <a:endParaRPr lang="zh-CN" altLang="en-US" sz="4000" kern="1200" dirty="0">
            <a:solidFill>
              <a:srgbClr val="C00000"/>
            </a:solidFill>
            <a:latin typeface="Times New Roman" panose="02020603050405020304" pitchFamily="18" charset="0"/>
            <a:cs typeface="Times New Roman" panose="02020603050405020304" pitchFamily="18" charset="0"/>
          </a:endParaRPr>
        </a:p>
      </dsp:txBody>
      <dsp:txXfrm>
        <a:off x="45763" y="45763"/>
        <a:ext cx="4872984" cy="1470946"/>
      </dsp:txXfrm>
    </dsp:sp>
    <dsp:sp modelId="{A079E3AB-607D-4E72-8D5D-8C52D4165396}">
      <dsp:nvSpPr>
        <dsp:cNvPr id="0" name=""/>
        <dsp:cNvSpPr/>
      </dsp:nvSpPr>
      <dsp:spPr>
        <a:xfrm>
          <a:off x="1144927" y="1909688"/>
          <a:ext cx="6487920" cy="1562472"/>
        </a:xfrm>
        <a:prstGeom prst="roundRect">
          <a:avLst>
            <a:gd name="adj" fmla="val 1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altLang="zh-CN" sz="4000" kern="1200" dirty="0">
              <a:latin typeface="Times New Roman" panose="02020603050405020304" pitchFamily="18" charset="0"/>
              <a:cs typeface="Times New Roman" panose="02020603050405020304" pitchFamily="18" charset="0"/>
            </a:rPr>
            <a:t>            </a:t>
          </a:r>
          <a:r>
            <a:rPr lang="en-US" altLang="zh-CN" sz="4000" kern="1200" dirty="0">
              <a:solidFill>
                <a:srgbClr val="C00000"/>
              </a:solidFill>
              <a:latin typeface="Times New Roman" panose="02020603050405020304" pitchFamily="18" charset="0"/>
              <a:cs typeface="Times New Roman" panose="02020603050405020304" pitchFamily="18" charset="0"/>
            </a:rPr>
            <a:t>mentalist</a:t>
          </a:r>
          <a:endParaRPr lang="zh-CN" altLang="en-US" sz="4000" kern="1200" dirty="0">
            <a:solidFill>
              <a:srgbClr val="C00000"/>
            </a:solidFill>
            <a:latin typeface="Times New Roman" panose="02020603050405020304" pitchFamily="18" charset="0"/>
            <a:cs typeface="Times New Roman" panose="02020603050405020304" pitchFamily="18" charset="0"/>
          </a:endParaRPr>
        </a:p>
      </dsp:txBody>
      <dsp:txXfrm>
        <a:off x="1190690" y="1955451"/>
        <a:ext cx="4235860" cy="1470946"/>
      </dsp:txXfrm>
    </dsp:sp>
    <dsp:sp modelId="{3D231C12-2DC9-406A-969E-861A1F62754B}">
      <dsp:nvSpPr>
        <dsp:cNvPr id="0" name=""/>
        <dsp:cNvSpPr/>
      </dsp:nvSpPr>
      <dsp:spPr>
        <a:xfrm>
          <a:off x="5767545" y="1368151"/>
          <a:ext cx="425143" cy="735857"/>
        </a:xfrm>
        <a:prstGeom prst="downArrow">
          <a:avLst>
            <a:gd name="adj1" fmla="val 55000"/>
            <a:gd name="adj2" fmla="val 45000"/>
          </a:avLst>
        </a:prstGeom>
        <a:solidFill>
          <a:srgbClr val="97293B">
            <a:alpha val="89804"/>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solidFill>
              <a:srgbClr val="C00000"/>
            </a:solidFill>
          </a:endParaRPr>
        </a:p>
      </dsp:txBody>
      <dsp:txXfrm>
        <a:off x="5863202" y="1368151"/>
        <a:ext cx="233829" cy="6306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D56C37-9214-4A72-844B-08519202BF88}">
      <dsp:nvSpPr>
        <dsp:cNvPr id="0" name=""/>
        <dsp:cNvSpPr/>
      </dsp:nvSpPr>
      <dsp:spPr>
        <a:xfrm>
          <a:off x="0" y="0"/>
          <a:ext cx="7528436" cy="1562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altLang="zh-CN" sz="2800" kern="1200" dirty="0">
              <a:latin typeface="Times New Roman" panose="02020603050405020304" pitchFamily="18" charset="0"/>
              <a:cs typeface="Times New Roman" panose="02020603050405020304" pitchFamily="18" charset="0"/>
            </a:rPr>
            <a:t>He used to be dismissive, arrogant, pragmatic and indifferent</a:t>
          </a:r>
          <a:r>
            <a:rPr lang="en-US" altLang="zh-CN" sz="2800" kern="1200" dirty="0"/>
            <a:t>.</a:t>
          </a:r>
          <a:endParaRPr lang="zh-CN" altLang="en-US" sz="2800" kern="1200" dirty="0"/>
        </a:p>
      </dsp:txBody>
      <dsp:txXfrm>
        <a:off x="45763" y="45763"/>
        <a:ext cx="5913500" cy="1470946"/>
      </dsp:txXfrm>
    </dsp:sp>
    <dsp:sp modelId="{A079E3AB-607D-4E72-8D5D-8C52D4165396}">
      <dsp:nvSpPr>
        <dsp:cNvPr id="0" name=""/>
        <dsp:cNvSpPr/>
      </dsp:nvSpPr>
      <dsp:spPr>
        <a:xfrm>
          <a:off x="1328547" y="1909688"/>
          <a:ext cx="7528436" cy="1562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altLang="zh-CN" sz="2800" kern="1200" dirty="0">
              <a:latin typeface="Times New Roman" panose="02020603050405020304" pitchFamily="18" charset="0"/>
              <a:cs typeface="Times New Roman" panose="02020603050405020304" pitchFamily="18" charset="0"/>
            </a:rPr>
            <a:t>Now he is sentimental, sensitive and friendly.</a:t>
          </a:r>
          <a:endParaRPr lang="zh-CN" altLang="en-US" sz="2800" kern="1200" dirty="0">
            <a:latin typeface="Times New Roman" panose="02020603050405020304" pitchFamily="18" charset="0"/>
            <a:cs typeface="Times New Roman" panose="02020603050405020304" pitchFamily="18" charset="0"/>
          </a:endParaRPr>
        </a:p>
      </dsp:txBody>
      <dsp:txXfrm>
        <a:off x="1374310" y="1955451"/>
        <a:ext cx="5092756" cy="1470946"/>
      </dsp:txXfrm>
    </dsp:sp>
    <dsp:sp modelId="{3D231C12-2DC9-406A-969E-861A1F62754B}">
      <dsp:nvSpPr>
        <dsp:cNvPr id="0" name=""/>
        <dsp:cNvSpPr/>
      </dsp:nvSpPr>
      <dsp:spPr>
        <a:xfrm>
          <a:off x="6512829" y="1228276"/>
          <a:ext cx="1015606" cy="1015606"/>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6741340" y="1228276"/>
        <a:ext cx="558584" cy="7642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D56C37-9214-4A72-844B-08519202BF88}">
      <dsp:nvSpPr>
        <dsp:cNvPr id="0" name=""/>
        <dsp:cNvSpPr/>
      </dsp:nvSpPr>
      <dsp:spPr>
        <a:xfrm>
          <a:off x="514" y="38340"/>
          <a:ext cx="7344816" cy="17173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altLang="zh-CN" sz="2800" kern="1200" dirty="0">
              <a:latin typeface="Times New Roman" panose="02020603050405020304" pitchFamily="18" charset="0"/>
              <a:cs typeface="Times New Roman" panose="02020603050405020304" pitchFamily="18" charset="0"/>
            </a:rPr>
            <a:t>He used to only care about political affairs.</a:t>
          </a:r>
          <a:endParaRPr lang="zh-CN" altLang="en-US" sz="2800" kern="1200" dirty="0">
            <a:latin typeface="Times New Roman" panose="02020603050405020304" pitchFamily="18" charset="0"/>
            <a:cs typeface="Times New Roman" panose="02020603050405020304" pitchFamily="18" charset="0"/>
          </a:endParaRPr>
        </a:p>
      </dsp:txBody>
      <dsp:txXfrm>
        <a:off x="50815" y="88641"/>
        <a:ext cx="5569757" cy="1616788"/>
      </dsp:txXfrm>
    </dsp:sp>
    <dsp:sp modelId="{A079E3AB-607D-4E72-8D5D-8C52D4165396}">
      <dsp:nvSpPr>
        <dsp:cNvPr id="0" name=""/>
        <dsp:cNvSpPr/>
      </dsp:nvSpPr>
      <dsp:spPr>
        <a:xfrm>
          <a:off x="1296143" y="2036923"/>
          <a:ext cx="7344816" cy="18002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altLang="zh-CN" sz="2800" kern="1200" dirty="0">
              <a:latin typeface="Times New Roman" panose="02020603050405020304" pitchFamily="18" charset="0"/>
              <a:cs typeface="Times New Roman" panose="02020603050405020304" pitchFamily="18" charset="0"/>
            </a:rPr>
            <a:t>Now he cherishes the beauty of the life and nature such as love, friendship. He longs for a purification.</a:t>
          </a:r>
          <a:endParaRPr lang="zh-CN" altLang="en-US" sz="2800" kern="1200" dirty="0">
            <a:latin typeface="Times New Roman" panose="02020603050405020304" pitchFamily="18" charset="0"/>
            <a:cs typeface="Times New Roman" panose="02020603050405020304" pitchFamily="18" charset="0"/>
          </a:endParaRPr>
        </a:p>
      </dsp:txBody>
      <dsp:txXfrm>
        <a:off x="1348869" y="2089649"/>
        <a:ext cx="4826915" cy="1694751"/>
      </dsp:txXfrm>
    </dsp:sp>
    <dsp:sp modelId="{3D231C12-2DC9-406A-969E-861A1F62754B}">
      <dsp:nvSpPr>
        <dsp:cNvPr id="0" name=""/>
        <dsp:cNvSpPr/>
      </dsp:nvSpPr>
      <dsp:spPr>
        <a:xfrm>
          <a:off x="6575805" y="1329356"/>
          <a:ext cx="421717" cy="1116304"/>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6670691" y="1329356"/>
        <a:ext cx="231945" cy="10119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411C7B-B41E-472B-8F01-80264F4867C2}">
      <dsp:nvSpPr>
        <dsp:cNvPr id="0" name=""/>
        <dsp:cNvSpPr/>
      </dsp:nvSpPr>
      <dsp:spPr>
        <a:xfrm>
          <a:off x="0" y="464019"/>
          <a:ext cx="6096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7FE0C9-9807-4BB6-B44F-A1DC58F02A82}">
      <dsp:nvSpPr>
        <dsp:cNvPr id="0" name=""/>
        <dsp:cNvSpPr/>
      </dsp:nvSpPr>
      <dsp:spPr>
        <a:xfrm>
          <a:off x="304800" y="6459"/>
          <a:ext cx="4267200" cy="915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422400">
            <a:lnSpc>
              <a:spcPct val="90000"/>
            </a:lnSpc>
            <a:spcBef>
              <a:spcPct val="0"/>
            </a:spcBef>
            <a:spcAft>
              <a:spcPct val="35000"/>
            </a:spcAft>
            <a:buNone/>
          </a:pPr>
          <a:r>
            <a:rPr lang="en-US" altLang="zh-CN" sz="3200" kern="1200" dirty="0">
              <a:latin typeface="Times New Roman" panose="02020603050405020304" pitchFamily="18" charset="0"/>
              <a:cs typeface="Times New Roman" panose="02020603050405020304" pitchFamily="18" charset="0"/>
            </a:rPr>
            <a:t>Cherish our lives</a:t>
          </a:r>
          <a:endParaRPr lang="zh-CN" altLang="en-US" sz="3200" kern="1200" dirty="0">
            <a:latin typeface="Times New Roman" panose="02020603050405020304" pitchFamily="18" charset="0"/>
            <a:cs typeface="Times New Roman" panose="02020603050405020304" pitchFamily="18" charset="0"/>
          </a:endParaRPr>
        </a:p>
      </dsp:txBody>
      <dsp:txXfrm>
        <a:off x="349472" y="51131"/>
        <a:ext cx="4177856" cy="825776"/>
      </dsp:txXfrm>
    </dsp:sp>
    <dsp:sp modelId="{9CDE29E9-3594-4C5E-803E-2EA630C27DEA}">
      <dsp:nvSpPr>
        <dsp:cNvPr id="0" name=""/>
        <dsp:cNvSpPr/>
      </dsp:nvSpPr>
      <dsp:spPr>
        <a:xfrm>
          <a:off x="0" y="1870179"/>
          <a:ext cx="6096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FD60C0-F7D3-4A86-BAEB-17C6FC862194}">
      <dsp:nvSpPr>
        <dsp:cNvPr id="0" name=""/>
        <dsp:cNvSpPr/>
      </dsp:nvSpPr>
      <dsp:spPr>
        <a:xfrm>
          <a:off x="304800" y="1412619"/>
          <a:ext cx="4267200" cy="915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422400">
            <a:lnSpc>
              <a:spcPct val="90000"/>
            </a:lnSpc>
            <a:spcBef>
              <a:spcPct val="0"/>
            </a:spcBef>
            <a:spcAft>
              <a:spcPct val="35000"/>
            </a:spcAft>
            <a:buNone/>
          </a:pPr>
          <a:r>
            <a:rPr lang="en-US" altLang="zh-CN" sz="3200" kern="1200" dirty="0">
              <a:latin typeface="Times New Roman" panose="02020603050405020304" pitchFamily="18" charset="0"/>
              <a:cs typeface="Times New Roman" panose="02020603050405020304" pitchFamily="18" charset="0"/>
            </a:rPr>
            <a:t>Appreciate the beauty around us.</a:t>
          </a:r>
          <a:endParaRPr lang="zh-CN" altLang="en-US" sz="3200" kern="1200" dirty="0">
            <a:latin typeface="Times New Roman" panose="02020603050405020304" pitchFamily="18" charset="0"/>
            <a:cs typeface="Times New Roman" panose="02020603050405020304" pitchFamily="18" charset="0"/>
          </a:endParaRPr>
        </a:p>
      </dsp:txBody>
      <dsp:txXfrm>
        <a:off x="349472" y="1457291"/>
        <a:ext cx="4177856" cy="825776"/>
      </dsp:txXfrm>
    </dsp:sp>
    <dsp:sp modelId="{9627845C-7D61-41D3-9C00-0AB6EFA008A1}">
      <dsp:nvSpPr>
        <dsp:cNvPr id="0" name=""/>
        <dsp:cNvSpPr/>
      </dsp:nvSpPr>
      <dsp:spPr>
        <a:xfrm>
          <a:off x="0" y="3276340"/>
          <a:ext cx="6096000" cy="781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B6A9D3-0762-40F4-85EF-516AA4EE1E10}">
      <dsp:nvSpPr>
        <dsp:cNvPr id="0" name=""/>
        <dsp:cNvSpPr/>
      </dsp:nvSpPr>
      <dsp:spPr>
        <a:xfrm>
          <a:off x="304800" y="2818780"/>
          <a:ext cx="4267200" cy="915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1422400">
            <a:lnSpc>
              <a:spcPct val="90000"/>
            </a:lnSpc>
            <a:spcBef>
              <a:spcPct val="0"/>
            </a:spcBef>
            <a:spcAft>
              <a:spcPct val="35000"/>
            </a:spcAft>
            <a:buNone/>
          </a:pPr>
          <a:r>
            <a:rPr lang="en-US" altLang="zh-CN" sz="3200" kern="1200" dirty="0">
              <a:latin typeface="Times New Roman" panose="02020603050405020304" pitchFamily="18" charset="0"/>
              <a:cs typeface="Times New Roman" panose="02020603050405020304" pitchFamily="18" charset="0"/>
            </a:rPr>
            <a:t>Enjoy our lives.</a:t>
          </a:r>
          <a:endParaRPr lang="zh-CN" altLang="en-US" sz="3200" kern="1200" dirty="0">
            <a:latin typeface="Times New Roman" panose="02020603050405020304" pitchFamily="18" charset="0"/>
            <a:cs typeface="Times New Roman" panose="02020603050405020304" pitchFamily="18" charset="0"/>
          </a:endParaRPr>
        </a:p>
      </dsp:txBody>
      <dsp:txXfrm>
        <a:off x="349472" y="2863452"/>
        <a:ext cx="4177856" cy="82577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43B6D1-FBD5-40BB-A141-50996A03AB24}" type="datetimeFigureOut">
              <a:rPr lang="zh-CN" altLang="en-US" smtClean="0"/>
              <a:t>2024/3/11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82314D-CDF2-4AD2-B031-95737A3D5C5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98</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016F870-CAE8-479B-8C56-CAEAEA9C36F1}" type="slidenum">
              <a:rPr lang="en-US" altLang="zh-CN" smtClean="0">
                <a:ea typeface="宋体" charset="-122"/>
              </a:rPr>
              <a:pPr/>
              <a:t>8</a:t>
            </a:fld>
            <a:endParaRPr lang="en-US" altLang="zh-CN">
              <a:ea typeface="宋体" charset="-122"/>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r>
              <a:rPr lang="en-US" altLang="zh-CN">
                <a:ea typeface="宋体" charset="-122"/>
              </a:rPr>
              <a:t>A college is a school for advanced education esp. in a particular profession or skill.</a:t>
            </a:r>
          </a:p>
          <a:p>
            <a:pPr eaLnBrk="1" hangingPunct="1"/>
            <a:r>
              <a:rPr lang="en-US" altLang="zh-CN">
                <a:ea typeface="宋体" charset="-122"/>
              </a:rPr>
              <a:t>A University is an educational institution at the highest level where you study for a degree.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111</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130</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idx="1"/>
          </p:nvPr>
        </p:nvSpPr>
        <p:spPr>
          <a:noFill/>
          <a:ln/>
        </p:spPr>
        <p:txBody>
          <a:bodyPr/>
          <a:lstStyle/>
          <a:p>
            <a:pPr eaLnBrk="1" hangingPunct="1"/>
            <a:r>
              <a:rPr lang="zh-CN" altLang="en-US">
                <a:ea typeface="宋体" charset="-122"/>
              </a:rPr>
              <a:t>未修改</a:t>
            </a:r>
            <a:endParaRPr lang="en-US" altLang="zh-CN">
              <a:ea typeface="宋体" charset="-122"/>
            </a:endParaRPr>
          </a:p>
          <a:p>
            <a:pPr eaLnBrk="1" hangingPunct="1"/>
            <a:endParaRPr lang="zh-CN" altLang="en-US">
              <a:ea typeface="宋体" charset="-122"/>
            </a:endParaRPr>
          </a:p>
        </p:txBody>
      </p:sp>
      <p:sp>
        <p:nvSpPr>
          <p:cNvPr id="92164" name="灯片编号占位符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5FB4F1-F9BE-4F7D-992A-B09F991FCF41}" type="slidenum">
              <a:rPr kumimoji="0" lang="en-US" altLang="zh-CN"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altLang="zh-CN"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幻灯片图像占位符 1"/>
          <p:cNvSpPr>
            <a:spLocks noGrp="1" noRot="1" noChangeAspect="1" noTextEdit="1"/>
          </p:cNvSpPr>
          <p:nvPr>
            <p:ph type="sldImg"/>
          </p:nvPr>
        </p:nvSpPr>
        <p:spPr bwMode="auto">
          <a:noFill/>
          <a:ln>
            <a:solidFill>
              <a:srgbClr val="000000"/>
            </a:solidFill>
            <a:miter lim="800000"/>
            <a:headEnd/>
            <a:tailEnd/>
          </a:ln>
        </p:spPr>
      </p:sp>
      <p:sp>
        <p:nvSpPr>
          <p:cNvPr id="1576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577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746FD4-AAF2-4773-8820-99E6BE415366}" type="slidenum">
              <a:rPr kumimoji="0" lang="zh-CN" altLang="en-US" sz="1200" b="0" i="0" u="none" strike="noStrike" kern="1200" cap="none" spc="0" normalizeH="0" baseline="0" noProof="0" smtClean="0">
                <a:ln>
                  <a:noFill/>
                </a:ln>
                <a:solidFill>
                  <a:prstClr val="black"/>
                </a:solidFill>
                <a:effectLst/>
                <a:uLnTx/>
                <a:uFillTx/>
                <a:latin typeface="Calibri"/>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zh-CN" altLang="en-US" sz="1200" b="0" i="0" u="none" strike="noStrike" kern="1200" cap="none" spc="0" normalizeH="0" baseline="0" noProof="0">
              <a:ln>
                <a:noFill/>
              </a:ln>
              <a:solidFill>
                <a:prstClr val="black"/>
              </a:solidFill>
              <a:effectLst/>
              <a:uLnTx/>
              <a:uFillTx/>
              <a:latin typeface="Calibri"/>
              <a:ea typeface="宋体"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600201"/>
            <a:ext cx="4044462" cy="45259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2338" y="1600201"/>
            <a:ext cx="4044462" cy="45259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6245225"/>
            <a:ext cx="2133600" cy="476250"/>
          </a:xfrm>
        </p:spPr>
        <p:txBody>
          <a:bodyPr/>
          <a:lstStyle>
            <a:lvl1pPr>
              <a:defRPr/>
            </a:lvl1pPr>
          </a:lstStyle>
          <a:p>
            <a:pPr>
              <a:defRPr/>
            </a:pPr>
            <a:fld id="{1FE242C0-A489-4661-8D4C-60199F0B7B1C}" type="datetime1">
              <a:rPr lang="zh-CN" altLang="en-US"/>
              <a:pPr>
                <a:defRPr/>
              </a:pPr>
              <a:t>2024/3/11</a:t>
            </a:fld>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pPr>
              <a:defRPr/>
            </a:pPr>
            <a:fld id="{65CDE65E-B033-4036-B6A3-2E7109D23808}" type="slidenum">
              <a:rPr lang="en-US" altLang="zh-CN"/>
              <a:pPr>
                <a:defRPr/>
              </a:pPr>
              <a:t>‹#›</a:t>
            </a:fld>
            <a:endParaRPr lang="en-US" altLang="zh-CN"/>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92100"/>
            <a:ext cx="8229600" cy="57277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p:cNvSpPr>
            <a:spLocks noGrp="1" noChangeArrowheads="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Rectangle 5"/>
          <p:cNvSpPr>
            <a:spLocks noGrp="1" noChangeArrowheads="1"/>
          </p:cNvSpPr>
          <p:nvPr>
            <p:ph type="ftr" sz="quarter" idx="11"/>
          </p:nvPr>
        </p:nvSpPr>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Rectangle 6"/>
          <p:cNvSpPr>
            <a:spLocks noGrp="1" noChangeArrowheads="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F19895D-D691-417D-ABB2-AC05D0F098D1}" type="slidenum">
              <a:rPr kumimoji="0" lang="en-US" altLang="zh-CN"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altLang="zh-CN"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15398413"/>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2024/3/11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en.wikipedia.org/wiki/File:Brown_plaque_Vita_Sackville-West_and_Harold_Nicolson.jpg" TargetMode="External"/><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en.wikipedia.org/wiki/Image:Inferior_Mirage_green_flash.jpg" TargetMode="External"/><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images.google.com/imgres?imgurl=www.polisci.berkeley.edu/internal/images/signpost.jpg&amp;imgrefurl=http://www.polisci.berkeley.edu/internal/&amp;h=560&amp;w=336&amp;prev=/images?q=signpost&amp;svnum=10&amp;hl=zh-CN&amp;lr=&amp;ie=UTF-8&amp;oe=UTF-8&amp;sa=G" TargetMode="Externa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nswers.com/main/ntquery;jsessionid=144aj588kvhph?method=4&amp;dsname=Wikipedia+Images&amp;dekey=Vitaswest.JPG&amp;sbid=lc09a" TargetMode="Externa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slide" Target="slide6.xml"/><Relationship Id="rId4" Type="http://schemas.openxmlformats.org/officeDocument/2006/relationships/image" Target="http://content.answers.com/main/content/wp/en/thumb/2/2d/160px-Vitaswest.JPG"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6.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slide" Target="slide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142984"/>
            <a:ext cx="7772400" cy="1470025"/>
          </a:xfrm>
        </p:spPr>
        <p:txBody>
          <a:bodyPr>
            <a:normAutofit fontScale="90000"/>
          </a:bodyPr>
          <a:lstStyle/>
          <a:p>
            <a:br>
              <a:rPr lang="en-US" altLang="zh-CN" dirty="0">
                <a:latin typeface="Times New Roman" pitchFamily="18" charset="0"/>
                <a:cs typeface="Times New Roman" pitchFamily="18" charset="0"/>
              </a:rPr>
            </a:br>
            <a:br>
              <a:rPr lang="en-US" altLang="zh-CN" dirty="0">
                <a:latin typeface="Times New Roman" pitchFamily="18" charset="0"/>
                <a:cs typeface="Times New Roman" pitchFamily="18" charset="0"/>
              </a:rPr>
            </a:br>
            <a:r>
              <a:rPr lang="en-US" altLang="zh-CN" dirty="0">
                <a:latin typeface="Times New Roman" pitchFamily="18" charset="0"/>
                <a:cs typeface="Times New Roman" pitchFamily="18" charset="0"/>
              </a:rPr>
              <a:t>No Signposts in the Sea</a:t>
            </a:r>
            <a:br>
              <a:rPr lang="en-US" altLang="zh-CN" dirty="0">
                <a:latin typeface="Times New Roman" pitchFamily="18" charset="0"/>
                <a:cs typeface="Times New Roman" pitchFamily="18" charset="0"/>
              </a:rPr>
            </a:br>
            <a:br>
              <a:rPr lang="en-US" altLang="zh-CN" dirty="0">
                <a:latin typeface="Times New Roman" pitchFamily="18" charset="0"/>
                <a:cs typeface="Times New Roman" pitchFamily="18" charset="0"/>
              </a:rPr>
            </a:b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078709" y="3280579"/>
            <a:ext cx="6986582" cy="1928826"/>
          </a:xfrm>
        </p:spPr>
        <p:txBody>
          <a:bodyPr>
            <a:normAutofit/>
          </a:bodyPr>
          <a:lstStyle/>
          <a:p>
            <a:endParaRPr lang="en-US" altLang="zh-CN" dirty="0"/>
          </a:p>
          <a:p>
            <a:r>
              <a:rPr lang="en-US" altLang="zh-CN" b="1" dirty="0">
                <a:solidFill>
                  <a:schemeClr val="tx1"/>
                </a:solidFill>
                <a:latin typeface="Times New Roman" pitchFamily="18" charset="0"/>
                <a:cs typeface="Times New Roman" pitchFamily="18" charset="0"/>
              </a:rPr>
              <a:t>Wu </a:t>
            </a:r>
            <a:r>
              <a:rPr lang="en-US" altLang="zh-CN" b="1" dirty="0" err="1">
                <a:solidFill>
                  <a:schemeClr val="tx1"/>
                </a:solidFill>
                <a:latin typeface="Times New Roman" pitchFamily="18" charset="0"/>
                <a:cs typeface="Times New Roman" pitchFamily="18" charset="0"/>
              </a:rPr>
              <a:t>Qiong</a:t>
            </a:r>
            <a:r>
              <a:rPr lang="en-US" altLang="zh-CN" b="1" dirty="0">
                <a:solidFill>
                  <a:schemeClr val="tx1"/>
                </a:solidFill>
                <a:latin typeface="Times New Roman" pitchFamily="18" charset="0"/>
                <a:cs typeface="Times New Roman" pitchFamily="18" charset="0"/>
              </a:rPr>
              <a:t> </a:t>
            </a:r>
            <a:endParaRPr lang="zh-CN" altLang="en-US" b="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Grp="1" noChangeArrowheads="1"/>
          </p:cNvSpPr>
          <p:nvPr>
            <p:ph type="body" sz="half" idx="1"/>
          </p:nvPr>
        </p:nvSpPr>
        <p:spPr>
          <a:xfrm>
            <a:off x="184639" y="1268413"/>
            <a:ext cx="7312269" cy="4525962"/>
          </a:xfrm>
        </p:spPr>
        <p:txBody>
          <a:bodyPr>
            <a:normAutofit fontScale="92500" lnSpcReduction="10000"/>
          </a:bodyPr>
          <a:lstStyle/>
          <a:p>
            <a:pPr eaLnBrk="1" hangingPunct="1">
              <a:lnSpc>
                <a:spcPct val="150000"/>
              </a:lnSpc>
              <a:spcBef>
                <a:spcPct val="0"/>
              </a:spcBef>
            </a:pPr>
            <a:r>
              <a:rPr lang="en-US" altLang="zh-CN" sz="2400" dirty="0">
                <a:latin typeface="Times New Roman" pitchFamily="18" charset="0"/>
                <a:ea typeface="黑体" pitchFamily="49" charset="-122"/>
                <a:cs typeface="Times New Roman" pitchFamily="18" charset="0"/>
              </a:rPr>
              <a:t>She won the Hawthornden Prize twice </a:t>
            </a:r>
          </a:p>
          <a:p>
            <a:pPr eaLnBrk="1" hangingPunct="1">
              <a:lnSpc>
                <a:spcPct val="150000"/>
              </a:lnSpc>
              <a:spcBef>
                <a:spcPct val="0"/>
              </a:spcBef>
              <a:buFont typeface="Arial" charset="0"/>
              <a:buNone/>
            </a:pPr>
            <a:r>
              <a:rPr lang="en-US" altLang="zh-CN" sz="2400" dirty="0">
                <a:latin typeface="Times New Roman" pitchFamily="18" charset="0"/>
                <a:ea typeface="黑体" pitchFamily="49" charset="-122"/>
                <a:cs typeface="Times New Roman" pitchFamily="18" charset="0"/>
              </a:rPr>
              <a:t>    (the only writer to do so) in 1927 </a:t>
            </a:r>
          </a:p>
          <a:p>
            <a:pPr eaLnBrk="1" hangingPunct="1">
              <a:lnSpc>
                <a:spcPct val="150000"/>
              </a:lnSpc>
              <a:spcBef>
                <a:spcPct val="0"/>
              </a:spcBef>
              <a:buFont typeface="Arial" charset="0"/>
              <a:buNone/>
            </a:pPr>
            <a:r>
              <a:rPr lang="en-US" altLang="zh-CN" sz="2400" dirty="0">
                <a:latin typeface="Times New Roman" pitchFamily="18" charset="0"/>
                <a:ea typeface="黑体" pitchFamily="49" charset="-122"/>
                <a:cs typeface="Times New Roman" pitchFamily="18" charset="0"/>
              </a:rPr>
              <a:t>    and 1933. </a:t>
            </a:r>
          </a:p>
          <a:p>
            <a:pPr eaLnBrk="1" hangingPunct="1">
              <a:lnSpc>
                <a:spcPct val="150000"/>
              </a:lnSpc>
              <a:spcBef>
                <a:spcPct val="0"/>
              </a:spcBef>
            </a:pPr>
            <a:r>
              <a:rPr lang="en-US" altLang="zh-CN" sz="2400" dirty="0">
                <a:latin typeface="Times New Roman" pitchFamily="18" charset="0"/>
                <a:ea typeface="黑体" pitchFamily="49" charset="-122"/>
                <a:cs typeface="Times New Roman" pitchFamily="18" charset="0"/>
              </a:rPr>
              <a:t>In 1946 Sackville-West was made </a:t>
            </a:r>
          </a:p>
          <a:p>
            <a:pPr eaLnBrk="1" hangingPunct="1">
              <a:lnSpc>
                <a:spcPct val="150000"/>
              </a:lnSpc>
              <a:spcBef>
                <a:spcPct val="0"/>
              </a:spcBef>
              <a:buFont typeface="Arial" charset="0"/>
              <a:buNone/>
            </a:pPr>
            <a:r>
              <a:rPr lang="en-US" altLang="zh-CN" sz="2400" dirty="0">
                <a:latin typeface="Times New Roman" pitchFamily="18" charset="0"/>
                <a:ea typeface="黑体" pitchFamily="49" charset="-122"/>
                <a:cs typeface="Times New Roman" pitchFamily="18" charset="0"/>
              </a:rPr>
              <a:t>    a Companion of Honor </a:t>
            </a:r>
            <a:r>
              <a:rPr lang="zh-CN" altLang="en-US" sz="2400" dirty="0">
                <a:latin typeface="Times New Roman" pitchFamily="18" charset="0"/>
                <a:ea typeface="黑体" pitchFamily="49" charset="-122"/>
                <a:cs typeface="Times New Roman" pitchFamily="18" charset="0"/>
              </a:rPr>
              <a:t>（荣誉勋爵奖</a:t>
            </a:r>
            <a:r>
              <a:rPr lang="en-US" altLang="zh-CN" sz="2400" dirty="0">
                <a:latin typeface="Times New Roman" pitchFamily="18" charset="0"/>
                <a:ea typeface="黑体" pitchFamily="49" charset="-122"/>
                <a:cs typeface="Times New Roman" pitchFamily="18" charset="0"/>
              </a:rPr>
              <a:t>to those who make great contributions to the U.K.</a:t>
            </a:r>
            <a:r>
              <a:rPr lang="zh-CN" altLang="en-US" sz="2400" dirty="0">
                <a:latin typeface="Times New Roman" pitchFamily="18" charset="0"/>
                <a:ea typeface="黑体" pitchFamily="49" charset="-122"/>
                <a:cs typeface="Times New Roman" pitchFamily="18" charset="0"/>
              </a:rPr>
              <a:t>）</a:t>
            </a:r>
            <a:r>
              <a:rPr lang="en-US" altLang="zh-CN" sz="2400" dirty="0">
                <a:latin typeface="Times New Roman" pitchFamily="18" charset="0"/>
                <a:ea typeface="黑体" pitchFamily="49" charset="-122"/>
                <a:cs typeface="Times New Roman" pitchFamily="18" charset="0"/>
              </a:rPr>
              <a:t>for her contribution to literature.</a:t>
            </a:r>
          </a:p>
          <a:p>
            <a:pPr eaLnBrk="1" hangingPunct="1">
              <a:lnSpc>
                <a:spcPct val="150000"/>
              </a:lnSpc>
              <a:spcBef>
                <a:spcPct val="0"/>
              </a:spcBef>
            </a:pPr>
            <a:r>
              <a:rPr lang="en-US" altLang="zh-CN" sz="2400" dirty="0">
                <a:latin typeface="Times New Roman" pitchFamily="18" charset="0"/>
                <a:ea typeface="黑体" pitchFamily="49" charset="-122"/>
                <a:cs typeface="Times New Roman" pitchFamily="18" charset="0"/>
              </a:rPr>
              <a:t>Sackville-West died of cancer on June 2, 1962. </a:t>
            </a:r>
          </a:p>
          <a:p>
            <a:pPr eaLnBrk="1" hangingPunct="1">
              <a:lnSpc>
                <a:spcPct val="150000"/>
              </a:lnSpc>
              <a:spcBef>
                <a:spcPct val="0"/>
              </a:spcBef>
            </a:pPr>
            <a:r>
              <a:rPr lang="en-US" altLang="zh-CN" sz="2400" dirty="0">
                <a:latin typeface="Times New Roman" pitchFamily="18" charset="0"/>
                <a:ea typeface="黑体" pitchFamily="49" charset="-122"/>
                <a:cs typeface="Times New Roman" pitchFamily="18" charset="0"/>
              </a:rPr>
              <a:t>Her husband Harold Nicolson died six years later. </a:t>
            </a:r>
          </a:p>
          <a:p>
            <a:pPr eaLnBrk="1" hangingPunct="1">
              <a:lnSpc>
                <a:spcPct val="150000"/>
              </a:lnSpc>
            </a:pPr>
            <a:endParaRPr lang="zh-CN" altLang="en-US" sz="2400" dirty="0">
              <a:latin typeface="Comic Sans MS" pitchFamily="66" charset="0"/>
              <a:ea typeface="黑体" pitchFamily="49" charset="-122"/>
            </a:endParaRPr>
          </a:p>
        </p:txBody>
      </p:sp>
      <p:pic>
        <p:nvPicPr>
          <p:cNvPr id="15363" name="Picture 8" descr="220px-Brown_plaque_Vita_Sackville-West_and_Harold_Nicolson">
            <a:hlinkClick r:id="rId2"/>
          </p:cNvPr>
          <p:cNvPicPr>
            <a:picLocks noChangeAspect="1" noChangeArrowheads="1"/>
          </p:cNvPicPr>
          <p:nvPr/>
        </p:nvPicPr>
        <p:blipFill>
          <a:blip r:embed="rId3"/>
          <a:srcRect/>
          <a:stretch>
            <a:fillRect/>
          </a:stretch>
        </p:blipFill>
        <p:spPr bwMode="auto">
          <a:xfrm>
            <a:off x="6501294" y="116632"/>
            <a:ext cx="2453054" cy="3168650"/>
          </a:xfrm>
          <a:prstGeom prst="rect">
            <a:avLst/>
          </a:prstGeom>
          <a:noFill/>
          <a:ln w="9525">
            <a:noFill/>
            <a:miter lim="800000"/>
            <a:headEnd/>
            <a:tailEnd/>
          </a:ln>
        </p:spPr>
      </p:pic>
      <p:sp>
        <p:nvSpPr>
          <p:cNvPr id="20487" name="Rectangle 7"/>
          <p:cNvSpPr>
            <a:spLocks noChangeArrowheads="1"/>
          </p:cNvSpPr>
          <p:nvPr/>
        </p:nvSpPr>
        <p:spPr bwMode="auto">
          <a:xfrm>
            <a:off x="285720" y="357166"/>
            <a:ext cx="5410200" cy="685800"/>
          </a:xfrm>
          <a:prstGeom prst="rect">
            <a:avLst/>
          </a:prstGeom>
          <a:noFill/>
          <a:ln w="9525">
            <a:noFill/>
            <a:miter lim="800000"/>
            <a:headEnd/>
            <a:tailEnd/>
          </a:ln>
          <a:effectLst/>
        </p:spPr>
        <p:txBody>
          <a:bodyPr anchor="ctr"/>
          <a:lstStyle/>
          <a:p>
            <a:pPr marL="1117600" indent="-1117600">
              <a:defRPr/>
            </a:pPr>
            <a:r>
              <a:rPr lang="en-US" altLang="zh-CN" sz="2800" b="1" dirty="0">
                <a:solidFill>
                  <a:srgbClr val="C00000"/>
                </a:solidFill>
                <a:latin typeface="Times New Roman" pitchFamily="18" charset="0"/>
                <a:ea typeface="宋体" pitchFamily="2" charset="-122"/>
                <a:cs typeface="Times New Roman" pitchFamily="18" charset="0"/>
              </a:rPr>
              <a:t>About the Author</a:t>
            </a:r>
          </a:p>
        </p:txBody>
      </p:sp>
    </p:spTree>
  </p:cSld>
  <p:clrMapOvr>
    <a:masterClrMapping/>
  </p:clrMapOvr>
  <p:transition>
    <p:fad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714356"/>
            <a:ext cx="8715436" cy="4357718"/>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4. </a:t>
            </a:r>
            <a:r>
              <a:rPr lang="en-US" altLang="zh-CN" sz="2000" dirty="0">
                <a:latin typeface="Times New Roman" pitchFamily="18" charset="0"/>
                <a:cs typeface="Times New Roman" pitchFamily="18" charset="0"/>
              </a:rPr>
              <a:t>Does one like islands because one unconsciously </a:t>
            </a:r>
            <a:r>
              <a:rPr lang="en-US" altLang="zh-CN" sz="2000" dirty="0">
                <a:solidFill>
                  <a:srgbClr val="C00000"/>
                </a:solidFill>
                <a:latin typeface="Times New Roman" pitchFamily="18" charset="0"/>
                <a:cs typeface="Times New Roman" pitchFamily="18" charset="0"/>
              </a:rPr>
              <a:t>appropriates </a:t>
            </a:r>
            <a:r>
              <a:rPr lang="en-US" altLang="zh-CN" sz="2000" dirty="0">
                <a:latin typeface="Times New Roman" pitchFamily="18" charset="0"/>
                <a:cs typeface="Times New Roman" pitchFamily="18" charset="0"/>
              </a:rPr>
              <a:t>them, </a:t>
            </a:r>
            <a:r>
              <a:rPr lang="en-US" altLang="zh-CN" sz="2000" dirty="0">
                <a:solidFill>
                  <a:srgbClr val="C00000"/>
                </a:solidFill>
                <a:latin typeface="Times New Roman" pitchFamily="18" charset="0"/>
                <a:cs typeface="Times New Roman" pitchFamily="18" charset="0"/>
              </a:rPr>
              <a:t>a small </a:t>
            </a:r>
          </a:p>
          <a:p>
            <a:pPr marL="457200" indent="-457200">
              <a:lnSpc>
                <a:spcPct val="90000"/>
              </a:lnSpc>
              <a:buNone/>
            </a:pPr>
            <a:r>
              <a:rPr lang="en-US" altLang="zh-CN" sz="2000" dirty="0">
                <a:solidFill>
                  <a:srgbClr val="C00000"/>
                </a:solidFill>
                <a:latin typeface="Times New Roman" pitchFamily="18" charset="0"/>
                <a:cs typeface="Times New Roman" pitchFamily="18" charset="0"/>
              </a:rPr>
              <a:t>manageable domain in a large unmanageable world</a:t>
            </a:r>
            <a:r>
              <a:rPr lang="en-US" altLang="zh-CN" sz="2000" dirty="0">
                <a:latin typeface="Times New Roman" pitchFamily="18" charset="0"/>
                <a:cs typeface="Times New Roman" pitchFamily="18" charset="0"/>
              </a:rPr>
              <a:t>? </a:t>
            </a:r>
          </a:p>
          <a:p>
            <a:pPr marL="457200" indent="-457200">
              <a:lnSpc>
                <a:spcPct val="90000"/>
              </a:lnSpc>
              <a:buNone/>
            </a:pPr>
            <a:endParaRPr lang="en-US" altLang="zh-CN" sz="2000" dirty="0">
              <a:latin typeface="Times New Roman" pitchFamily="18" charset="0"/>
              <a:cs typeface="Times New Roman" pitchFamily="18" charset="0"/>
            </a:endParaRPr>
          </a:p>
          <a:p>
            <a:pPr>
              <a:buFont typeface="Georgia" pitchFamily="18" charset="0"/>
              <a:buNone/>
            </a:pPr>
            <a:r>
              <a:rPr lang="en-US" altLang="zh-CN" sz="2000" dirty="0">
                <a:latin typeface="Times New Roman" pitchFamily="18" charset="0"/>
                <a:cs typeface="Times New Roman" pitchFamily="18" charset="0"/>
              </a:rPr>
              <a:t>1) </a:t>
            </a:r>
            <a:r>
              <a:rPr lang="en-US" altLang="zh-CN" sz="2000" dirty="0">
                <a:solidFill>
                  <a:srgbClr val="C00000"/>
                </a:solidFill>
                <a:latin typeface="Times New Roman" pitchFamily="18" charset="0"/>
                <a:cs typeface="Times New Roman" pitchFamily="18" charset="0"/>
              </a:rPr>
              <a:t>appropriate</a:t>
            </a:r>
            <a:r>
              <a:rPr lang="zh-CN" altLang="en-US" sz="2000" dirty="0">
                <a:solidFill>
                  <a:srgbClr val="C00000"/>
                </a:solidFill>
                <a:latin typeface="Times New Roman" pitchFamily="18" charset="0"/>
                <a:cs typeface="Times New Roman" pitchFamily="18" charset="0"/>
              </a:rPr>
              <a:t>：</a:t>
            </a:r>
            <a:r>
              <a:rPr lang="en-US" altLang="zh-CN" sz="2000" dirty="0">
                <a:latin typeface="Times New Roman" pitchFamily="18" charset="0"/>
                <a:cs typeface="Times New Roman" pitchFamily="18" charset="0"/>
              </a:rPr>
              <a:t>to take something for your own use, usually without permission:   </a:t>
            </a:r>
          </a:p>
          <a:p>
            <a:pPr>
              <a:buFont typeface="Georgia" pitchFamily="18" charset="0"/>
              <a:buNone/>
            </a:pPr>
            <a:r>
              <a:rPr lang="en-US" altLang="zh-CN" sz="2000" dirty="0">
                <a:latin typeface="Times New Roman" pitchFamily="18" charset="0"/>
                <a:cs typeface="Times New Roman" pitchFamily="18" charset="0"/>
              </a:rPr>
              <a:t>    e.g. He lost his job when he was found to have appropriated some of the   </a:t>
            </a:r>
          </a:p>
          <a:p>
            <a:pPr>
              <a:buFont typeface="Georgia" pitchFamily="18" charset="0"/>
              <a:buNone/>
            </a:pPr>
            <a:r>
              <a:rPr lang="en-US" altLang="zh-CN" sz="2000" dirty="0">
                <a:latin typeface="Times New Roman" pitchFamily="18" charset="0"/>
                <a:cs typeface="Times New Roman" pitchFamily="18" charset="0"/>
              </a:rPr>
              <a:t>           company's money.</a:t>
            </a:r>
          </a:p>
          <a:p>
            <a:pPr>
              <a:buFont typeface="Georgia" pitchFamily="18" charset="0"/>
              <a:buNone/>
            </a:pPr>
            <a:r>
              <a:rPr lang="en-US" altLang="zh-CN" sz="2000" dirty="0">
                <a:latin typeface="Times New Roman" pitchFamily="18" charset="0"/>
                <a:cs typeface="Times New Roman" pitchFamily="18" charset="0"/>
              </a:rPr>
              <a:t>           He appropriated my unread newspapers and never returned them. </a:t>
            </a:r>
          </a:p>
          <a:p>
            <a:pPr>
              <a:buFont typeface="Georgia" pitchFamily="18" charset="0"/>
              <a:buNone/>
            </a:pPr>
            <a:r>
              <a:rPr lang="en-US" altLang="zh-CN" sz="2000" dirty="0">
                <a:latin typeface="Times New Roman" pitchFamily="18" charset="0"/>
                <a:cs typeface="Times New Roman" pitchFamily="18" charset="0"/>
              </a:rPr>
              <a:t>2) antithesis: a </a:t>
            </a:r>
            <a:r>
              <a:rPr lang="en-US" altLang="zh-CN" sz="2000" dirty="0">
                <a:solidFill>
                  <a:srgbClr val="C00000"/>
                </a:solidFill>
                <a:latin typeface="Times New Roman" pitchFamily="18" charset="0"/>
                <a:cs typeface="Times New Roman" pitchFamily="18" charset="0"/>
              </a:rPr>
              <a:t>small manageable </a:t>
            </a:r>
            <a:r>
              <a:rPr lang="en-US" altLang="zh-CN" sz="2000" dirty="0">
                <a:latin typeface="Times New Roman" pitchFamily="18" charset="0"/>
                <a:cs typeface="Times New Roman" pitchFamily="18" charset="0"/>
              </a:rPr>
              <a:t>domain in a </a:t>
            </a:r>
            <a:r>
              <a:rPr lang="en-US" altLang="zh-CN" sz="2000" dirty="0">
                <a:solidFill>
                  <a:srgbClr val="C00000"/>
                </a:solidFill>
                <a:latin typeface="Times New Roman" pitchFamily="18" charset="0"/>
                <a:cs typeface="Times New Roman" pitchFamily="18" charset="0"/>
              </a:rPr>
              <a:t>large unmanageable </a:t>
            </a:r>
            <a:r>
              <a:rPr lang="en-US" altLang="zh-CN" sz="2000" dirty="0">
                <a:latin typeface="Times New Roman" pitchFamily="18" charset="0"/>
                <a:cs typeface="Times New Roman" pitchFamily="18" charset="0"/>
              </a:rPr>
              <a:t>world</a:t>
            </a:r>
          </a:p>
          <a:p>
            <a:pPr marL="457200" indent="-457200">
              <a:lnSpc>
                <a:spcPct val="90000"/>
              </a:lnSpc>
              <a:buNone/>
            </a:pPr>
            <a:r>
              <a:rPr lang="en-US" altLang="zh-CN" sz="2000" dirty="0">
                <a:latin typeface="Times New Roman" pitchFamily="18" charset="0"/>
                <a:cs typeface="Times New Roman" pitchFamily="18" charset="0"/>
              </a:rPr>
              <a:t>3) domain: territory under one government or ruler.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zh-CN" altLang="en-US" sz="2000" dirty="0"/>
              <a:t>人们喜爱岛屿，是不是因为在难以驾驭的广袤世界之中有这么些易于治理的</a:t>
            </a:r>
            <a:endParaRPr lang="en-US" altLang="zh-CN" sz="2000" dirty="0"/>
          </a:p>
          <a:p>
            <a:pPr marL="457200" indent="-457200">
              <a:lnSpc>
                <a:spcPct val="90000"/>
              </a:lnSpc>
              <a:buNone/>
            </a:pPr>
            <a:r>
              <a:rPr lang="zh-CN" altLang="en-US" sz="2000" dirty="0"/>
              <a:t>小块领地，就不知不觉地要占为己有呢？</a:t>
            </a: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1000108"/>
            <a:ext cx="8715436" cy="4357718"/>
          </a:xfrm>
        </p:spPr>
        <p:txBody>
          <a:bodyPr>
            <a:normAutofit lnSpcReduction="10000"/>
          </a:bodyPr>
          <a:lstStyle/>
          <a:p>
            <a:pPr marL="457200" indent="-457200">
              <a:lnSpc>
                <a:spcPct val="90000"/>
              </a:lnSpc>
              <a:buNone/>
            </a:pPr>
            <a:r>
              <a:rPr lang="en-US" altLang="zh-CN" sz="2000" dirty="0">
                <a:latin typeface="Times New Roman" pitchFamily="18" charset="0"/>
                <a:cs typeface="Times New Roman" pitchFamily="18" charset="0"/>
              </a:rPr>
              <a:t>5. I cannot tell why it should give me such a queer sensation to reflect that that </a:t>
            </a:r>
          </a:p>
          <a:p>
            <a:pPr marL="457200" indent="-457200">
              <a:lnSpc>
                <a:spcPct val="90000"/>
              </a:lnSpc>
              <a:buNone/>
            </a:pPr>
            <a:r>
              <a:rPr lang="en-US" altLang="zh-CN" sz="2000" dirty="0">
                <a:latin typeface="Times New Roman" pitchFamily="18" charset="0"/>
                <a:cs typeface="Times New Roman" pitchFamily="18" charset="0"/>
              </a:rPr>
              <a:t>island </a:t>
            </a:r>
            <a:r>
              <a:rPr lang="en-US" altLang="zh-CN" sz="2000" dirty="0">
                <a:solidFill>
                  <a:srgbClr val="C00000"/>
                </a:solidFill>
                <a:latin typeface="Times New Roman" pitchFamily="18" charset="0"/>
                <a:cs typeface="Times New Roman" pitchFamily="18" charset="0"/>
              </a:rPr>
              <a:t>has always been there </a:t>
            </a:r>
            <a:r>
              <a:rPr lang="en-US" altLang="zh-CN" sz="2000" dirty="0">
                <a:latin typeface="Times New Roman" pitchFamily="18" charset="0"/>
                <a:cs typeface="Times New Roman" pitchFamily="18" charset="0"/>
              </a:rPr>
              <a:t>(unless indeed it be no more than the work of the </a:t>
            </a:r>
          </a:p>
          <a:p>
            <a:pPr marL="457200" indent="-457200">
              <a:lnSpc>
                <a:spcPct val="90000"/>
              </a:lnSpc>
              <a:buNone/>
            </a:pPr>
            <a:r>
              <a:rPr lang="en-US" altLang="zh-CN" sz="2000" dirty="0">
                <a:latin typeface="Times New Roman" pitchFamily="18" charset="0"/>
                <a:cs typeface="Times New Roman" pitchFamily="18" charset="0"/>
              </a:rPr>
              <a:t>patient coral) and </a:t>
            </a:r>
            <a:r>
              <a:rPr lang="en-US" altLang="zh-CN" sz="2000" dirty="0">
                <a:solidFill>
                  <a:srgbClr val="C00000"/>
                </a:solidFill>
                <a:latin typeface="Times New Roman" pitchFamily="18" charset="0"/>
                <a:cs typeface="Times New Roman" pitchFamily="18" charset="0"/>
              </a:rPr>
              <a:t>will be </a:t>
            </a:r>
            <a:r>
              <a:rPr lang="en-US" altLang="zh-CN" sz="2000" dirty="0">
                <a:latin typeface="Times New Roman" pitchFamily="18" charset="0"/>
                <a:cs typeface="Times New Roman" pitchFamily="18" charset="0"/>
              </a:rPr>
              <a:t>there still, </a:t>
            </a:r>
            <a:r>
              <a:rPr lang="en-US" altLang="zh-CN" sz="2000" dirty="0">
                <a:solidFill>
                  <a:srgbClr val="C00000"/>
                </a:solidFill>
                <a:latin typeface="Times New Roman" pitchFamily="18" charset="0"/>
                <a:cs typeface="Times New Roman" pitchFamily="18" charset="0"/>
              </a:rPr>
              <a:t>should</a:t>
            </a:r>
            <a:r>
              <a:rPr lang="en-US" altLang="zh-CN" sz="2000" dirty="0">
                <a:latin typeface="Times New Roman" pitchFamily="18" charset="0"/>
                <a:cs typeface="Times New Roman" pitchFamily="18" charset="0"/>
              </a:rPr>
              <a:t> I return to find it waiting for me.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AutoNum type="arabicParenR"/>
            </a:pPr>
            <a:r>
              <a:rPr lang="en-US" altLang="zh-CN" sz="2000" dirty="0">
                <a:latin typeface="Times New Roman" pitchFamily="18" charset="0"/>
                <a:cs typeface="Times New Roman" pitchFamily="18" charset="0"/>
              </a:rPr>
              <a:t>queer sensation: strange feeling; strange awareness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2)    I feel that that island had been there from time primeval, unless it is only a coral reef formed more recently. If I should return, I would find the lonely island still there, waiting for me.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3)    That island has always been there…will be there, </a:t>
            </a:r>
            <a:r>
              <a:rPr lang="en-US" altLang="zh-CN" sz="2000" dirty="0">
                <a:solidFill>
                  <a:srgbClr val="C00000"/>
                </a:solidFill>
                <a:latin typeface="Times New Roman" pitchFamily="18" charset="0"/>
                <a:cs typeface="Times New Roman" pitchFamily="18" charset="0"/>
              </a:rPr>
              <a:t>should I return </a:t>
            </a:r>
            <a:r>
              <a:rPr lang="en-US" altLang="zh-CN" sz="2000" dirty="0">
                <a:latin typeface="Times New Roman" pitchFamily="18" charset="0"/>
                <a:cs typeface="Times New Roman" pitchFamily="18" charset="0"/>
              </a:rPr>
              <a:t>to find it waiting for me.  Subjunctive mood:  If I should return…  </a:t>
            </a:r>
          </a:p>
          <a:p>
            <a:pPr marL="457200" indent="-457200">
              <a:lnSpc>
                <a:spcPct val="90000"/>
              </a:lnSpc>
              <a:buNone/>
            </a:pPr>
            <a:r>
              <a:rPr lang="en-US" altLang="zh-CN" sz="2000" dirty="0">
                <a:latin typeface="Times New Roman" pitchFamily="18" charset="0"/>
                <a:cs typeface="Times New Roman" pitchFamily="18" charset="0"/>
              </a:rPr>
              <a:t>       </a:t>
            </a:r>
          </a:p>
          <a:p>
            <a:pPr marL="457200" indent="-457200">
              <a:lnSpc>
                <a:spcPct val="90000"/>
              </a:lnSpc>
              <a:buNone/>
            </a:pPr>
            <a:r>
              <a:rPr lang="en-US" altLang="zh-CN" sz="2000" dirty="0">
                <a:latin typeface="Times New Roman" pitchFamily="18" charset="0"/>
                <a:cs typeface="Times New Roman" pitchFamily="18" charset="0"/>
              </a:rPr>
              <a:t>       What is implied there? </a:t>
            </a:r>
          </a:p>
          <a:p>
            <a:pPr marL="457200" indent="-457200">
              <a:lnSpc>
                <a:spcPct val="90000"/>
              </a:lnSpc>
              <a:buAutoNum type="arabicParenR"/>
            </a:pPr>
            <a:endParaRPr lang="en-US" altLang="zh-CN" sz="2000" dirty="0">
              <a:latin typeface="Times New Roman" pitchFamily="18" charset="0"/>
              <a:cs typeface="Times New Roman" pitchFamily="18" charset="0"/>
            </a:endParaRPr>
          </a:p>
          <a:p>
            <a:pPr marL="457200" indent="-457200">
              <a:lnSpc>
                <a:spcPct val="90000"/>
              </a:lnSpc>
              <a:buAutoNum type="arabicParenR"/>
            </a:pP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428604"/>
            <a:ext cx="8715436" cy="5786478"/>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6. It is the same sensation as I have experienced in looking at a photograph of, say, </a:t>
            </a:r>
          </a:p>
          <a:p>
            <a:pPr marL="457200" indent="-457200">
              <a:lnSpc>
                <a:spcPct val="90000"/>
              </a:lnSpc>
              <a:buNone/>
            </a:pPr>
            <a:r>
              <a:rPr lang="en-US" altLang="zh-CN" sz="2000" dirty="0">
                <a:latin typeface="Times New Roman" pitchFamily="18" charset="0"/>
                <a:cs typeface="Times New Roman" pitchFamily="18" charset="0"/>
              </a:rPr>
              <a:t>some river valley of innermost China, and seen a boulder, and thought that if I </a:t>
            </a:r>
          </a:p>
          <a:p>
            <a:pPr marL="457200" indent="-457200">
              <a:lnSpc>
                <a:spcPct val="90000"/>
              </a:lnSpc>
              <a:buNone/>
            </a:pPr>
            <a:r>
              <a:rPr lang="en-US" altLang="zh-CN" sz="2000" dirty="0">
                <a:latin typeface="Times New Roman" pitchFamily="18" charset="0"/>
                <a:cs typeface="Times New Roman" pitchFamily="18" charset="0"/>
              </a:rPr>
              <a:t>could find myself transported to that spot I could touch the reality of that particular </a:t>
            </a:r>
          </a:p>
          <a:p>
            <a:pPr marL="457200" indent="-457200">
              <a:lnSpc>
                <a:spcPct val="90000"/>
              </a:lnSpc>
              <a:buNone/>
            </a:pPr>
            <a:r>
              <a:rPr lang="en-US" altLang="zh-CN" sz="2000" dirty="0">
                <a:latin typeface="Times New Roman" pitchFamily="18" charset="0"/>
                <a:cs typeface="Times New Roman" pitchFamily="18" charset="0"/>
              </a:rPr>
              <a:t>piece of rock…</a:t>
            </a:r>
          </a:p>
          <a:p>
            <a:pPr marL="457200" indent="-457200">
              <a:lnSpc>
                <a:spcPct val="90000"/>
              </a:lnSpc>
              <a:buNone/>
            </a:pPr>
            <a:r>
              <a:rPr lang="en-US" altLang="zh-CN" sz="2000" dirty="0">
                <a:latin typeface="Times New Roman" pitchFamily="18" charset="0"/>
                <a:cs typeface="Times New Roman" pitchFamily="18" charset="0"/>
              </a:rPr>
              <a:t> 1) When I see an island appearing on the horizon, my senses respond in the same </a:t>
            </a:r>
          </a:p>
          <a:p>
            <a:pPr marL="457200" indent="-457200">
              <a:lnSpc>
                <a:spcPct val="90000"/>
              </a:lnSpc>
              <a:buNone/>
            </a:pPr>
            <a:r>
              <a:rPr lang="en-US" altLang="zh-CN" sz="2000" dirty="0">
                <a:latin typeface="Times New Roman" pitchFamily="18" charset="0"/>
                <a:cs typeface="Times New Roman" pitchFamily="18" charset="0"/>
              </a:rPr>
              <a:t>indescribable way as when I see a photo, for instance, a river valley of innermost </a:t>
            </a:r>
          </a:p>
          <a:p>
            <a:pPr marL="457200" indent="-457200">
              <a:lnSpc>
                <a:spcPct val="90000"/>
              </a:lnSpc>
              <a:buNone/>
            </a:pPr>
            <a:r>
              <a:rPr lang="en-US" altLang="zh-CN" sz="2000" dirty="0">
                <a:latin typeface="Times New Roman" pitchFamily="18" charset="0"/>
                <a:cs typeface="Times New Roman" pitchFamily="18" charset="0"/>
              </a:rPr>
              <a:t>China, a large rock, and I think that if I could be moved suddenly to be at that spot, </a:t>
            </a:r>
          </a:p>
          <a:p>
            <a:pPr marL="457200" indent="-457200">
              <a:lnSpc>
                <a:spcPct val="90000"/>
              </a:lnSpc>
              <a:buNone/>
            </a:pPr>
            <a:r>
              <a:rPr lang="en-US" altLang="zh-CN" sz="2000" dirty="0">
                <a:latin typeface="Times New Roman" pitchFamily="18" charset="0"/>
                <a:cs typeface="Times New Roman" pitchFamily="18" charset="0"/>
              </a:rPr>
              <a:t>I could actually touch that particular rock with my hands.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2) Here the narrator describes a close relationship between humans and nature. He </a:t>
            </a:r>
          </a:p>
          <a:p>
            <a:pPr marL="457200" indent="-457200">
              <a:lnSpc>
                <a:spcPct val="90000"/>
              </a:lnSpc>
              <a:buNone/>
            </a:pPr>
            <a:r>
              <a:rPr lang="en-US" altLang="zh-CN" sz="2000" dirty="0">
                <a:latin typeface="Times New Roman" pitchFamily="18" charset="0"/>
                <a:cs typeface="Times New Roman" pitchFamily="18" charset="0"/>
              </a:rPr>
              <a:t>compares the island appearing on the horizon to a place like a river valley far inside </a:t>
            </a:r>
          </a:p>
          <a:p>
            <a:pPr marL="457200" indent="-457200">
              <a:lnSpc>
                <a:spcPct val="90000"/>
              </a:lnSpc>
              <a:buNone/>
            </a:pPr>
            <a:r>
              <a:rPr lang="en-US" altLang="zh-CN" sz="2000" dirty="0">
                <a:latin typeface="Times New Roman" pitchFamily="18" charset="0"/>
                <a:cs typeface="Times New Roman" pitchFamily="18" charset="0"/>
              </a:rPr>
              <a:t>China. By a river valley in innermost China, the narrator might refer to the </a:t>
            </a:r>
          </a:p>
          <a:p>
            <a:pPr marL="457200" indent="-457200">
              <a:lnSpc>
                <a:spcPct val="90000"/>
              </a:lnSpc>
              <a:buNone/>
            </a:pPr>
            <a:r>
              <a:rPr lang="en-US" altLang="zh-CN" sz="2000" dirty="0">
                <a:latin typeface="Times New Roman" pitchFamily="18" charset="0"/>
                <a:cs typeface="Times New Roman" pitchFamily="18" charset="0"/>
              </a:rPr>
              <a:t>picturesque hills and rivers, e.g. in Guilin or river gorges in Yunnan Province. They </a:t>
            </a:r>
          </a:p>
          <a:p>
            <a:pPr marL="457200" indent="-457200">
              <a:lnSpc>
                <a:spcPct val="90000"/>
              </a:lnSpc>
              <a:buNone/>
            </a:pPr>
            <a:r>
              <a:rPr lang="en-US" altLang="zh-CN" sz="2000" dirty="0">
                <a:latin typeface="Times New Roman" pitchFamily="18" charset="0"/>
                <a:cs typeface="Times New Roman" pitchFamily="18" charset="0"/>
              </a:rPr>
              <a:t>are similar to the small island the narrator talks about in that they both are remote </a:t>
            </a:r>
          </a:p>
          <a:p>
            <a:pPr marL="457200" indent="-457200">
              <a:lnSpc>
                <a:spcPct val="90000"/>
              </a:lnSpc>
              <a:buNone/>
            </a:pPr>
            <a:r>
              <a:rPr lang="en-US" altLang="zh-CN" sz="2000" dirty="0">
                <a:latin typeface="Times New Roman" pitchFamily="18" charset="0"/>
                <a:cs typeface="Times New Roman" pitchFamily="18" charset="0"/>
              </a:rPr>
              <a:t>and unspoiled by modern civilization. </a:t>
            </a:r>
          </a:p>
          <a:p>
            <a:pPr marL="457200" indent="-457200">
              <a:lnSpc>
                <a:spcPct val="90000"/>
              </a:lnSpc>
              <a:buAutoNum type="arabicParenR" startAt="3"/>
            </a:pPr>
            <a:r>
              <a:rPr lang="en-US" altLang="zh-CN" sz="2000" dirty="0">
                <a:solidFill>
                  <a:srgbClr val="C00000"/>
                </a:solidFill>
                <a:latin typeface="Times New Roman" pitchFamily="18" charset="0"/>
                <a:cs typeface="Times New Roman" pitchFamily="18" charset="0"/>
              </a:rPr>
              <a:t>boulder: </a:t>
            </a:r>
            <a:r>
              <a:rPr lang="en-US" altLang="zh-CN" sz="2000" dirty="0">
                <a:latin typeface="Times New Roman" pitchFamily="18" charset="0"/>
                <a:cs typeface="Times New Roman" pitchFamily="18" charset="0"/>
              </a:rPr>
              <a:t>a large stone or rock </a:t>
            </a:r>
          </a:p>
          <a:p>
            <a:pPr marL="457200" indent="-457200">
              <a:lnSpc>
                <a:spcPct val="90000"/>
              </a:lnSpc>
              <a:buAutoNum type="arabicParenR" startAt="3"/>
            </a:pPr>
            <a:r>
              <a:rPr lang="en-US" altLang="zh-CN" sz="2000" dirty="0">
                <a:solidFill>
                  <a:srgbClr val="C00000"/>
                </a:solidFill>
                <a:latin typeface="Times New Roman" pitchFamily="18" charset="0"/>
                <a:cs typeface="Times New Roman" pitchFamily="18" charset="0"/>
              </a:rPr>
              <a:t>transport: </a:t>
            </a:r>
            <a:r>
              <a:rPr lang="en-US" altLang="zh-CN" sz="2000" dirty="0">
                <a:latin typeface="Times New Roman" pitchFamily="18" charset="0"/>
                <a:cs typeface="Times New Roman" pitchFamily="18" charset="0"/>
              </a:rPr>
              <a:t>to carry from one place to another, especially over long distances.</a:t>
            </a:r>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4357718"/>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6. It is </a:t>
            </a:r>
            <a:r>
              <a:rPr lang="en-US" altLang="zh-CN" sz="2000" i="1" dirty="0">
                <a:latin typeface="Times New Roman" pitchFamily="18" charset="0"/>
                <a:cs typeface="Times New Roman" pitchFamily="18" charset="0"/>
              </a:rPr>
              <a:t>there</a:t>
            </a:r>
            <a:r>
              <a:rPr lang="en-US" altLang="zh-CN" sz="2000" dirty="0">
                <a:latin typeface="Times New Roman" pitchFamily="18" charset="0"/>
                <a:cs typeface="Times New Roman" pitchFamily="18" charset="0"/>
              </a:rPr>
              <a:t>. For me, I could sit on that very boulder. </a:t>
            </a:r>
          </a:p>
          <a:p>
            <a:pPr>
              <a:buFont typeface="Georgia" pitchFamily="18" charset="0"/>
              <a:buNone/>
            </a:pPr>
            <a:r>
              <a:rPr lang="en-US" altLang="zh-CN" sz="2000" dirty="0">
                <a:latin typeface="Times New Roman" pitchFamily="18" charset="0"/>
                <a:cs typeface="Times New Roman" pitchFamily="18" charset="0"/>
              </a:rPr>
              <a:t> … to reflect that that island </a:t>
            </a:r>
            <a:r>
              <a:rPr lang="en-US" altLang="zh-CN" sz="2000" dirty="0">
                <a:solidFill>
                  <a:srgbClr val="C00000"/>
                </a:solidFill>
                <a:latin typeface="Times New Roman" pitchFamily="18" charset="0"/>
                <a:cs typeface="Times New Roman" pitchFamily="18" charset="0"/>
              </a:rPr>
              <a:t>has always been </a:t>
            </a:r>
            <a:r>
              <a:rPr lang="en-US" altLang="zh-CN" sz="2000" i="1" dirty="0">
                <a:solidFill>
                  <a:srgbClr val="C00000"/>
                </a:solidFill>
                <a:latin typeface="Times New Roman" pitchFamily="18" charset="0"/>
                <a:cs typeface="Times New Roman" pitchFamily="18" charset="0"/>
              </a:rPr>
              <a:t>there </a:t>
            </a:r>
            <a:r>
              <a:rPr lang="en-US" altLang="zh-CN" sz="2000" dirty="0">
                <a:latin typeface="Times New Roman" pitchFamily="18" charset="0"/>
                <a:cs typeface="Times New Roman" pitchFamily="18" charset="0"/>
              </a:rPr>
              <a:t>and </a:t>
            </a:r>
            <a:r>
              <a:rPr lang="en-US" altLang="zh-CN" sz="2000" dirty="0">
                <a:solidFill>
                  <a:srgbClr val="C00000"/>
                </a:solidFill>
                <a:latin typeface="Times New Roman" pitchFamily="18" charset="0"/>
                <a:cs typeface="Times New Roman" pitchFamily="18" charset="0"/>
              </a:rPr>
              <a:t>will be </a:t>
            </a:r>
            <a:r>
              <a:rPr lang="en-US" altLang="zh-CN" sz="2000" i="1" dirty="0">
                <a:solidFill>
                  <a:srgbClr val="C00000"/>
                </a:solidFill>
                <a:latin typeface="Times New Roman" pitchFamily="18" charset="0"/>
                <a:cs typeface="Times New Roman" pitchFamily="18" charset="0"/>
              </a:rPr>
              <a:t>there </a:t>
            </a:r>
            <a:r>
              <a:rPr lang="en-US" altLang="zh-CN" sz="2000" dirty="0">
                <a:latin typeface="Times New Roman" pitchFamily="18" charset="0"/>
                <a:cs typeface="Times New Roman" pitchFamily="18" charset="0"/>
              </a:rPr>
              <a:t>still, </a:t>
            </a:r>
          </a:p>
          <a:p>
            <a:pPr>
              <a:buFont typeface="Georgia" pitchFamily="18" charset="0"/>
              <a:buNone/>
            </a:pPr>
            <a:r>
              <a:rPr lang="en-US" altLang="zh-CN" sz="2000" dirty="0">
                <a:latin typeface="Times New Roman" pitchFamily="18" charset="0"/>
                <a:cs typeface="Times New Roman" pitchFamily="18" charset="0"/>
              </a:rPr>
              <a:t>should I return to find it waiting for me…. It </a:t>
            </a:r>
            <a:r>
              <a:rPr lang="en-US" altLang="zh-CN" sz="2000" dirty="0">
                <a:solidFill>
                  <a:srgbClr val="C00000"/>
                </a:solidFill>
                <a:latin typeface="Times New Roman" pitchFamily="18" charset="0"/>
                <a:cs typeface="Times New Roman" pitchFamily="18" charset="0"/>
              </a:rPr>
              <a:t>is </a:t>
            </a:r>
            <a:r>
              <a:rPr lang="en-US" altLang="zh-CN" sz="2000" i="1" dirty="0">
                <a:solidFill>
                  <a:srgbClr val="C00000"/>
                </a:solidFill>
                <a:latin typeface="Times New Roman" pitchFamily="18" charset="0"/>
                <a:cs typeface="Times New Roman" pitchFamily="18" charset="0"/>
              </a:rPr>
              <a:t>there</a:t>
            </a:r>
            <a:r>
              <a:rPr lang="en-US" altLang="zh-CN" sz="2000" dirty="0">
                <a:latin typeface="Times New Roman" pitchFamily="18" charset="0"/>
                <a:cs typeface="Times New Roman" pitchFamily="18" charset="0"/>
              </a:rPr>
              <a:t>. For me, I could sit on that </a:t>
            </a:r>
          </a:p>
          <a:p>
            <a:pPr>
              <a:buFont typeface="Georgia" pitchFamily="18" charset="0"/>
              <a:buNone/>
            </a:pPr>
            <a:r>
              <a:rPr lang="en-US" altLang="zh-CN" sz="2000" dirty="0">
                <a:latin typeface="Times New Roman" pitchFamily="18" charset="0"/>
                <a:cs typeface="Times New Roman" pitchFamily="18" charset="0"/>
              </a:rPr>
              <a:t>very boulder. </a:t>
            </a:r>
          </a:p>
          <a:p>
            <a:pPr marL="457200" indent="-457200">
              <a:buFont typeface="Georgia" pitchFamily="18" charset="0"/>
              <a:buAutoNum type="arabicParenR"/>
            </a:pPr>
            <a:r>
              <a:rPr lang="en-US" altLang="zh-CN" sz="2000" dirty="0">
                <a:latin typeface="Times New Roman" pitchFamily="18" charset="0"/>
                <a:cs typeface="Times New Roman" pitchFamily="18" charset="0"/>
              </a:rPr>
              <a:t>What does the tense imply here?  </a:t>
            </a:r>
          </a:p>
          <a:p>
            <a:pPr marL="457200" indent="-457200">
              <a:buFont typeface="Georgia" pitchFamily="18" charset="0"/>
              <a:buAutoNum type="arabicParenR"/>
            </a:pPr>
            <a:r>
              <a:rPr lang="en-US" altLang="zh-CN" sz="2000" dirty="0">
                <a:latin typeface="Times New Roman" pitchFamily="18" charset="0"/>
                <a:cs typeface="Times New Roman" pitchFamily="18" charset="0"/>
              </a:rPr>
              <a:t>I could sit on that very boulder. (modal verb). What does it imply?</a:t>
            </a:r>
          </a:p>
          <a:p>
            <a:pPr marL="457200" indent="-457200">
              <a:lnSpc>
                <a:spcPct val="90000"/>
              </a:lnSpc>
              <a:buNone/>
            </a:pPr>
            <a:endParaRPr lang="en-US" altLang="zh-CN" sz="2200" dirty="0">
              <a:latin typeface="Times New Roman" pitchFamily="18" charset="0"/>
              <a:cs typeface="Times New Roman" pitchFamily="18" charset="0"/>
            </a:endParaRPr>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5072098"/>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7. I explain myself badly, and it is not a sensation I could expect anyone save Laura to understand, but of such incommunicable quirks is the private mind made up. </a:t>
            </a:r>
          </a:p>
          <a:p>
            <a:pPr marL="457200" indent="-457200">
              <a:lnSpc>
                <a:spcPct val="90000"/>
              </a:lnSpc>
              <a:buNone/>
            </a:pPr>
            <a:endParaRPr lang="en-US" altLang="zh-CN" sz="2000" dirty="0">
              <a:solidFill>
                <a:srgbClr val="C00000"/>
              </a:solidFill>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1) …but of such incommunicable quirks is the private mind made up:  </a:t>
            </a:r>
            <a:r>
              <a:rPr lang="en-US" altLang="zh-CN" sz="2000" dirty="0">
                <a:latin typeface="Times New Roman" pitchFamily="18" charset="0"/>
                <a:cs typeface="Times New Roman" pitchFamily="18" charset="0"/>
              </a:rPr>
              <a:t>inversion for emphasis. The normal order should be: “The private mind is made up of such incommunicable quirks.”, which means “The secret mind is made up of these peculiar traits that are secretive, reserved, and that one finds difficult to communicate to others. ”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2) incommunicative: </a:t>
            </a:r>
            <a:r>
              <a:rPr lang="en-US" altLang="zh-CN" sz="2000" dirty="0">
                <a:latin typeface="Times New Roman" pitchFamily="18" charset="0"/>
                <a:cs typeface="Times New Roman" pitchFamily="18" charset="0"/>
              </a:rPr>
              <a:t>not giving information readily, reserved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3) quirk: </a:t>
            </a:r>
            <a:r>
              <a:rPr lang="en-US" altLang="zh-CN" sz="2000" dirty="0">
                <a:latin typeface="Times New Roman" pitchFamily="18" charset="0"/>
                <a:cs typeface="Times New Roman" pitchFamily="18" charset="0"/>
              </a:rPr>
              <a:t>a strange habit or feature of someone’s character; peculiar trait. </a:t>
            </a:r>
          </a:p>
          <a:p>
            <a:pPr marL="457200" indent="-457200">
              <a:lnSpc>
                <a:spcPct val="90000"/>
              </a:lnSpc>
              <a:buNone/>
            </a:pPr>
            <a:r>
              <a:rPr lang="en-US" altLang="zh-CN" sz="2000" dirty="0">
                <a:latin typeface="Times New Roman" pitchFamily="18" charset="0"/>
                <a:cs typeface="Times New Roman" pitchFamily="18" charset="0"/>
              </a:rPr>
              <a:t>       e.g. </a:t>
            </a:r>
            <a:r>
              <a:rPr lang="en-US" sz="2000" dirty="0">
                <a:latin typeface="Times New Roman" pitchFamily="18" charset="0"/>
                <a:cs typeface="Times New Roman" pitchFamily="18" charset="0"/>
              </a:rPr>
              <a:t>The most annoying quirk of his is wearing a cap all the time.</a:t>
            </a:r>
            <a:br>
              <a:rPr lang="en-US" sz="2000" dirty="0"/>
            </a:br>
            <a:r>
              <a:rPr lang="en-US" sz="2000" dirty="0"/>
              <a:t>       </a:t>
            </a:r>
            <a:r>
              <a:rPr lang="zh-CN" altLang="en-US" sz="2000" dirty="0"/>
              <a:t>他最令人感到厌恶的怪癖就是无论何时</a:t>
            </a:r>
            <a:r>
              <a:rPr lang="zh-CN" altLang="en-US" sz="2000"/>
              <a:t>都戴着帽子</a:t>
            </a:r>
            <a:r>
              <a:rPr lang="zh-CN" altLang="en-US" sz="2000" dirty="0"/>
              <a:t>。</a:t>
            </a:r>
          </a:p>
          <a:p>
            <a:pPr marL="457200" indent="-457200">
              <a:lnSpc>
                <a:spcPct val="90000"/>
              </a:lnSpc>
              <a:buNone/>
            </a:pPr>
            <a:endParaRPr lang="en-US" altLang="zh-CN" sz="2000" dirty="0">
              <a:latin typeface="Times New Roman" pitchFamily="18" charset="0"/>
              <a:cs typeface="Times New Roman" pitchFamily="18" charset="0"/>
            </a:endParaRPr>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285860"/>
            <a:ext cx="7772400" cy="1470025"/>
          </a:xfrm>
        </p:spPr>
        <p:txBody>
          <a:bodyPr/>
          <a:lstStyle/>
          <a:p>
            <a:r>
              <a:rPr lang="en-US" altLang="zh-CN" dirty="0">
                <a:latin typeface="Times New Roman" pitchFamily="18" charset="0"/>
                <a:cs typeface="Times New Roman" pitchFamily="18" charset="0"/>
              </a:rPr>
              <a:t>No Signposts in the Sea</a:t>
            </a: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428728" y="2928934"/>
            <a:ext cx="6400800" cy="1752600"/>
          </a:xfrm>
        </p:spPr>
        <p:txBody>
          <a:bodyPr/>
          <a:lstStyle/>
          <a:p>
            <a:r>
              <a:rPr lang="en-US" altLang="zh-CN" dirty="0">
                <a:latin typeface="Times New Roman" pitchFamily="18" charset="0"/>
                <a:cs typeface="Times New Roman" pitchFamily="18" charset="0"/>
              </a:rPr>
              <a:t>Detailed Study </a:t>
            </a:r>
          </a:p>
          <a:p>
            <a:r>
              <a:rPr lang="en-US" altLang="zh-CN" dirty="0">
                <a:latin typeface="Times New Roman" pitchFamily="18" charset="0"/>
                <a:cs typeface="Times New Roman" pitchFamily="18" charset="0"/>
              </a:rPr>
              <a:t>(Paras 19-32)</a:t>
            </a:r>
            <a:endParaRPr lang="zh-CN" altLang="en-US" dirty="0">
              <a:latin typeface="Times New Roman" pitchFamily="18" charset="0"/>
              <a:cs typeface="Times New Roman" pitchFamily="18" charset="0"/>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937"/>
            <a:ext cx="8229600" cy="4807436"/>
          </a:xfrm>
        </p:spPr>
        <p:txBody>
          <a:bodyPr>
            <a:noAutofit/>
          </a:bodyPr>
          <a:lstStyle/>
          <a:p>
            <a:pPr marL="0" indent="0">
              <a:lnSpc>
                <a:spcPct val="150000"/>
              </a:lnSpc>
              <a:buNone/>
            </a:pPr>
            <a:r>
              <a:rPr lang="en-US" altLang="zh-CN" sz="2400" dirty="0">
                <a:latin typeface="Times New Roman" pitchFamily="18" charset="0"/>
                <a:cs typeface="Times New Roman" pitchFamily="18" charset="0"/>
              </a:rPr>
              <a:t>1. </a:t>
            </a:r>
            <a:r>
              <a:rPr lang="zh-CN" altLang="en-US" sz="2400" dirty="0">
                <a:latin typeface="Times New Roman" pitchFamily="18" charset="0"/>
                <a:cs typeface="Times New Roman" pitchFamily="18" charset="0"/>
              </a:rPr>
              <a:t>陡峭的悬崖</a:t>
            </a:r>
            <a:r>
              <a:rPr lang="en-US" altLang="zh-CN" sz="2400" dirty="0">
                <a:latin typeface="Times New Roman" pitchFamily="18" charset="0"/>
                <a:cs typeface="Times New Roman" pitchFamily="18" charset="0"/>
              </a:rPr>
              <a:t>(precipitous bluffs)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2. </a:t>
            </a:r>
            <a:r>
              <a:rPr lang="zh-CN" altLang="en-US" sz="2400" dirty="0">
                <a:latin typeface="Times New Roman" pitchFamily="18" charset="0"/>
                <a:cs typeface="Times New Roman" pitchFamily="18" charset="0"/>
              </a:rPr>
              <a:t>突拔而起</a:t>
            </a:r>
            <a:r>
              <a:rPr lang="en-US" altLang="zh-CN" sz="2400" dirty="0">
                <a:latin typeface="Times New Roman" pitchFamily="18" charset="0"/>
                <a:cs typeface="Times New Roman" pitchFamily="18" charset="0"/>
              </a:rPr>
              <a:t>(rise sheer)</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3. </a:t>
            </a:r>
            <a:r>
              <a:rPr lang="zh-CN" altLang="en-US" sz="2400" dirty="0">
                <a:latin typeface="Times New Roman" pitchFamily="18" charset="0"/>
                <a:cs typeface="Times New Roman" pitchFamily="18" charset="0"/>
              </a:rPr>
              <a:t>地势低洼连绵数英里</a:t>
            </a:r>
            <a:r>
              <a:rPr lang="en-US" altLang="zh-CN" sz="2400" dirty="0">
                <a:latin typeface="Times New Roman" pitchFamily="18" charset="0"/>
                <a:cs typeface="Times New Roman" pitchFamily="18" charset="0"/>
              </a:rPr>
              <a:t>(low-lying stretch with miles of…)</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4.</a:t>
            </a:r>
          </a:p>
          <a:p>
            <a:pPr marL="0" indent="0">
              <a:lnSpc>
                <a:spcPct val="150000"/>
              </a:lnSpc>
              <a:buNone/>
            </a:pPr>
            <a:r>
              <a:rPr lang="zh-CN" altLang="en-US" sz="2400" dirty="0">
                <a:latin typeface="Times New Roman" pitchFamily="18" charset="0"/>
                <a:cs typeface="Times New Roman" pitchFamily="18" charset="0"/>
              </a:rPr>
              <a:t>渺无人迹</a:t>
            </a:r>
            <a:r>
              <a:rPr lang="en-US" altLang="zh-CN" sz="2400" dirty="0">
                <a:latin typeface="Times New Roman" pitchFamily="18" charset="0"/>
                <a:cs typeface="Times New Roman" pitchFamily="18" charset="0"/>
              </a:rPr>
              <a:t>(no sign of habitation)</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5.  </a:t>
            </a:r>
            <a:r>
              <a:rPr lang="zh-CN" altLang="en-US" sz="2400" dirty="0">
                <a:latin typeface="Times New Roman" pitchFamily="18" charset="0"/>
                <a:cs typeface="Times New Roman" pitchFamily="18" charset="0"/>
              </a:rPr>
              <a:t>贫瘠而荒凉</a:t>
            </a:r>
            <a:r>
              <a:rPr lang="en-US" altLang="zh-CN" sz="2400" dirty="0">
                <a:latin typeface="Times New Roman" pitchFamily="18" charset="0"/>
                <a:cs typeface="Times New Roman" pitchFamily="18" charset="0"/>
              </a:rPr>
              <a:t>(bleached and barren)</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6. </a:t>
            </a:r>
            <a:r>
              <a:rPr lang="zh-CN" altLang="en-US" sz="2400" dirty="0">
                <a:latin typeface="Times New Roman" pitchFamily="18" charset="0"/>
                <a:cs typeface="Times New Roman" pitchFamily="18" charset="0"/>
              </a:rPr>
              <a:t>令人望而生畏、难以接近</a:t>
            </a:r>
            <a:r>
              <a:rPr lang="en-US" altLang="zh-CN" sz="2400" dirty="0">
                <a:latin typeface="Times New Roman" pitchFamily="18" charset="0"/>
                <a:cs typeface="Times New Roman" pitchFamily="18" charset="0"/>
              </a:rPr>
              <a:t>(forbidding and unapproachable)</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7. </a:t>
            </a:r>
            <a:r>
              <a:rPr lang="zh-CN" altLang="en-US" sz="2400" dirty="0">
                <a:latin typeface="Times New Roman" pitchFamily="18" charset="0"/>
                <a:cs typeface="Times New Roman" pitchFamily="18" charset="0"/>
              </a:rPr>
              <a:t>无秘可隐</a:t>
            </a:r>
            <a:r>
              <a:rPr lang="en-US" altLang="zh-CN" sz="2400" dirty="0">
                <a:latin typeface="Times New Roman" pitchFamily="18" charset="0"/>
                <a:cs typeface="Times New Roman" pitchFamily="18" charset="0"/>
              </a:rPr>
              <a:t>(present no mystery)</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8.</a:t>
            </a:r>
            <a:r>
              <a:rPr lang="zh-CN" altLang="en-US" sz="2400" dirty="0">
                <a:latin typeface="Times New Roman" pitchFamily="18" charset="0"/>
                <a:cs typeface="Times New Roman" pitchFamily="18" charset="0"/>
              </a:rPr>
              <a:t>悬崖峭壁（</a:t>
            </a:r>
            <a:r>
              <a:rPr lang="en-US" altLang="zh-CN" sz="2400" dirty="0">
                <a:latin typeface="Times New Roman" pitchFamily="18" charset="0"/>
                <a:cs typeface="Times New Roman" pitchFamily="18" charset="0"/>
              </a:rPr>
              <a:t>stern cliffs</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9. </a:t>
            </a:r>
            <a:r>
              <a:rPr lang="zh-CN" altLang="en-US" sz="2400" dirty="0">
                <a:latin typeface="Times New Roman" pitchFamily="18" charset="0"/>
                <a:cs typeface="Times New Roman" pitchFamily="18" charset="0"/>
              </a:rPr>
              <a:t>连绵的山脉</a:t>
            </a:r>
            <a:r>
              <a:rPr lang="en-US" altLang="zh-CN" sz="2400" dirty="0">
                <a:latin typeface="Times New Roman" pitchFamily="18" charset="0"/>
                <a:cs typeface="Times New Roman" pitchFamily="18" charset="0"/>
              </a:rPr>
              <a:t>(ranges of mountains)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10. </a:t>
            </a:r>
            <a:r>
              <a:rPr lang="zh-CN" altLang="en-US" sz="2400" dirty="0">
                <a:latin typeface="Times New Roman" pitchFamily="18" charset="0"/>
                <a:cs typeface="Times New Roman" pitchFamily="18" charset="0"/>
              </a:rPr>
              <a:t>等待被攀登的山峰</a:t>
            </a:r>
            <a:r>
              <a:rPr lang="en-US" altLang="zh-CN" sz="2400" dirty="0">
                <a:latin typeface="Times New Roman" pitchFamily="18" charset="0"/>
                <a:cs typeface="Times New Roman" pitchFamily="18" charset="0"/>
              </a:rPr>
              <a:t>(peaks to be scaled)</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11. </a:t>
            </a:r>
            <a:r>
              <a:rPr lang="zh-CN" altLang="en-US" sz="2400" dirty="0">
                <a:latin typeface="Times New Roman" pitchFamily="18" charset="0"/>
                <a:cs typeface="Times New Roman" pitchFamily="18" charset="0"/>
              </a:rPr>
              <a:t>未被破坏（植物）</a:t>
            </a:r>
            <a:r>
              <a:rPr lang="en-US" altLang="zh-CN" sz="2400" dirty="0">
                <a:latin typeface="Times New Roman" pitchFamily="18" charset="0"/>
                <a:cs typeface="Times New Roman" pitchFamily="18" charset="0"/>
              </a:rPr>
              <a:t>(grow unravished)</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 12. </a:t>
            </a:r>
            <a:r>
              <a:rPr lang="zh-CN" altLang="en-US" sz="2400" dirty="0">
                <a:latin typeface="Times New Roman" pitchFamily="18" charset="0"/>
                <a:cs typeface="Times New Roman" pitchFamily="18" charset="0"/>
              </a:rPr>
              <a:t>峭壁和幽谷中</a:t>
            </a:r>
            <a:r>
              <a:rPr lang="en-US" altLang="zh-CN" sz="2400" dirty="0">
                <a:latin typeface="Times New Roman" pitchFamily="18" charset="0"/>
                <a:cs typeface="Times New Roman" pitchFamily="18" charset="0"/>
              </a:rPr>
              <a:t>(among crags and valleys)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13. </a:t>
            </a:r>
            <a:r>
              <a:rPr lang="zh-CN" altLang="en-US" sz="2400" dirty="0">
                <a:latin typeface="Times New Roman" pitchFamily="18" charset="0"/>
                <a:cs typeface="Times New Roman" pitchFamily="18" charset="0"/>
              </a:rPr>
              <a:t>探索性格深处的秘密</a:t>
            </a:r>
            <a:r>
              <a:rPr lang="en-US" altLang="zh-CN" sz="2400" dirty="0">
                <a:latin typeface="Times New Roman" pitchFamily="18" charset="0"/>
                <a:cs typeface="Times New Roman" pitchFamily="18" charset="0"/>
              </a:rPr>
              <a:t>(play over the recesses of one’s character)</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14. </a:t>
            </a:r>
            <a:r>
              <a:rPr lang="zh-CN" altLang="en-US" sz="2400" dirty="0">
                <a:latin typeface="Times New Roman" pitchFamily="18" charset="0"/>
                <a:cs typeface="Times New Roman" pitchFamily="18" charset="0"/>
              </a:rPr>
              <a:t>表面严肃冷峻</a:t>
            </a:r>
            <a:r>
              <a:rPr lang="en-US" altLang="zh-CN" sz="2400" dirty="0">
                <a:latin typeface="Times New Roman" pitchFamily="18" charset="0"/>
                <a:cs typeface="Times New Roman" pitchFamily="18" charset="0"/>
              </a:rPr>
              <a:t>(austere in the foreground)</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15. </a:t>
            </a:r>
            <a:r>
              <a:rPr lang="zh-CN" altLang="en-US" sz="2400" dirty="0">
                <a:latin typeface="Times New Roman" pitchFamily="18" charset="0"/>
                <a:cs typeface="Times New Roman" pitchFamily="18" charset="0"/>
              </a:rPr>
              <a:t>蕴含丰富温柔的情感 </a:t>
            </a:r>
            <a:r>
              <a:rPr lang="en-US" altLang="zh-CN" sz="2400" dirty="0">
                <a:latin typeface="Times New Roman" pitchFamily="18" charset="0"/>
                <a:cs typeface="Times New Roman" pitchFamily="18" charset="0"/>
              </a:rPr>
              <a:t>(nurture treasures of tenderness)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16. </a:t>
            </a:r>
            <a:r>
              <a:rPr lang="zh-CN" altLang="en-US" sz="2400" dirty="0">
                <a:latin typeface="Times New Roman" pitchFamily="18" charset="0"/>
                <a:cs typeface="Times New Roman" pitchFamily="18" charset="0"/>
              </a:rPr>
              <a:t>宛若娇嫩的花朵</a:t>
            </a:r>
            <a:r>
              <a:rPr lang="en-US" altLang="zh-CN" sz="2400" dirty="0">
                <a:latin typeface="Times New Roman" pitchFamily="18" charset="0"/>
                <a:cs typeface="Times New Roman" pitchFamily="18" charset="0"/>
              </a:rPr>
              <a:t>(like a delicate flower)</a:t>
            </a:r>
            <a:endParaRPr lang="zh-CN" alt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67442616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81" name="Rectangle 17"/>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00082" name="Rectangle 18"/>
          <p:cNvSpPr>
            <a:spLocks noChangeArrowheads="1"/>
          </p:cNvSpPr>
          <p:nvPr/>
        </p:nvSpPr>
        <p:spPr bwMode="auto">
          <a:xfrm>
            <a:off x="468313" y="1219200"/>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0083" name="Rectangle 19"/>
          <p:cNvSpPr>
            <a:spLocks noChangeArrowheads="1"/>
          </p:cNvSpPr>
          <p:nvPr/>
        </p:nvSpPr>
        <p:spPr bwMode="auto">
          <a:xfrm>
            <a:off x="142844" y="785794"/>
            <a:ext cx="8280400" cy="707886"/>
          </a:xfrm>
          <a:prstGeom prst="rect">
            <a:avLst/>
          </a:prstGeom>
          <a:noFill/>
          <a:ln w="9525">
            <a:noFill/>
            <a:miter lim="800000"/>
            <a:headEnd/>
            <a:tailEnd/>
          </a:ln>
          <a:effectLst/>
        </p:spPr>
        <p:txBody>
          <a:bodyPr anchor="ctr">
            <a:spAutoFit/>
          </a:bodyPr>
          <a:lstStyle/>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
        <p:nvSpPr>
          <p:cNvPr id="5" name="TextBox 4"/>
          <p:cNvSpPr txBox="1"/>
          <p:nvPr/>
        </p:nvSpPr>
        <p:spPr>
          <a:xfrm>
            <a:off x="392086" y="1246361"/>
            <a:ext cx="8501090" cy="2792239"/>
          </a:xfrm>
          <a:prstGeom prst="rect">
            <a:avLst/>
          </a:prstGeom>
          <a:noFill/>
        </p:spPr>
        <p:txBody>
          <a:bodyPr wrap="square" rtlCol="0">
            <a:spAutoFit/>
          </a:bodyPr>
          <a:lstStyle/>
          <a:p>
            <a:pPr marL="457200" marR="0" lvl="0" indent="-457200" algn="l" defTabSz="914400" rtl="0" eaLnBrk="1" fontAlgn="auto" latinLnBrk="0" hangingPunct="1">
              <a:lnSpc>
                <a:spcPct val="150000"/>
              </a:lnSpc>
              <a:spcBef>
                <a:spcPts val="0"/>
              </a:spcBef>
              <a:spcAft>
                <a:spcPts val="0"/>
              </a:spcAft>
              <a:buClrTx/>
              <a:buSzTx/>
              <a:buFontTx/>
              <a:buAutoNum type="arabicPeriod"/>
              <a:tabLst/>
              <a:defRPr/>
            </a:pP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不恰当，不优雅；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飞射下来；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回舱就寝、散去就寝； </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滑入泳池；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5.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爬上空无一人的甲板；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6.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无拘无束的人；</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7.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沐浴在水中；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8.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赐予观察世界的慧眼；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9.</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丢弃凡人常有的弱点；</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10.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不再嫉妒、没有野心、没有恶意；</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11.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打败某人的欲望；</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12.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享受心灵的净化；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13.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享受暖风浴肤、凉水托体的快感</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extLst>
      <p:ext uri="{BB962C8B-B14F-4D97-AF65-F5344CB8AC3E}">
        <p14:creationId xmlns:p14="http://schemas.microsoft.com/office/powerpoint/2010/main" val="3623125755"/>
      </p:ext>
    </p:extLst>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323528" y="620688"/>
            <a:ext cx="8496944" cy="4752528"/>
          </a:xfrm>
        </p:spPr>
        <p:txBody>
          <a:bodyPr>
            <a:normAutofit/>
          </a:bodyPr>
          <a:lstStyle/>
          <a:p>
            <a:pPr marL="457200" indent="-457200">
              <a:lnSpc>
                <a:spcPct val="150000"/>
              </a:lnSpc>
              <a:buNone/>
            </a:pPr>
            <a:r>
              <a:rPr lang="en-US" altLang="zh-CN" sz="2000" dirty="0">
                <a:latin typeface="Times New Roman" pitchFamily="18" charset="0"/>
                <a:cs typeface="Times New Roman" pitchFamily="18" charset="0"/>
              </a:rPr>
              <a:t>Revision: </a:t>
            </a:r>
          </a:p>
          <a:p>
            <a:pPr marL="457200" indent="-457200">
              <a:lnSpc>
                <a:spcPct val="150000"/>
              </a:lnSpc>
              <a:buAutoNum type="arabicPeriod"/>
            </a:pPr>
            <a:r>
              <a:rPr lang="zh-CN" altLang="en-US" sz="2000" dirty="0">
                <a:latin typeface="Times New Roman" pitchFamily="18" charset="0"/>
                <a:cs typeface="Times New Roman" pitchFamily="18" charset="0"/>
              </a:rPr>
              <a:t>在无比宁静的大海上；  </a:t>
            </a:r>
            <a:r>
              <a:rPr lang="en-US" altLang="zh-CN" sz="2000" dirty="0">
                <a:latin typeface="Times New Roman" pitchFamily="18" charset="0"/>
                <a:cs typeface="Times New Roman" pitchFamily="18" charset="0"/>
              </a:rPr>
              <a:t>2. </a:t>
            </a:r>
            <a:r>
              <a:rPr lang="zh-CN" altLang="en-US" sz="2000" dirty="0">
                <a:latin typeface="Times New Roman" pitchFamily="18" charset="0"/>
                <a:cs typeface="Times New Roman" pitchFamily="18" charset="0"/>
              </a:rPr>
              <a:t>看到：</a:t>
            </a:r>
            <a:r>
              <a:rPr lang="en-US" altLang="zh-CN" sz="2000" dirty="0">
                <a:latin typeface="Times New Roman" pitchFamily="18" charset="0"/>
                <a:cs typeface="Times New Roman" pitchFamily="18" charset="0"/>
              </a:rPr>
              <a:t>catch sight of;   3. </a:t>
            </a:r>
            <a:r>
              <a:rPr lang="zh-CN" altLang="en-US" sz="2000" dirty="0">
                <a:latin typeface="Times New Roman" pitchFamily="18" charset="0"/>
                <a:cs typeface="Times New Roman" pitchFamily="18" charset="0"/>
              </a:rPr>
              <a:t>拥有</a:t>
            </a:r>
            <a:r>
              <a:rPr lang="en-US" altLang="zh-CN" sz="2000" dirty="0">
                <a:latin typeface="Times New Roman" pitchFamily="18" charset="0"/>
                <a:cs typeface="Times New Roman" pitchFamily="18" charset="0"/>
              </a:rPr>
              <a:t>…; </a:t>
            </a:r>
            <a:r>
              <a:rPr lang="zh-CN" altLang="en-US" sz="2000" dirty="0">
                <a:latin typeface="Times New Roman" pitchFamily="18" charset="0"/>
                <a:cs typeface="Times New Roman" pitchFamily="18" charset="0"/>
              </a:rPr>
              <a:t>是</a:t>
            </a:r>
            <a:r>
              <a:rPr lang="en-US" altLang="zh-CN" sz="2000" dirty="0">
                <a:latin typeface="Times New Roman" pitchFamily="18" charset="0"/>
                <a:cs typeface="Times New Roman" pitchFamily="18" charset="0"/>
              </a:rPr>
              <a:t>…</a:t>
            </a:r>
            <a:r>
              <a:rPr lang="zh-CN" altLang="en-US" sz="2000" dirty="0">
                <a:latin typeface="Times New Roman" pitchFamily="18" charset="0"/>
                <a:cs typeface="Times New Roman" pitchFamily="18" charset="0"/>
              </a:rPr>
              <a:t>的主人； </a:t>
            </a:r>
            <a:endParaRPr lang="en-US" altLang="zh-CN" sz="2000" dirty="0">
              <a:latin typeface="Times New Roman" pitchFamily="18" charset="0"/>
              <a:cs typeface="Times New Roman" pitchFamily="18" charset="0"/>
            </a:endParaRPr>
          </a:p>
          <a:p>
            <a:pPr marL="0" indent="0">
              <a:lnSpc>
                <a:spcPct val="150000"/>
              </a:lnSpc>
              <a:buNone/>
            </a:pPr>
            <a:r>
              <a:rPr lang="en-US" altLang="zh-CN" sz="2000" dirty="0">
                <a:latin typeface="Times New Roman" pitchFamily="18" charset="0"/>
                <a:cs typeface="Times New Roman" pitchFamily="18" charset="0"/>
              </a:rPr>
              <a:t>4. </a:t>
            </a:r>
            <a:r>
              <a:rPr lang="zh-CN" altLang="en-US" sz="2000" dirty="0">
                <a:latin typeface="Times New Roman" pitchFamily="18" charset="0"/>
                <a:cs typeface="Times New Roman" pitchFamily="18" charset="0"/>
              </a:rPr>
              <a:t>驶入、驶出视线； </a:t>
            </a:r>
            <a:r>
              <a:rPr lang="en-US" altLang="zh-CN" sz="2000" dirty="0">
                <a:latin typeface="Times New Roman" pitchFamily="18" charset="0"/>
                <a:cs typeface="Times New Roman" pitchFamily="18" charset="0"/>
              </a:rPr>
              <a:t>5. </a:t>
            </a:r>
            <a:r>
              <a:rPr lang="zh-CN" altLang="en-US" sz="2000" dirty="0">
                <a:latin typeface="Times New Roman" pitchFamily="18" charset="0"/>
                <a:cs typeface="Times New Roman" pitchFamily="18" charset="0"/>
              </a:rPr>
              <a:t>孤独、无暇而遥远；</a:t>
            </a:r>
            <a:r>
              <a:rPr lang="en-US" altLang="zh-CN" sz="2000" dirty="0">
                <a:latin typeface="Times New Roman" pitchFamily="18" charset="0"/>
                <a:cs typeface="Times New Roman" pitchFamily="18" charset="0"/>
              </a:rPr>
              <a:t>unblemished</a:t>
            </a:r>
            <a:r>
              <a:rPr lang="zh-CN" altLang="en-US" sz="2000"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6. </a:t>
            </a:r>
            <a:r>
              <a:rPr lang="zh-CN" altLang="en-US" sz="2000" dirty="0">
                <a:latin typeface="Times New Roman" pitchFamily="18" charset="0"/>
                <a:cs typeface="Times New Roman" pitchFamily="18" charset="0"/>
              </a:rPr>
              <a:t>不知不觉占有</a:t>
            </a:r>
            <a:r>
              <a:rPr lang="en-US" altLang="zh-CN" sz="2000" dirty="0">
                <a:latin typeface="Times New Roman" pitchFamily="18" charset="0"/>
                <a:cs typeface="Times New Roman" pitchFamily="18" charset="0"/>
              </a:rPr>
              <a:t>…  unconsciously appropriate </a:t>
            </a:r>
            <a:r>
              <a:rPr lang="en-US" altLang="zh-CN" sz="2000" dirty="0" err="1">
                <a:latin typeface="Times New Roman" pitchFamily="18" charset="0"/>
                <a:cs typeface="Times New Roman" pitchFamily="18" charset="0"/>
              </a:rPr>
              <a:t>sth</a:t>
            </a:r>
            <a:r>
              <a:rPr lang="en-US" altLang="zh-CN" sz="2000" dirty="0">
                <a:latin typeface="Times New Roman" pitchFamily="18" charset="0"/>
                <a:cs typeface="Times New Roman" pitchFamily="18" charset="0"/>
              </a:rPr>
              <a:t>. 7. . </a:t>
            </a:r>
            <a:r>
              <a:rPr lang="zh-CN" altLang="en-US" sz="2000" dirty="0">
                <a:latin typeface="Times New Roman" pitchFamily="18" charset="0"/>
                <a:cs typeface="Times New Roman" pitchFamily="18" charset="0"/>
              </a:rPr>
              <a:t>奇怪的感觉；</a:t>
            </a:r>
            <a:r>
              <a:rPr lang="en-US" altLang="zh-CN" sz="2000" dirty="0">
                <a:latin typeface="Times New Roman" pitchFamily="18" charset="0"/>
                <a:cs typeface="Times New Roman" pitchFamily="18" charset="0"/>
              </a:rPr>
              <a:t>queer sensation </a:t>
            </a:r>
            <a:r>
              <a:rPr lang="zh-CN" altLang="en-US" sz="2000"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8.</a:t>
            </a:r>
            <a:r>
              <a:rPr lang="zh-CN" altLang="zh-CN" sz="2000" dirty="0">
                <a:solidFill>
                  <a:srgbClr val="333333"/>
                </a:solidFill>
                <a:effectLst/>
                <a:latin typeface="宋体" panose="02010600030101010101" pitchFamily="2" charset="-122"/>
                <a:ea typeface="宋体" panose="02010600030101010101" pitchFamily="2" charset="-122"/>
                <a:cs typeface="Times New Roman" panose="02020603050405020304" pitchFamily="18" charset="0"/>
              </a:rPr>
              <a:t>不可言传的隐秘古怪的念头</a:t>
            </a:r>
            <a:r>
              <a:rPr lang="zh-CN" altLang="en-US" sz="2000" dirty="0">
                <a:solidFill>
                  <a:srgbClr val="333333"/>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000" dirty="0">
                <a:solidFill>
                  <a:srgbClr val="333333"/>
                </a:solidFill>
                <a:effectLst/>
                <a:latin typeface="宋体" panose="02010600030101010101" pitchFamily="2" charset="-122"/>
                <a:ea typeface="宋体" panose="02010600030101010101" pitchFamily="2" charset="-122"/>
                <a:cs typeface="Times New Roman" panose="02020603050405020304" pitchFamily="18" charset="0"/>
              </a:rPr>
              <a:t>incommunicable quirks </a:t>
            </a:r>
            <a:endParaRPr lang="en-US" altLang="zh-CN" sz="2000" dirty="0">
              <a:latin typeface="宋体" panose="02010600030101010101" pitchFamily="2" charset="-122"/>
              <a:ea typeface="宋体" panose="02010600030101010101" pitchFamily="2" charset="-122"/>
              <a:cs typeface="Times New Roman" pitchFamily="18" charset="0"/>
            </a:endParaRPr>
          </a:p>
        </p:txBody>
      </p:sp>
    </p:spTree>
    <p:extLst>
      <p:ext uri="{BB962C8B-B14F-4D97-AF65-F5344CB8AC3E}">
        <p14:creationId xmlns:p14="http://schemas.microsoft.com/office/powerpoint/2010/main" val="112943427"/>
      </p:ext>
    </p:extLst>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5" name="TextBox 4"/>
          <p:cNvSpPr txBox="1"/>
          <p:nvPr/>
        </p:nvSpPr>
        <p:spPr>
          <a:xfrm>
            <a:off x="285720" y="1428736"/>
            <a:ext cx="8572528" cy="3170099"/>
          </a:xfrm>
          <a:prstGeom prst="rect">
            <a:avLst/>
          </a:prstGeom>
          <a:noFill/>
        </p:spPr>
        <p:txBody>
          <a:bodyPr wrap="square" rtlCol="0">
            <a:spAutoFit/>
          </a:bodyPr>
          <a:lstStyle/>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Revision: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 cannot tell why it should give me such a queer sensation to reflect that that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island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has always been there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and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will be there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still,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should</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 return to find it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waiting for me.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But it does happen from time to time that an island appears on the horizon,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nameless to us and full of mystery, the peak of a submarine mountain range,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lonely, unblemished, remote.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内容占位符 2"/>
          <p:cNvSpPr>
            <a:spLocks noGrp="1"/>
          </p:cNvSpPr>
          <p:nvPr>
            <p:ph idx="1"/>
          </p:nvPr>
        </p:nvSpPr>
        <p:spPr>
          <a:xfrm>
            <a:off x="252046" y="1341438"/>
            <a:ext cx="8229600" cy="2520950"/>
          </a:xfrm>
        </p:spPr>
        <p:txBody>
          <a:bodyPr/>
          <a:lstStyle/>
          <a:p>
            <a:pPr eaLnBrk="1" hangingPunct="1"/>
            <a:r>
              <a:rPr lang="en-US" altLang="zh-CN" sz="2400" dirty="0">
                <a:latin typeface="Times New Roman" pitchFamily="18" charset="0"/>
                <a:cs typeface="Times New Roman" pitchFamily="18" charset="0"/>
              </a:rPr>
              <a:t>Sackville-West believed in equal rights for women.</a:t>
            </a:r>
            <a:r>
              <a:rPr lang="en-US" altLang="zh-CN" sz="5400" dirty="0">
                <a:latin typeface="Times New Roman" pitchFamily="18" charset="0"/>
                <a:cs typeface="Times New Roman" pitchFamily="18" charset="0"/>
              </a:rPr>
              <a:t> </a:t>
            </a:r>
          </a:p>
          <a:p>
            <a:pPr eaLnBrk="1" hangingPunct="1"/>
            <a:endParaRPr lang="zh-CN" altLang="en-US" dirty="0"/>
          </a:p>
        </p:txBody>
      </p:sp>
      <p:pic>
        <p:nvPicPr>
          <p:cNvPr id="17411" name="Picture 5" descr="1264240733095275700"/>
          <p:cNvPicPr>
            <a:picLocks noChangeAspect="1" noChangeArrowheads="1"/>
          </p:cNvPicPr>
          <p:nvPr/>
        </p:nvPicPr>
        <p:blipFill>
          <a:blip r:embed="rId2"/>
          <a:srcRect/>
          <a:stretch>
            <a:fillRect/>
          </a:stretch>
        </p:blipFill>
        <p:spPr bwMode="auto">
          <a:xfrm>
            <a:off x="3774831" y="2708275"/>
            <a:ext cx="1837592" cy="3009900"/>
          </a:xfrm>
          <a:prstGeom prst="rect">
            <a:avLst/>
          </a:prstGeom>
          <a:noFill/>
          <a:ln w="9525">
            <a:noFill/>
            <a:miter lim="800000"/>
            <a:headEnd/>
            <a:tailEnd/>
          </a:ln>
        </p:spPr>
      </p:pic>
      <p:pic>
        <p:nvPicPr>
          <p:cNvPr id="17412" name="Picture 9" descr="41RMYzG9vwL"/>
          <p:cNvPicPr>
            <a:picLocks noChangeAspect="1" noChangeArrowheads="1"/>
          </p:cNvPicPr>
          <p:nvPr/>
        </p:nvPicPr>
        <p:blipFill>
          <a:blip r:embed="rId3"/>
          <a:srcRect/>
          <a:stretch>
            <a:fillRect/>
          </a:stretch>
        </p:blipFill>
        <p:spPr bwMode="auto">
          <a:xfrm>
            <a:off x="6034454" y="2708275"/>
            <a:ext cx="2721220" cy="3024188"/>
          </a:xfrm>
          <a:prstGeom prst="rect">
            <a:avLst/>
          </a:prstGeom>
          <a:noFill/>
          <a:ln w="9525">
            <a:noFill/>
            <a:miter lim="800000"/>
            <a:headEnd/>
            <a:tailEnd/>
          </a:ln>
        </p:spPr>
      </p:pic>
      <p:pic>
        <p:nvPicPr>
          <p:cNvPr id="17413" name="Picture 10"/>
          <p:cNvPicPr>
            <a:picLocks noChangeAspect="1" noChangeArrowheads="1"/>
          </p:cNvPicPr>
          <p:nvPr/>
        </p:nvPicPr>
        <p:blipFill>
          <a:blip r:embed="rId4"/>
          <a:srcRect/>
          <a:stretch>
            <a:fillRect/>
          </a:stretch>
        </p:blipFill>
        <p:spPr bwMode="auto">
          <a:xfrm>
            <a:off x="1049216" y="2708276"/>
            <a:ext cx="1862504" cy="3097213"/>
          </a:xfrm>
          <a:prstGeom prst="rect">
            <a:avLst/>
          </a:prstGeom>
          <a:noFill/>
          <a:ln w="9525">
            <a:noFill/>
            <a:miter lim="800000"/>
            <a:headEnd/>
            <a:tailEnd/>
          </a:ln>
        </p:spPr>
      </p:pic>
      <p:sp>
        <p:nvSpPr>
          <p:cNvPr id="20487" name="Rectangle 7"/>
          <p:cNvSpPr>
            <a:spLocks noChangeArrowheads="1"/>
          </p:cNvSpPr>
          <p:nvPr/>
        </p:nvSpPr>
        <p:spPr bwMode="auto">
          <a:xfrm>
            <a:off x="285720" y="428604"/>
            <a:ext cx="5410200" cy="685800"/>
          </a:xfrm>
          <a:prstGeom prst="rect">
            <a:avLst/>
          </a:prstGeom>
          <a:noFill/>
          <a:ln w="9525">
            <a:noFill/>
            <a:miter lim="800000"/>
            <a:headEnd/>
            <a:tailEnd/>
          </a:ln>
          <a:effectLst/>
        </p:spPr>
        <p:txBody>
          <a:bodyPr anchor="ctr"/>
          <a:lstStyle/>
          <a:p>
            <a:pPr marL="1117600" indent="-1117600">
              <a:defRPr/>
            </a:pPr>
            <a:r>
              <a:rPr lang="en-US" altLang="zh-CN" sz="3200" b="1" dirty="0">
                <a:solidFill>
                  <a:srgbClr val="C00000"/>
                </a:solidFill>
                <a:latin typeface="Times New Roman" pitchFamily="18" charset="0"/>
                <a:ea typeface="宋体" pitchFamily="2" charset="-122"/>
                <a:cs typeface="Times New Roman" pitchFamily="18" charset="0"/>
              </a:rPr>
              <a:t>About the Author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Effect transition="in" filter="blinds(horizontal)">
                                      <p:cBhvr>
                                        <p:cTn id="7" dur="500"/>
                                        <p:tgtEl>
                                          <p:spTgt spid="174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3"/>
                                        </p:tgtEl>
                                        <p:attrNameLst>
                                          <p:attrName>style.visibility</p:attrName>
                                        </p:attrNameLst>
                                      </p:cBhvr>
                                      <p:to>
                                        <p:strVal val="visible"/>
                                      </p:to>
                                    </p:set>
                                    <p:animEffect transition="in" filter="blinds(horizontal)">
                                      <p:cBhvr>
                                        <p:cTn id="12" dur="500"/>
                                        <p:tgtEl>
                                          <p:spTgt spid="1741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411"/>
                                        </p:tgtEl>
                                        <p:attrNameLst>
                                          <p:attrName>style.visibility</p:attrName>
                                        </p:attrNameLst>
                                      </p:cBhvr>
                                      <p:to>
                                        <p:strVal val="visible"/>
                                      </p:to>
                                    </p:set>
                                    <p:animEffect transition="in" filter="blinds(horizontal)">
                                      <p:cBhvr>
                                        <p:cTn id="17" dur="500"/>
                                        <p:tgtEl>
                                          <p:spTgt spid="174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blinds(horizontal)">
                                      <p:cBhvr>
                                        <p:cTn id="22"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5" name="TextBox 4"/>
          <p:cNvSpPr txBox="1"/>
          <p:nvPr/>
        </p:nvSpPr>
        <p:spPr>
          <a:xfrm>
            <a:off x="285720" y="928670"/>
            <a:ext cx="8572528" cy="5324535"/>
          </a:xfrm>
          <a:prstGeom prst="rect">
            <a:avLst/>
          </a:prstGeom>
          <a:noFill/>
        </p:spPr>
        <p:txBody>
          <a:bodyPr wrap="square" rtlCol="0">
            <a:spAutoFit/>
          </a:bodyPr>
          <a:lstStyle/>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Well</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islands. I divert myself by inventing the life upon them, and am amused to find my imagination always turning toward the idyllic.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1)  Paraphrase: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Now let’s come back to the islands. I’m amused to find my imagination always leads me to fabricate the life on the islands as pleasing, simple and picturesque.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2)  *divert oneself: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amuse oneself</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How otherwise can we divert ourselves? </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我们还有什么别的消遣呢</a:t>
            </a: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r>
              <a:rPr kumimoji="0" lang="en-US" altLang="zh-CN" sz="2000" b="0"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divert one’s attention</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turn one’s attention away from…</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She dished up the anti-pollution business to divert the attention of the public.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她把防止污染的事情说得十分重要</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以便转移公众的注意。</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3) invent</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to think up; devise; fabricate in the mind</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
        <p:nvSpPr>
          <p:cNvPr id="6" name="矩形 5"/>
          <p:cNvSpPr/>
          <p:nvPr/>
        </p:nvSpPr>
        <p:spPr>
          <a:xfrm>
            <a:off x="214282" y="357166"/>
            <a:ext cx="8215370" cy="461665"/>
          </a:xfrm>
          <a:prstGeom prst="rect">
            <a:avLst/>
          </a:prstGeom>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Paragraph 19:</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4282" y="357166"/>
            <a:ext cx="8644030" cy="7109639"/>
          </a:xfrm>
          <a:prstGeom prst="rect">
            <a:avLst/>
          </a:prstGeom>
        </p:spPr>
        <p:txBody>
          <a:bodyPr wrap="square">
            <a:spAutoFit/>
          </a:bodyPr>
          <a:lstStyle/>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This is the new Edmund Carr with a vengeance.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1)  Paraphrase: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Here I am born anew, completely different from the past,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changed excessively or to an unusual extent.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2) with a vengeance</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to a high degree, excessively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The wind was blowing the whole night </a:t>
            </a:r>
            <a:r>
              <a:rPr kumimoji="0" lang="en-US" altLang="zh-CN" sz="2000" b="0" i="1"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with a vengeance</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He's been working </a:t>
            </a:r>
            <a:r>
              <a:rPr kumimoji="0" lang="en-US" altLang="zh-CN" sz="2000" b="0" i="1"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with a vengeance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over the past few weeks to make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up for the lost time.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If we have seen a skiff sailing close in shore, I follow the fisherman as he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beaches his craft in the little cove and gives a cry like a sea bird to announce his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coming.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1) Paraphrase: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If we have spotted a small boat, in my imagination I follow the fisherman as he grounds his boat on the beach in the cove and gives a cry like a sea bird to tell his wife that he has come back from the sea.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2) skiff: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small light boat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3) cove: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part of the coast where the land bends around, partly enclosing the sea so the shore is protected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142844" y="785794"/>
            <a:ext cx="8715436" cy="5500726"/>
          </a:xfrm>
        </p:spPr>
        <p:txBody>
          <a:bodyPr>
            <a:normAutofit fontScale="85000" lnSpcReduction="20000"/>
          </a:bodyPr>
          <a:lstStyle/>
          <a:p>
            <a:pPr marL="457200" indent="-457200">
              <a:lnSpc>
                <a:spcPct val="90000"/>
              </a:lnSpc>
              <a:buNone/>
            </a:pPr>
            <a:r>
              <a:rPr lang="en-US" altLang="zh-CN" sz="2600" dirty="0">
                <a:latin typeface="Times New Roman" pitchFamily="18" charset="0"/>
                <a:cs typeface="Times New Roman" pitchFamily="18" charset="0"/>
              </a:rPr>
              <a:t>3. His woman meets him; they are young, and their skins of a golden-brown; </a:t>
            </a:r>
          </a:p>
          <a:p>
            <a:pPr marL="457200" indent="-457200">
              <a:lnSpc>
                <a:spcPct val="90000"/>
              </a:lnSpc>
              <a:buNone/>
            </a:pPr>
            <a:r>
              <a:rPr lang="en-US" altLang="zh-CN" sz="2600" dirty="0">
                <a:latin typeface="Times New Roman" pitchFamily="18" charset="0"/>
                <a:cs typeface="Times New Roman" pitchFamily="18" charset="0"/>
              </a:rPr>
              <a:t>    she takes his catch from him. In their plaited hut there is nothing but </a:t>
            </a:r>
          </a:p>
          <a:p>
            <a:pPr marL="457200" indent="-457200">
              <a:lnSpc>
                <a:spcPct val="90000"/>
              </a:lnSpc>
              <a:buNone/>
            </a:pPr>
            <a:r>
              <a:rPr lang="en-US" altLang="zh-CN" sz="2600" dirty="0">
                <a:latin typeface="Times New Roman" pitchFamily="18" charset="0"/>
                <a:cs typeface="Times New Roman" pitchFamily="18" charset="0"/>
              </a:rPr>
              <a:t>    health and love. </a:t>
            </a:r>
          </a:p>
          <a:p>
            <a:pPr marL="457200" indent="-457200">
              <a:lnSpc>
                <a:spcPct val="90000"/>
              </a:lnSpc>
              <a:buNone/>
            </a:pPr>
            <a:endParaRPr lang="en-US" altLang="zh-CN" sz="2600" dirty="0">
              <a:latin typeface="Times New Roman" pitchFamily="18" charset="0"/>
              <a:cs typeface="Times New Roman" pitchFamily="18" charset="0"/>
            </a:endParaRPr>
          </a:p>
          <a:p>
            <a:pPr marL="457200" indent="-457200">
              <a:lnSpc>
                <a:spcPct val="90000"/>
              </a:lnSpc>
              <a:buNone/>
            </a:pPr>
            <a:r>
              <a:rPr lang="en-US" altLang="zh-CN" sz="2600" dirty="0">
                <a:solidFill>
                  <a:srgbClr val="C00000"/>
                </a:solidFill>
                <a:latin typeface="Times New Roman" pitchFamily="18" charset="0"/>
                <a:cs typeface="Times New Roman" pitchFamily="18" charset="0"/>
              </a:rPr>
              <a:t>    1) Paraphrase:  </a:t>
            </a:r>
            <a:r>
              <a:rPr lang="en-US" altLang="zh-CN" sz="2600" dirty="0">
                <a:latin typeface="Times New Roman" pitchFamily="18" charset="0"/>
                <a:cs typeface="Times New Roman" pitchFamily="18" charset="0"/>
              </a:rPr>
              <a:t>I imagine that his wife comes out of home to meet him; they are young, and their skins of a golden-brown; she takes the fish he has caught from  him. Their interwoven hut is full of health and love.</a:t>
            </a:r>
          </a:p>
          <a:p>
            <a:pPr marL="457200" indent="-457200">
              <a:lnSpc>
                <a:spcPct val="90000"/>
              </a:lnSpc>
              <a:buNone/>
            </a:pPr>
            <a:r>
              <a:rPr lang="en-US" altLang="zh-CN" sz="2600" dirty="0">
                <a:latin typeface="Times New Roman" pitchFamily="18" charset="0"/>
                <a:cs typeface="Times New Roman" pitchFamily="18" charset="0"/>
              </a:rPr>
              <a:t>     </a:t>
            </a:r>
          </a:p>
          <a:p>
            <a:pPr marL="457200" indent="-457200">
              <a:lnSpc>
                <a:spcPct val="90000"/>
              </a:lnSpc>
              <a:buNone/>
            </a:pPr>
            <a:r>
              <a:rPr lang="en-US" altLang="zh-CN" sz="2600" dirty="0">
                <a:latin typeface="Times New Roman" pitchFamily="18" charset="0"/>
                <a:cs typeface="Times New Roman" pitchFamily="18" charset="0"/>
              </a:rPr>
              <a:t>     2) Here in these sentences the narrator is inventing the life of the fisherman and his wife.</a:t>
            </a:r>
          </a:p>
          <a:p>
            <a:pPr marL="457200" indent="-457200">
              <a:lnSpc>
                <a:spcPct val="90000"/>
              </a:lnSpc>
              <a:buNone/>
            </a:pPr>
            <a:r>
              <a:rPr lang="en-US" altLang="zh-CN" sz="2600" dirty="0">
                <a:latin typeface="Times New Roman" pitchFamily="18" charset="0"/>
                <a:cs typeface="Times New Roman" pitchFamily="18" charset="0"/>
              </a:rPr>
              <a:t>     </a:t>
            </a:r>
          </a:p>
          <a:p>
            <a:pPr marL="457200" indent="-457200">
              <a:lnSpc>
                <a:spcPct val="90000"/>
              </a:lnSpc>
              <a:buNone/>
            </a:pPr>
            <a:r>
              <a:rPr lang="en-US" altLang="zh-CN" sz="2600" dirty="0">
                <a:latin typeface="Times New Roman" pitchFamily="18" charset="0"/>
                <a:cs typeface="Times New Roman" pitchFamily="18" charset="0"/>
              </a:rPr>
              <a:t>     </a:t>
            </a:r>
            <a:r>
              <a:rPr lang="en-US" altLang="zh-CN" sz="2600" dirty="0">
                <a:solidFill>
                  <a:srgbClr val="C00000"/>
                </a:solidFill>
                <a:latin typeface="Times New Roman" pitchFamily="18" charset="0"/>
                <a:cs typeface="Times New Roman" pitchFamily="18" charset="0"/>
              </a:rPr>
              <a:t>3) plaited: </a:t>
            </a:r>
            <a:r>
              <a:rPr lang="en-US" altLang="zh-CN" sz="2600" dirty="0">
                <a:latin typeface="Times New Roman" pitchFamily="18" charset="0"/>
                <a:cs typeface="Times New Roman" pitchFamily="18" charset="0"/>
              </a:rPr>
              <a:t>interwoven  </a:t>
            </a:r>
            <a:r>
              <a:rPr lang="zh-CN" altLang="en-US" sz="2600" dirty="0">
                <a:latin typeface="Times New Roman" pitchFamily="18" charset="0"/>
                <a:cs typeface="Times New Roman" pitchFamily="18" charset="0"/>
              </a:rPr>
              <a:t>茅草编成的</a:t>
            </a:r>
            <a:endParaRPr lang="en-US" altLang="zh-CN" sz="2600" dirty="0">
              <a:latin typeface="Times New Roman" pitchFamily="18" charset="0"/>
              <a:cs typeface="Times New Roman" pitchFamily="18" charset="0"/>
            </a:endParaRPr>
          </a:p>
          <a:p>
            <a:pPr marL="457200" indent="-457200">
              <a:lnSpc>
                <a:spcPct val="90000"/>
              </a:lnSpc>
              <a:buNone/>
            </a:pPr>
            <a:endParaRPr lang="en-US" altLang="zh-CN" sz="2600" dirty="0">
              <a:latin typeface="Times New Roman" pitchFamily="18" charset="0"/>
              <a:cs typeface="Times New Roman" pitchFamily="18" charset="0"/>
            </a:endParaRPr>
          </a:p>
          <a:p>
            <a:pPr marL="457200" indent="-457200">
              <a:lnSpc>
                <a:spcPct val="90000"/>
              </a:lnSpc>
              <a:buNone/>
            </a:pPr>
            <a:r>
              <a:rPr lang="en-US" altLang="zh-CN" sz="2600" dirty="0">
                <a:solidFill>
                  <a:srgbClr val="C00000"/>
                </a:solidFill>
                <a:latin typeface="Times New Roman" pitchFamily="18" charset="0"/>
                <a:cs typeface="Times New Roman" pitchFamily="18" charset="0"/>
              </a:rPr>
              <a:t>     4) …nothing but health and love.  </a:t>
            </a:r>
            <a:r>
              <a:rPr lang="en-US" altLang="zh-CN" sz="2600" dirty="0">
                <a:latin typeface="Times New Roman" pitchFamily="18" charset="0"/>
                <a:cs typeface="Times New Roman" pitchFamily="18" charset="0"/>
              </a:rPr>
              <a:t>Why are health and love highlighted here?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a:t>
            </a:r>
          </a:p>
          <a:p>
            <a:pPr marL="457200" indent="-457200">
              <a:lnSpc>
                <a:spcPct val="90000"/>
              </a:lnSpc>
              <a:buNone/>
            </a:pPr>
            <a:r>
              <a:rPr lang="en-US" altLang="zh-CN" sz="2200" dirty="0">
                <a:latin typeface="Times New Roman" pitchFamily="18" charset="0"/>
                <a:cs typeface="Times New Roman" pitchFamily="18" charset="0"/>
              </a:rPr>
              <a:t>     </a:t>
            </a: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714356"/>
            <a:ext cx="8715436" cy="4357718"/>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Para 20-25</a:t>
            </a:r>
          </a:p>
          <a:p>
            <a:pPr marL="457200" indent="-457200">
              <a:lnSpc>
                <a:spcPct val="90000"/>
              </a:lnSpc>
              <a:buAutoNum type="arabicPeriod"/>
            </a:pPr>
            <a:r>
              <a:rPr lang="en-US" altLang="zh-CN" sz="2200" dirty="0">
                <a:latin typeface="Times New Roman" pitchFamily="18" charset="0"/>
                <a:cs typeface="Times New Roman" pitchFamily="18" charset="0"/>
              </a:rPr>
              <a:t>One night we passed two islands, steeply humped against faint reflected </a:t>
            </a:r>
          </a:p>
          <a:p>
            <a:pPr marL="457200" indent="-457200">
              <a:lnSpc>
                <a:spcPct val="90000"/>
              </a:lnSpc>
              <a:buNone/>
            </a:pPr>
            <a:r>
              <a:rPr lang="en-US" altLang="zh-CN" sz="2200" dirty="0">
                <a:latin typeface="Times New Roman" pitchFamily="18" charset="0"/>
                <a:cs typeface="Times New Roman" pitchFamily="18" charset="0"/>
              </a:rPr>
              <a:t>moonlight; and on each of them, high up, shone a steady yellow gleam. </a:t>
            </a:r>
          </a:p>
          <a:p>
            <a:pPr marL="457200" indent="-457200">
              <a:lnSpc>
                <a:spcPct val="90000"/>
              </a:lnSpc>
              <a:buNone/>
            </a:pPr>
            <a:r>
              <a:rPr lang="en-US" altLang="zh-CN" sz="2200" dirty="0">
                <a:solidFill>
                  <a:srgbClr val="C00000"/>
                </a:solidFill>
                <a:latin typeface="Times New Roman" pitchFamily="18" charset="0"/>
                <a:cs typeface="Times New Roman" pitchFamily="18" charset="0"/>
              </a:rPr>
              <a:t>      </a:t>
            </a:r>
          </a:p>
          <a:p>
            <a:pPr marL="457200" indent="-457200">
              <a:lnSpc>
                <a:spcPct val="90000"/>
              </a:lnSpc>
              <a:buNone/>
            </a:pPr>
            <a:r>
              <a:rPr lang="en-US" altLang="zh-CN" sz="2200" dirty="0">
                <a:solidFill>
                  <a:srgbClr val="C00000"/>
                </a:solidFill>
                <a:latin typeface="Times New Roman" pitchFamily="18" charset="0"/>
                <a:cs typeface="Times New Roman" pitchFamily="18" charset="0"/>
              </a:rPr>
              <a:t>      1)  Paraphrase: </a:t>
            </a:r>
            <a:r>
              <a:rPr lang="en-US" altLang="zh-CN" sz="2200" dirty="0">
                <a:latin typeface="Times New Roman" pitchFamily="18" charset="0"/>
                <a:cs typeface="Times New Roman" pitchFamily="18" charset="0"/>
              </a:rPr>
              <a:t>One night we passed two islands with high rounded shapes in the dim moonlight reflected by the sea.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a:t>
            </a:r>
            <a:r>
              <a:rPr lang="en-US" altLang="zh-CN" sz="2200" dirty="0">
                <a:solidFill>
                  <a:srgbClr val="C00000"/>
                </a:solidFill>
                <a:latin typeface="Times New Roman" pitchFamily="18" charset="0"/>
                <a:cs typeface="Times New Roman" pitchFamily="18" charset="0"/>
              </a:rPr>
              <a:t>2) hump: </a:t>
            </a:r>
            <a:r>
              <a:rPr lang="en-US" altLang="zh-CN" sz="2200" dirty="0">
                <a:latin typeface="Times New Roman" pitchFamily="18" charset="0"/>
                <a:cs typeface="Times New Roman" pitchFamily="18" charset="0"/>
              </a:rPr>
              <a:t>to form a large round shape that rises above the surface of the ground or water. </a:t>
            </a:r>
            <a:r>
              <a:rPr lang="zh-CN" altLang="en-US" sz="2200" dirty="0">
                <a:latin typeface="Times New Roman" pitchFamily="18" charset="0"/>
                <a:cs typeface="Times New Roman" pitchFamily="18" charset="0"/>
              </a:rPr>
              <a:t>使隆起，使变成弓状</a:t>
            </a: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a:t>
            </a:r>
            <a:r>
              <a:rPr lang="zh-CN" altLang="en-US" sz="2200" dirty="0">
                <a:latin typeface="Times New Roman" pitchFamily="18" charset="0"/>
                <a:cs typeface="Times New Roman" pitchFamily="18" charset="0"/>
              </a:rPr>
              <a:t>在海水反射的昏黄的月色的映照下，海岛呈现出陡峭的驼峰型轮廓。 </a:t>
            </a: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323528" y="558370"/>
            <a:ext cx="8715436" cy="5741260"/>
          </a:xfrm>
        </p:spPr>
        <p:txBody>
          <a:bodyPr>
            <a:normAutofit fontScale="92500" lnSpcReduction="10000"/>
          </a:bodyPr>
          <a:lstStyle/>
          <a:p>
            <a:pPr marL="457200" indent="-457200">
              <a:lnSpc>
                <a:spcPct val="90000"/>
              </a:lnSpc>
              <a:buNone/>
            </a:pPr>
            <a:r>
              <a:rPr lang="en-US" altLang="zh-CN" sz="2000" dirty="0">
                <a:latin typeface="Times New Roman" pitchFamily="18" charset="0"/>
                <a:cs typeface="Times New Roman" pitchFamily="18" charset="0"/>
              </a:rPr>
              <a:t>2. ‘Not lighthouses,’ I said to Laura. ‘Villages’</a:t>
            </a:r>
          </a:p>
          <a:p>
            <a:pPr marL="457200" indent="-457200">
              <a:lnSpc>
                <a:spcPct val="90000"/>
              </a:lnSpc>
              <a:buNone/>
            </a:pPr>
            <a:r>
              <a:rPr lang="en-US" altLang="zh-CN" sz="2000" dirty="0">
                <a:latin typeface="Times New Roman" pitchFamily="18" charset="0"/>
                <a:cs typeface="Times New Roman" pitchFamily="18" charset="0"/>
              </a:rPr>
              <a:t>3. We gazed, as the ship slid by and the humps receded into the darkness and even </a:t>
            </a:r>
          </a:p>
          <a:p>
            <a:pPr marL="457200" indent="-457200">
              <a:lnSpc>
                <a:spcPct val="90000"/>
              </a:lnSpc>
              <a:buNone/>
            </a:pPr>
            <a:r>
              <a:rPr lang="en-US" altLang="zh-CN" sz="2000" dirty="0">
                <a:latin typeface="Times New Roman" pitchFamily="18" charset="0"/>
                <a:cs typeface="Times New Roman" pitchFamily="18" charset="0"/>
              </a:rPr>
              <a:t>the lights were obscured by the shoulder of a hill, never to be seen by us again.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AutoNum type="arabicParenR"/>
            </a:pPr>
            <a:r>
              <a:rPr lang="en-US" altLang="zh-CN" sz="2000" dirty="0">
                <a:solidFill>
                  <a:srgbClr val="C00000"/>
                </a:solidFill>
                <a:latin typeface="Times New Roman" pitchFamily="18" charset="0"/>
                <a:cs typeface="Times New Roman" pitchFamily="18" charset="0"/>
              </a:rPr>
              <a:t>Paraphrase: </a:t>
            </a:r>
            <a:r>
              <a:rPr lang="en-US" altLang="zh-CN" sz="2000" dirty="0">
                <a:latin typeface="Times New Roman" pitchFamily="18" charset="0"/>
                <a:cs typeface="Times New Roman" pitchFamily="18" charset="0"/>
              </a:rPr>
              <a:t>We looked at the two islands for a long time as the ship moved smoothly by and the steeply rounded islands moved backward and disappeared into the darkness, and even the lights were blocked by the shoulder of a hill, and thus we could never see them again.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2) recede: </a:t>
            </a:r>
            <a:r>
              <a:rPr lang="en-US" altLang="zh-CN" sz="2000" dirty="0">
                <a:latin typeface="Times New Roman" pitchFamily="18" charset="0"/>
                <a:cs typeface="Times New Roman" pitchFamily="18" charset="0"/>
              </a:rPr>
              <a:t>to move backward </a:t>
            </a:r>
          </a:p>
          <a:p>
            <a:pPr marL="457200" indent="-457200">
              <a:lnSpc>
                <a:spcPct val="90000"/>
              </a:lnSpc>
              <a:buNone/>
            </a:pPr>
            <a:r>
              <a:rPr lang="en-US" altLang="zh-CN" sz="2000" dirty="0">
                <a:solidFill>
                  <a:srgbClr val="C00000"/>
                </a:solidFill>
                <a:latin typeface="Times New Roman" pitchFamily="18" charset="0"/>
                <a:cs typeface="Times New Roman" pitchFamily="18" charset="0"/>
              </a:rPr>
              <a:t>3) obscure: </a:t>
            </a:r>
            <a:r>
              <a:rPr lang="en-US" altLang="zh-CN" sz="2000" dirty="0">
                <a:latin typeface="Times New Roman" pitchFamily="18" charset="0"/>
                <a:cs typeface="Times New Roman" pitchFamily="18" charset="0"/>
              </a:rPr>
              <a:t>to prevent something from being seen or heard clearly</a:t>
            </a:r>
          </a:p>
          <a:p>
            <a:pPr marL="457200" indent="-457200">
              <a:lnSpc>
                <a:spcPct val="90000"/>
              </a:lnSpc>
              <a:buNone/>
            </a:pPr>
            <a:r>
              <a:rPr lang="en-US" altLang="zh-CN" sz="2000" dirty="0">
                <a:latin typeface="Times New Roman" pitchFamily="18" charset="0"/>
                <a:cs typeface="Times New Roman" pitchFamily="18" charset="0"/>
              </a:rPr>
              <a:t>       e.g. </a:t>
            </a:r>
            <a:r>
              <a:rPr lang="en-US" sz="2000" dirty="0">
                <a:latin typeface="Times New Roman" pitchFamily="18" charset="0"/>
                <a:cs typeface="Times New Roman" pitchFamily="18" charset="0"/>
              </a:rPr>
              <a:t>The stars are obscured by the clouds. </a:t>
            </a:r>
          </a:p>
          <a:p>
            <a:pPr marL="457200" indent="-457200">
              <a:lnSpc>
                <a:spcPct val="90000"/>
              </a:lnSpc>
              <a:buNone/>
            </a:pPr>
            <a:r>
              <a:rPr lang="en-US" altLang="zh-CN" sz="2000" dirty="0">
                <a:latin typeface="Times New Roman" pitchFamily="18" charset="0"/>
                <a:cs typeface="Times New Roman" pitchFamily="18" charset="0"/>
              </a:rPr>
              <a:t>              T</a:t>
            </a:r>
            <a:r>
              <a:rPr lang="en-US" sz="2000" dirty="0">
                <a:latin typeface="Times New Roman" pitchFamily="18" charset="0"/>
                <a:cs typeface="Times New Roman" pitchFamily="18" charset="0"/>
              </a:rPr>
              <a:t>he big elm tree obscures our view of the valley.</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4) shoulder: </a:t>
            </a:r>
            <a:r>
              <a:rPr lang="en-US" altLang="zh-CN" sz="2000" dirty="0">
                <a:latin typeface="Times New Roman" pitchFamily="18" charset="0"/>
                <a:cs typeface="Times New Roman" pitchFamily="18" charset="0"/>
              </a:rPr>
              <a:t>a rounded part of a mountain just below the top  </a:t>
            </a:r>
            <a:r>
              <a:rPr lang="zh-CN" altLang="en-US" sz="2000" dirty="0">
                <a:latin typeface="Times New Roman" pitchFamily="18" charset="0"/>
                <a:cs typeface="Times New Roman" pitchFamily="18" charset="0"/>
              </a:rPr>
              <a:t>山肩</a:t>
            </a: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000" dirty="0">
              <a:solidFill>
                <a:srgbClr val="333333"/>
              </a:solidFill>
              <a:effectLst/>
              <a:ea typeface="楷体" panose="02010609060101010101" pitchFamily="49" charset="-122"/>
              <a:cs typeface="Times New Roman" panose="02020603050405020304" pitchFamily="18" charset="0"/>
            </a:endParaRPr>
          </a:p>
          <a:p>
            <a:pPr marL="457200" indent="-457200">
              <a:lnSpc>
                <a:spcPct val="90000"/>
              </a:lnSpc>
              <a:buNone/>
            </a:pPr>
            <a:r>
              <a:rPr lang="zh-CN" altLang="zh-CN" sz="2000" dirty="0">
                <a:solidFill>
                  <a:srgbClr val="333333"/>
                </a:solidFill>
                <a:effectLst/>
                <a:ea typeface="楷体" panose="02010609060101010101" pitchFamily="49" charset="-122"/>
                <a:cs typeface="Times New Roman" panose="02020603050405020304" pitchFamily="18" charset="0"/>
              </a:rPr>
              <a:t>我们注目凝视着，轮船这时已渐渐从岛边滑过，海岛的驼峰形轮廓也渐渐消</a:t>
            </a:r>
            <a:endParaRPr lang="en-US" altLang="zh-CN" sz="2000" dirty="0">
              <a:solidFill>
                <a:srgbClr val="333333"/>
              </a:solidFill>
              <a:effectLst/>
              <a:ea typeface="楷体" panose="02010609060101010101" pitchFamily="49" charset="-122"/>
              <a:cs typeface="Times New Roman" panose="02020603050405020304" pitchFamily="18" charset="0"/>
            </a:endParaRPr>
          </a:p>
          <a:p>
            <a:pPr marL="457200" indent="-457200">
              <a:lnSpc>
                <a:spcPct val="90000"/>
              </a:lnSpc>
              <a:buNone/>
            </a:pPr>
            <a:r>
              <a:rPr lang="zh-CN" altLang="zh-CN" sz="2000" dirty="0">
                <a:solidFill>
                  <a:srgbClr val="333333"/>
                </a:solidFill>
                <a:effectLst/>
                <a:ea typeface="楷体" panose="02010609060101010101" pitchFamily="49" charset="-122"/>
                <a:cs typeface="Times New Roman" panose="02020603050405020304" pitchFamily="18" charset="0"/>
              </a:rPr>
              <a:t>失在一片黑暗中，连岛上的闪光都</a:t>
            </a:r>
            <a:r>
              <a:rPr lang="zh-CN" altLang="en-US" sz="2000" dirty="0">
                <a:solidFill>
                  <a:srgbClr val="333333"/>
                </a:solidFill>
                <a:ea typeface="楷体" panose="02010609060101010101" pitchFamily="49" charset="-122"/>
                <a:cs typeface="Times New Roman" panose="02020603050405020304" pitchFamily="18" charset="0"/>
              </a:rPr>
              <a:t>被</a:t>
            </a:r>
            <a:r>
              <a:rPr lang="zh-CN" altLang="zh-CN" sz="2000" dirty="0">
                <a:solidFill>
                  <a:srgbClr val="333333"/>
                </a:solidFill>
                <a:effectLst/>
                <a:ea typeface="楷体" panose="02010609060101010101" pitchFamily="49" charset="-122"/>
                <a:cs typeface="Times New Roman" panose="02020603050405020304" pitchFamily="18" charset="0"/>
              </a:rPr>
              <a:t>一个山肩挡住，从我们的视线中永远地消失</a:t>
            </a:r>
            <a:endParaRPr lang="en-US" altLang="zh-CN" sz="2000" dirty="0">
              <a:solidFill>
                <a:srgbClr val="333333"/>
              </a:solidFill>
              <a:effectLst/>
              <a:ea typeface="楷体" panose="02010609060101010101" pitchFamily="49" charset="-122"/>
              <a:cs typeface="Times New Roman" panose="02020603050405020304" pitchFamily="18" charset="0"/>
            </a:endParaRPr>
          </a:p>
          <a:p>
            <a:pPr marL="457200" indent="-457200">
              <a:lnSpc>
                <a:spcPct val="90000"/>
              </a:lnSpc>
              <a:buNone/>
            </a:pPr>
            <a:r>
              <a:rPr lang="zh-CN" altLang="zh-CN" sz="2000" dirty="0">
                <a:solidFill>
                  <a:srgbClr val="333333"/>
                </a:solidFill>
                <a:effectLst/>
                <a:ea typeface="楷体" panose="02010609060101010101" pitchFamily="49" charset="-122"/>
                <a:cs typeface="Times New Roman" panose="02020603050405020304" pitchFamily="18" charset="0"/>
              </a:rPr>
              <a:t>了。</a:t>
            </a: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428604"/>
            <a:ext cx="8715436" cy="5786478"/>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4. So peaceful and secret; so self-contained.  </a:t>
            </a:r>
            <a:r>
              <a:rPr lang="zh-CN" altLang="en-US" sz="2000" dirty="0">
                <a:latin typeface="Times New Roman" pitchFamily="18" charset="0"/>
                <a:cs typeface="Times New Roman" pitchFamily="18" charset="0"/>
              </a:rPr>
              <a:t>多么宁静、深沉而又隐秘</a:t>
            </a: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    It is an </a:t>
            </a:r>
            <a:r>
              <a:rPr lang="en-US" altLang="zh-CN" sz="2000" dirty="0">
                <a:solidFill>
                  <a:srgbClr val="C00000"/>
                </a:solidFill>
                <a:latin typeface="Times New Roman" pitchFamily="18" charset="0"/>
                <a:cs typeface="Times New Roman" pitchFamily="18" charset="0"/>
              </a:rPr>
              <a:t>elliptical sentence </a:t>
            </a:r>
            <a:r>
              <a:rPr lang="en-US" altLang="zh-CN" sz="2000" dirty="0">
                <a:latin typeface="Times New Roman" pitchFamily="18" charset="0"/>
                <a:cs typeface="Times New Roman" pitchFamily="18" charset="0"/>
              </a:rPr>
              <a:t>with ‘the two villages are’ omitted. All these attributes are opposite to the troubled landmasses.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buNone/>
            </a:pPr>
            <a:r>
              <a:rPr lang="en-US" altLang="zh-CN" sz="2000" dirty="0">
                <a:solidFill>
                  <a:srgbClr val="C00000"/>
                </a:solidFill>
                <a:latin typeface="Times New Roman" pitchFamily="18" charset="0"/>
                <a:cs typeface="Times New Roman" pitchFamily="18" charset="0"/>
              </a:rPr>
              <a:t>1)  self-contained: </a:t>
            </a:r>
            <a:r>
              <a:rPr lang="en-US" altLang="zh-CN" sz="2000" dirty="0">
                <a:latin typeface="Times New Roman" pitchFamily="18" charset="0"/>
                <a:cs typeface="Times New Roman" pitchFamily="18" charset="0"/>
              </a:rPr>
              <a:t>showing self-command or control; having within oneself or itself that is all necessary; self-sufficient. </a:t>
            </a:r>
            <a:r>
              <a:rPr lang="zh-CN" altLang="en-US" sz="2000" dirty="0">
                <a:latin typeface="Times New Roman" pitchFamily="18" charset="0"/>
                <a:cs typeface="Times New Roman" pitchFamily="18" charset="0"/>
              </a:rPr>
              <a:t>独立的、自治的、沉默寡言的</a:t>
            </a:r>
            <a:r>
              <a:rPr lang="en-US" altLang="zh-CN" sz="2000" dirty="0">
                <a:latin typeface="Times New Roman" pitchFamily="18" charset="0"/>
                <a:cs typeface="Times New Roman" pitchFamily="18" charset="0"/>
              </a:rPr>
              <a:t>; </a:t>
            </a:r>
            <a:r>
              <a:rPr lang="zh-CN" altLang="en-US" sz="2000" dirty="0">
                <a:latin typeface="Times New Roman" pitchFamily="18" charset="0"/>
                <a:cs typeface="Times New Roman" pitchFamily="18" charset="0"/>
              </a:rPr>
              <a:t>深沉的</a:t>
            </a: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       e.g. The apartment is small, but completely </a:t>
            </a:r>
            <a:r>
              <a:rPr lang="en-US" altLang="zh-CN" sz="2000" i="1" dirty="0">
                <a:latin typeface="Times New Roman" pitchFamily="18" charset="0"/>
                <a:cs typeface="Times New Roman" pitchFamily="18" charset="0"/>
              </a:rPr>
              <a:t>self-contained</a:t>
            </a:r>
            <a:r>
              <a:rPr lang="en-US" altLang="zh-CN" sz="2000" dirty="0">
                <a:latin typeface="Times New Roman" pitchFamily="18" charset="0"/>
                <a:cs typeface="Times New Roman" pitchFamily="18" charset="0"/>
              </a:rPr>
              <a:t>, with its own  </a:t>
            </a:r>
          </a:p>
          <a:p>
            <a:pPr marL="457200" indent="-457200">
              <a:buNone/>
            </a:pPr>
            <a:r>
              <a:rPr lang="en-US" altLang="zh-CN" sz="2000" dirty="0">
                <a:latin typeface="Times New Roman" pitchFamily="18" charset="0"/>
                <a:cs typeface="Times New Roman" pitchFamily="18" charset="0"/>
              </a:rPr>
              <a:t>             bathroom, kitchen, and living area.</a:t>
            </a:r>
          </a:p>
          <a:p>
            <a:pPr marL="457200" indent="-457200">
              <a:buNone/>
            </a:pPr>
            <a:r>
              <a:rPr lang="en-US" altLang="zh-CN" sz="2000" dirty="0">
                <a:latin typeface="Times New Roman" pitchFamily="18" charset="0"/>
                <a:cs typeface="Times New Roman" pitchFamily="18" charset="0"/>
              </a:rPr>
              <a:t>             She's very </a:t>
            </a:r>
            <a:r>
              <a:rPr lang="en-US" altLang="zh-CN" sz="2000" i="1" dirty="0">
                <a:latin typeface="Times New Roman" pitchFamily="18" charset="0"/>
                <a:cs typeface="Times New Roman" pitchFamily="18" charset="0"/>
              </a:rPr>
              <a:t>self-contained </a:t>
            </a:r>
            <a:r>
              <a:rPr lang="en-US" altLang="zh-CN" sz="2000" dirty="0">
                <a:latin typeface="Times New Roman" pitchFamily="18" charset="0"/>
                <a:cs typeface="Times New Roman" pitchFamily="18" charset="0"/>
              </a:rPr>
              <a:t>and isn't at all worried about moving to a big city    where she won't know anybody.</a:t>
            </a:r>
          </a:p>
          <a:p>
            <a:pPr marL="457200" indent="-457200">
              <a:buNone/>
            </a:pPr>
            <a:r>
              <a:rPr lang="en-US" altLang="zh-CN" sz="2000" dirty="0">
                <a:latin typeface="Times New Roman" pitchFamily="18" charset="0"/>
                <a:cs typeface="Times New Roman" pitchFamily="18" charset="0"/>
              </a:rPr>
              <a:t>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000" dirty="0">
              <a:latin typeface="Times New Roman" pitchFamily="18" charset="0"/>
              <a:cs typeface="Times New Roman" pitchFamily="18" charset="0"/>
            </a:endParaRPr>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4357718"/>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5. One of the ship’s officers joined us, off duty. </a:t>
            </a:r>
          </a:p>
          <a:p>
            <a:pPr marL="457200" indent="-457200">
              <a:lnSpc>
                <a:spcPct val="90000"/>
              </a:lnSpc>
              <a:buNone/>
            </a:pPr>
            <a:r>
              <a:rPr lang="en-US" altLang="zh-CN" sz="2200" dirty="0">
                <a:latin typeface="Times New Roman" pitchFamily="18" charset="0"/>
                <a:cs typeface="Times New Roman" pitchFamily="18" charset="0"/>
              </a:rPr>
              <a:t>6. ‘Yes,’ he said, following our gaze. ‘One of them is a leper colony and the other a penal settlement.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AutoNum type="arabicParenR"/>
            </a:pPr>
            <a:r>
              <a:rPr lang="en-US" altLang="zh-CN" sz="2200" dirty="0">
                <a:latin typeface="Times New Roman" pitchFamily="18" charset="0"/>
                <a:cs typeface="Times New Roman" pitchFamily="18" charset="0"/>
              </a:rPr>
              <a:t>As they are admiring the two villages, the ship’s officer tells them one of the villages is an isolated settlement inhabited by lepers and the other is for convicts. </a:t>
            </a: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colony</a:t>
            </a:r>
            <a:r>
              <a:rPr lang="en-US" altLang="zh-CN" sz="2200" dirty="0">
                <a:latin typeface="Times New Roman" pitchFamily="18" charset="0"/>
                <a:cs typeface="Times New Roman" pitchFamily="18" charset="0"/>
              </a:rPr>
              <a:t>: a particular group of people or the place where they live. </a:t>
            </a:r>
          </a:p>
          <a:p>
            <a:pPr marL="457200" indent="-457200">
              <a:lnSpc>
                <a:spcPct val="90000"/>
              </a:lnSpc>
              <a:buNone/>
            </a:pPr>
            <a:r>
              <a:rPr lang="en-US" altLang="zh-CN" sz="2200" dirty="0">
                <a:latin typeface="Times New Roman" pitchFamily="18" charset="0"/>
                <a:cs typeface="Times New Roman" pitchFamily="18" charset="0"/>
              </a:rPr>
              <a:t>       e.g. an artist’s colony, a leper colony </a:t>
            </a:r>
          </a:p>
          <a:p>
            <a:pPr marL="457200" indent="-457200">
              <a:lnSpc>
                <a:spcPct val="90000"/>
              </a:lnSpc>
              <a:buNone/>
            </a:pPr>
            <a:r>
              <a:rPr lang="en-US" altLang="zh-CN" sz="2200" dirty="0">
                <a:latin typeface="Times New Roman" pitchFamily="18" charset="0"/>
                <a:cs typeface="Times New Roman" pitchFamily="18" charset="0"/>
              </a:rPr>
              <a:t>3)   </a:t>
            </a:r>
            <a:r>
              <a:rPr lang="en-US" altLang="zh-CN" sz="2200" dirty="0">
                <a:solidFill>
                  <a:srgbClr val="C00000"/>
                </a:solidFill>
                <a:latin typeface="Times New Roman" pitchFamily="18" charset="0"/>
                <a:cs typeface="Times New Roman" pitchFamily="18" charset="0"/>
              </a:rPr>
              <a:t>penal settlement: </a:t>
            </a:r>
            <a:r>
              <a:rPr lang="en-US" altLang="zh-CN" sz="2200" dirty="0">
                <a:latin typeface="Times New Roman" pitchFamily="18" charset="0"/>
                <a:cs typeface="Times New Roman" pitchFamily="18" charset="0"/>
              </a:rPr>
              <a:t>an isolated community of convicts</a:t>
            </a:r>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5072098"/>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7. God is there no escape from suffering and sin? </a:t>
            </a:r>
          </a:p>
          <a:p>
            <a:pPr marL="457200" indent="-457200">
              <a:lnSpc>
                <a:spcPct val="150000"/>
              </a:lnSpc>
              <a:buAutoNum type="arabicParenR"/>
            </a:pPr>
            <a:r>
              <a:rPr lang="en-US" altLang="zh-CN" sz="2000" dirty="0">
                <a:latin typeface="Times New Roman" pitchFamily="18" charset="0"/>
                <a:cs typeface="Times New Roman" pitchFamily="18" charset="0"/>
              </a:rPr>
              <a:t>Even now when we are sailing on the peaceful sea, far away from the </a:t>
            </a:r>
          </a:p>
          <a:p>
            <a:pPr marL="457200" indent="-457200">
              <a:lnSpc>
                <a:spcPct val="150000"/>
              </a:lnSpc>
              <a:buNone/>
            </a:pPr>
            <a:r>
              <a:rPr lang="en-US" altLang="zh-CN" sz="2000" dirty="0">
                <a:latin typeface="Times New Roman" pitchFamily="18" charset="0"/>
                <a:cs typeface="Times New Roman" pitchFamily="18" charset="0"/>
              </a:rPr>
              <a:t>landmasses of the troubled world, you will still find signs of suffering and </a:t>
            </a:r>
          </a:p>
          <a:p>
            <a:pPr marL="457200" indent="-457200">
              <a:lnSpc>
                <a:spcPct val="150000"/>
              </a:lnSpc>
              <a:buNone/>
            </a:pPr>
            <a:r>
              <a:rPr lang="en-US" altLang="zh-CN" sz="2000" dirty="0">
                <a:latin typeface="Times New Roman" pitchFamily="18" charset="0"/>
                <a:cs typeface="Times New Roman" pitchFamily="18" charset="0"/>
              </a:rPr>
              <a:t>punishment. </a:t>
            </a:r>
            <a:r>
              <a:rPr lang="en-US" altLang="zh-CN" sz="2000" dirty="0">
                <a:solidFill>
                  <a:srgbClr val="C00000"/>
                </a:solidFill>
                <a:latin typeface="Times New Roman" pitchFamily="18" charset="0"/>
                <a:cs typeface="Times New Roman" pitchFamily="18" charset="0"/>
              </a:rPr>
              <a:t>The leper colony refers to suffering while the penal settlement refers to </a:t>
            </a:r>
          </a:p>
          <a:p>
            <a:pPr marL="457200" indent="-457200">
              <a:lnSpc>
                <a:spcPct val="150000"/>
              </a:lnSpc>
              <a:buNone/>
            </a:pPr>
            <a:r>
              <a:rPr lang="en-US" altLang="zh-CN" sz="2000" dirty="0">
                <a:solidFill>
                  <a:srgbClr val="C00000"/>
                </a:solidFill>
                <a:latin typeface="Times New Roman" pitchFamily="18" charset="0"/>
                <a:cs typeface="Times New Roman" pitchFamily="18" charset="0"/>
              </a:rPr>
              <a:t>sin.</a:t>
            </a:r>
            <a:r>
              <a:rPr lang="en-US" altLang="zh-CN" sz="2000" dirty="0">
                <a:latin typeface="Times New Roman" pitchFamily="18" charset="0"/>
                <a:cs typeface="Times New Roman" pitchFamily="18" charset="0"/>
              </a:rPr>
              <a:t> In his imagination the narrator has romanticized the two lonely spots (so </a:t>
            </a:r>
          </a:p>
          <a:p>
            <a:pPr marL="457200" indent="-457200">
              <a:lnSpc>
                <a:spcPct val="150000"/>
              </a:lnSpc>
              <a:buNone/>
            </a:pPr>
            <a:r>
              <a:rPr lang="en-US" altLang="zh-CN" sz="2000" dirty="0">
                <a:latin typeface="Times New Roman" pitchFamily="18" charset="0"/>
                <a:cs typeface="Times New Roman" pitchFamily="18" charset="0"/>
              </a:rPr>
              <a:t>peaceful and secret; so self-contained), and now he is shocked to hear the truth, and </a:t>
            </a:r>
          </a:p>
          <a:p>
            <a:pPr marL="457200" indent="-457200">
              <a:lnSpc>
                <a:spcPct val="150000"/>
              </a:lnSpc>
              <a:buNone/>
            </a:pPr>
            <a:r>
              <a:rPr lang="en-US" altLang="zh-CN" sz="2000" dirty="0">
                <a:latin typeface="Times New Roman" pitchFamily="18" charset="0"/>
                <a:cs typeface="Times New Roman" pitchFamily="18" charset="0"/>
              </a:rPr>
              <a:t>his imagination is shattered by harsh reality. </a:t>
            </a:r>
          </a:p>
          <a:p>
            <a:pPr marL="457200" indent="-457200">
              <a:lnSpc>
                <a:spcPct val="150000"/>
              </a:lnSpc>
              <a:buNone/>
            </a:pPr>
            <a:endParaRPr lang="en-US" altLang="zh-CN" sz="2000" dirty="0">
              <a:latin typeface="Times New Roman" pitchFamily="18" charset="0"/>
              <a:cs typeface="Times New Roman" pitchFamily="18" charset="0"/>
            </a:endParaRPr>
          </a:p>
          <a:p>
            <a:pPr marL="457200" indent="-457200">
              <a:lnSpc>
                <a:spcPct val="150000"/>
              </a:lnSpc>
              <a:buNone/>
            </a:pPr>
            <a:r>
              <a:rPr lang="en-US" altLang="zh-CN" sz="2000" dirty="0">
                <a:latin typeface="Times New Roman" pitchFamily="18" charset="0"/>
                <a:cs typeface="Times New Roman" pitchFamily="18" charset="0"/>
              </a:rPr>
              <a:t>2</a:t>
            </a:r>
            <a:r>
              <a:rPr lang="zh-CN" altLang="en-US" sz="2000"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‘Suffering and sin’ are an instance of alliteration. </a:t>
            </a:r>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500042"/>
            <a:ext cx="8715436" cy="6000792"/>
          </a:xfrm>
        </p:spPr>
        <p:txBody>
          <a:bodyPr>
            <a:normAutofit/>
          </a:bodyPr>
          <a:lstStyle/>
          <a:p>
            <a:pPr marL="457200" indent="-457200">
              <a:lnSpc>
                <a:spcPct val="150000"/>
              </a:lnSpc>
              <a:buNone/>
            </a:pPr>
            <a:r>
              <a:rPr lang="en-US" altLang="zh-CN" sz="2000" dirty="0">
                <a:latin typeface="Times New Roman" pitchFamily="18" charset="0"/>
                <a:cs typeface="Times New Roman" pitchFamily="18" charset="0"/>
              </a:rPr>
              <a:t>Para 26</a:t>
            </a:r>
            <a:r>
              <a:rPr lang="zh-CN" altLang="en-US" sz="2000"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Pleasure in watching the sunset for the green flash. </a:t>
            </a:r>
          </a:p>
          <a:p>
            <a:pPr marL="457200" indent="-457200">
              <a:buAutoNum type="arabicPeriod"/>
            </a:pPr>
            <a:r>
              <a:rPr lang="en-US" altLang="zh-CN" sz="2000" dirty="0">
                <a:latin typeface="Times New Roman" pitchFamily="18" charset="0"/>
                <a:cs typeface="Times New Roman" pitchFamily="18" charset="0"/>
              </a:rPr>
              <a:t>Laura and I amuse ourselves by watching for the green flash which comes at the instant the sun disappears below the line of the horizon. </a:t>
            </a:r>
          </a:p>
          <a:p>
            <a:pPr marL="457200" indent="-457200">
              <a:buNone/>
            </a:pPr>
            <a:r>
              <a:rPr lang="en-US" altLang="zh-CN" sz="2000" dirty="0">
                <a:latin typeface="Times New Roman" pitchFamily="18" charset="0"/>
                <a:cs typeface="Times New Roman" pitchFamily="18" charset="0"/>
              </a:rPr>
              <a:t>      </a:t>
            </a:r>
          </a:p>
          <a:p>
            <a:pPr marL="457200" indent="-457200">
              <a:buNone/>
            </a:pPr>
            <a:r>
              <a:rPr lang="en-US" altLang="zh-CN" sz="2000" dirty="0">
                <a:latin typeface="Times New Roman" pitchFamily="18" charset="0"/>
                <a:cs typeface="Times New Roman" pitchFamily="18" charset="0"/>
              </a:rPr>
              <a:t>  Note the use of the phrase ‘watching for’, not just ‘watching’ because the green </a:t>
            </a:r>
          </a:p>
          <a:p>
            <a:pPr marL="457200" indent="-457200">
              <a:buNone/>
            </a:pPr>
            <a:r>
              <a:rPr lang="en-US" altLang="zh-CN" sz="2000" dirty="0">
                <a:latin typeface="Times New Roman" pitchFamily="18" charset="0"/>
                <a:cs typeface="Times New Roman" pitchFamily="18" charset="0"/>
              </a:rPr>
              <a:t>flash does not appear every time the sun sets. They have to watch and wait for it to </a:t>
            </a:r>
          </a:p>
          <a:p>
            <a:pPr marL="457200" indent="-457200">
              <a:buNone/>
            </a:pPr>
            <a:r>
              <a:rPr lang="en-US" altLang="zh-CN" sz="2000" dirty="0">
                <a:latin typeface="Times New Roman" pitchFamily="18" charset="0"/>
                <a:cs typeface="Times New Roman" pitchFamily="18" charset="0"/>
              </a:rPr>
              <a:t>happen. </a:t>
            </a:r>
          </a:p>
          <a:p>
            <a:pPr marL="457200" indent="-457200">
              <a:buNone/>
            </a:pPr>
            <a:endParaRPr lang="en-US" altLang="zh-CN" sz="2000" dirty="0">
              <a:latin typeface="Times New Roman" pitchFamily="18" charset="0"/>
              <a:cs typeface="Times New Roman" pitchFamily="18" charset="0"/>
            </a:endParaRPr>
          </a:p>
          <a:p>
            <a:pPr marL="457200" indent="-457200">
              <a:buNone/>
            </a:pPr>
            <a:endParaRPr lang="en-US" altLang="zh-CN" sz="2000" dirty="0">
              <a:latin typeface="Times New Roman" pitchFamily="18" charset="0"/>
              <a:cs typeface="Times New Roman" pitchFamily="18" charset="0"/>
            </a:endParaRPr>
          </a:p>
        </p:txBody>
      </p:sp>
      <p:pic>
        <p:nvPicPr>
          <p:cNvPr id="3" name="Picture 3" descr="gfyoung"/>
          <p:cNvPicPr>
            <a:picLocks noChangeAspect="1" noChangeArrowheads="1"/>
          </p:cNvPicPr>
          <p:nvPr/>
        </p:nvPicPr>
        <p:blipFill>
          <a:blip r:embed="rId2"/>
          <a:srcRect/>
          <a:stretch>
            <a:fillRect/>
          </a:stretch>
        </p:blipFill>
        <p:spPr bwMode="auto">
          <a:xfrm>
            <a:off x="2071670" y="3000372"/>
            <a:ext cx="5308600" cy="3143956"/>
          </a:xfrm>
          <a:prstGeom prst="rect">
            <a:avLst/>
          </a:prstGeom>
          <a:noFill/>
          <a:ln w="9525">
            <a:noFill/>
            <a:miter lim="800000"/>
            <a:headEnd/>
            <a:tailEnd/>
          </a:ln>
        </p:spPr>
      </p:pic>
    </p:spTree>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500042"/>
            <a:ext cx="8715436" cy="5500726"/>
          </a:xfrm>
        </p:spPr>
        <p:txBody>
          <a:bodyPr>
            <a:normAutofit/>
          </a:bodyPr>
          <a:lstStyle/>
          <a:p>
            <a:pPr marL="457200" indent="-457200">
              <a:buNone/>
            </a:pPr>
            <a:r>
              <a:rPr lang="en-US" altLang="zh-CN" sz="1800" dirty="0">
                <a:latin typeface="Times New Roman" pitchFamily="18" charset="0"/>
                <a:cs typeface="Times New Roman" pitchFamily="18" charset="0"/>
              </a:rPr>
              <a:t>2. This does not happen every day, for the sky must be entirely clear of cloud and clouds </a:t>
            </a:r>
          </a:p>
          <a:p>
            <a:pPr marL="457200" indent="-457200">
              <a:buNone/>
            </a:pPr>
            <a:r>
              <a:rPr lang="en-US" altLang="zh-CN" sz="1800" dirty="0">
                <a:latin typeface="Times New Roman" pitchFamily="18" charset="0"/>
                <a:cs typeface="Times New Roman" pitchFamily="18" charset="0"/>
              </a:rPr>
              <a:t>seem very liable to gather along the path of the setting sun, but we are as pleased as children </a:t>
            </a:r>
          </a:p>
          <a:p>
            <a:pPr marL="457200" indent="-457200">
              <a:buNone/>
            </a:pPr>
            <a:r>
              <a:rPr lang="en-US" altLang="zh-CN" sz="1800" dirty="0">
                <a:latin typeface="Times New Roman" pitchFamily="18" charset="0"/>
                <a:cs typeface="Times New Roman" pitchFamily="18" charset="0"/>
              </a:rPr>
              <a:t>when our game succeeds.  </a:t>
            </a:r>
            <a:r>
              <a:rPr lang="zh-CN" altLang="en-US" sz="1800" dirty="0">
                <a:latin typeface="Times New Roman" pitchFamily="18" charset="0"/>
                <a:cs typeface="Times New Roman" pitchFamily="18" charset="0"/>
              </a:rPr>
              <a:t>这种绿光不是每天都能看到，只有当天空没有一丝云彩时才</a:t>
            </a:r>
            <a:endParaRPr lang="en-US" altLang="zh-CN" sz="1800" dirty="0">
              <a:latin typeface="Times New Roman" pitchFamily="18" charset="0"/>
              <a:cs typeface="Times New Roman" pitchFamily="18" charset="0"/>
            </a:endParaRPr>
          </a:p>
          <a:p>
            <a:pPr marL="457200" indent="-457200">
              <a:buNone/>
            </a:pPr>
            <a:r>
              <a:rPr lang="zh-CN" altLang="en-US" sz="1800" dirty="0">
                <a:latin typeface="Times New Roman" pitchFamily="18" charset="0"/>
                <a:cs typeface="Times New Roman" pitchFamily="18" charset="0"/>
              </a:rPr>
              <a:t>能看到，而云彩特别喜欢沿着日落的轨道聚集。</a:t>
            </a:r>
            <a:endParaRPr lang="en-US" altLang="zh-CN" sz="1800" dirty="0">
              <a:latin typeface="Times New Roman" pitchFamily="18" charset="0"/>
              <a:cs typeface="Times New Roman" pitchFamily="18" charset="0"/>
            </a:endParaRPr>
          </a:p>
          <a:p>
            <a:pPr marL="457200" indent="-457200">
              <a:buNone/>
            </a:pPr>
            <a:endParaRPr lang="en-US" altLang="zh-CN" sz="2000" dirty="0">
              <a:latin typeface="Times New Roman" pitchFamily="18" charset="0"/>
              <a:cs typeface="Times New Roman" pitchFamily="18" charset="0"/>
            </a:endParaRPr>
          </a:p>
          <a:p>
            <a:pPr marL="457200" indent="-457200">
              <a:buAutoNum type="arabicParenR"/>
            </a:pPr>
            <a:r>
              <a:rPr lang="en-US" altLang="zh-CN" sz="2000" dirty="0">
                <a:latin typeface="Times New Roman" pitchFamily="18" charset="0"/>
                <a:cs typeface="Times New Roman" pitchFamily="18" charset="0"/>
              </a:rPr>
              <a:t>It is said that only under certain conditions does the green light come—the sky must be clear with good visibility; humidity of the air should be low; there must be no cloud or mist in the sky. </a:t>
            </a:r>
          </a:p>
          <a:p>
            <a:pPr marL="0" indent="0">
              <a:buNone/>
            </a:pPr>
            <a:r>
              <a:rPr lang="en-US" altLang="zh-CN" sz="2000" dirty="0">
                <a:latin typeface="Times New Roman" pitchFamily="18" charset="0"/>
                <a:cs typeface="Times New Roman" pitchFamily="18" charset="0"/>
              </a:rPr>
              <a:t>       It does not happen every day because clouds seem very likely to gather along    </a:t>
            </a:r>
          </a:p>
          <a:p>
            <a:pPr marL="0" indent="0">
              <a:buNone/>
            </a:pPr>
            <a:r>
              <a:rPr lang="en-US" altLang="zh-CN" sz="2000" dirty="0">
                <a:latin typeface="Times New Roman" pitchFamily="18" charset="0"/>
                <a:cs typeface="Times New Roman" pitchFamily="18" charset="0"/>
              </a:rPr>
              <a:t>       the path of the setting sun. But wherever the green flash appears, we are as   </a:t>
            </a:r>
          </a:p>
          <a:p>
            <a:pPr marL="0" indent="0">
              <a:buNone/>
            </a:pPr>
            <a:r>
              <a:rPr lang="en-US" altLang="zh-CN" sz="2000" dirty="0">
                <a:latin typeface="Times New Roman" pitchFamily="18" charset="0"/>
                <a:cs typeface="Times New Roman" pitchFamily="18" charset="0"/>
              </a:rPr>
              <a:t>       delighted as children when our game succeeds. </a:t>
            </a:r>
          </a:p>
          <a:p>
            <a:pPr marL="0" indent="0">
              <a:buNone/>
            </a:pPr>
            <a:r>
              <a:rPr lang="en-US" altLang="zh-CN" sz="2000" dirty="0">
                <a:solidFill>
                  <a:srgbClr val="C00000"/>
                </a:solidFill>
                <a:latin typeface="Times New Roman" pitchFamily="18" charset="0"/>
                <a:cs typeface="Times New Roman" pitchFamily="18" charset="0"/>
              </a:rPr>
              <a:t>2</a:t>
            </a:r>
            <a:r>
              <a:rPr lang="zh-CN" altLang="en-US" sz="2000" dirty="0">
                <a:solidFill>
                  <a:srgbClr val="C00000"/>
                </a:solidFill>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liable: </a:t>
            </a:r>
            <a:r>
              <a:rPr lang="en-US" altLang="zh-CN" sz="2000" dirty="0">
                <a:latin typeface="Times New Roman" pitchFamily="18" charset="0"/>
                <a:cs typeface="Times New Roman" pitchFamily="18" charset="0"/>
              </a:rPr>
              <a:t>to be likely to do or say something or to believe in a particular way,  </a:t>
            </a:r>
          </a:p>
          <a:p>
            <a:pPr marL="0" indent="0">
              <a:buNone/>
            </a:pPr>
            <a:r>
              <a:rPr lang="en-US" altLang="zh-CN" sz="2000" dirty="0">
                <a:latin typeface="Times New Roman" pitchFamily="18" charset="0"/>
                <a:cs typeface="Times New Roman" pitchFamily="18" charset="0"/>
              </a:rPr>
              <a:t>       especially because of a fault or natural tendency     </a:t>
            </a:r>
          </a:p>
          <a:p>
            <a:pPr marL="457200" indent="-457200">
              <a:buNone/>
            </a:pPr>
            <a:r>
              <a:rPr lang="en-US" altLang="zh-CN" sz="2000" dirty="0">
                <a:latin typeface="Times New Roman" pitchFamily="18" charset="0"/>
                <a:cs typeface="Times New Roman" pitchFamily="18" charset="0"/>
              </a:rPr>
              <a:t>3)   </a:t>
            </a:r>
            <a:r>
              <a:rPr lang="en-US" altLang="zh-CN" sz="2000" dirty="0">
                <a:solidFill>
                  <a:srgbClr val="C00000"/>
                </a:solidFill>
                <a:latin typeface="Times New Roman" pitchFamily="18" charset="0"/>
                <a:cs typeface="Times New Roman" pitchFamily="18" charset="0"/>
              </a:rPr>
              <a:t>flash: </a:t>
            </a:r>
            <a:r>
              <a:rPr lang="en-US" altLang="zh-CN" sz="2000" dirty="0">
                <a:latin typeface="Times New Roman" pitchFamily="18" charset="0"/>
                <a:cs typeface="Times New Roman" pitchFamily="18" charset="0"/>
              </a:rPr>
              <a:t>a bright light that shines for a short time and then stops shining. </a:t>
            </a:r>
          </a:p>
          <a:p>
            <a:pPr marL="457200" indent="-457200">
              <a:buNone/>
            </a:pPr>
            <a:endParaRPr lang="en-US" altLang="zh-CN" sz="2000" dirty="0">
              <a:latin typeface="Times New Roman" pitchFamily="18" charset="0"/>
              <a:cs typeface="Times New Roman" pitchFamily="18" charset="0"/>
            </a:endParaRPr>
          </a:p>
          <a:p>
            <a:pPr marL="457200" indent="-457200">
              <a:buNone/>
            </a:pPr>
            <a:endParaRPr lang="en-US" altLang="zh-CN" sz="2000" dirty="0">
              <a:latin typeface="Times New Roman" pitchFamily="18" charset="0"/>
              <a:cs typeface="Times New Roman" pitchFamily="18"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214282" y="357166"/>
            <a:ext cx="7086600" cy="692150"/>
          </a:xfrm>
          <a:prstGeom prst="rect">
            <a:avLst/>
          </a:prstGeom>
          <a:noFill/>
          <a:ln w="9525">
            <a:noFill/>
            <a:miter lim="800000"/>
            <a:headEnd/>
            <a:tailEnd/>
          </a:ln>
        </p:spPr>
        <p:txBody>
          <a:bodyPr anchor="ctr"/>
          <a:lstStyle/>
          <a:p>
            <a:pPr marL="1117600" indent="-1117600"/>
            <a:r>
              <a:rPr lang="en-US" altLang="zh-CN" sz="2800" b="1" dirty="0">
                <a:solidFill>
                  <a:srgbClr val="C00000"/>
                </a:solidFill>
                <a:latin typeface="Times New Roman" pitchFamily="18" charset="0"/>
                <a:cs typeface="Times New Roman" pitchFamily="18" charset="0"/>
              </a:rPr>
              <a:t>About her novels</a:t>
            </a:r>
          </a:p>
        </p:txBody>
      </p:sp>
      <p:sp>
        <p:nvSpPr>
          <p:cNvPr id="23557" name="TextBox 7"/>
          <p:cNvSpPr txBox="1">
            <a:spLocks noChangeArrowheads="1"/>
          </p:cNvSpPr>
          <p:nvPr/>
        </p:nvSpPr>
        <p:spPr bwMode="auto">
          <a:xfrm>
            <a:off x="517281" y="981076"/>
            <a:ext cx="7776796" cy="5078313"/>
          </a:xfrm>
          <a:prstGeom prst="rect">
            <a:avLst/>
          </a:prstGeom>
          <a:noFill/>
          <a:ln w="9525">
            <a:noFill/>
            <a:miter lim="800000"/>
            <a:headEnd/>
            <a:tailEnd/>
          </a:ln>
        </p:spPr>
        <p:txBody>
          <a:bodyPr>
            <a:spAutoFit/>
          </a:bodyPr>
          <a:lstStyle/>
          <a:p>
            <a:pPr>
              <a:lnSpc>
                <a:spcPct val="150000"/>
              </a:lnSpc>
              <a:buFontTx/>
              <a:buChar char="•"/>
            </a:pPr>
            <a:r>
              <a:rPr lang="en-US" altLang="zh-CN" sz="2400" dirty="0">
                <a:latin typeface="Comic Sans MS" pitchFamily="66" charset="0"/>
              </a:rPr>
              <a:t>  </a:t>
            </a:r>
            <a:r>
              <a:rPr lang="en-US" altLang="zh-CN" sz="2400" dirty="0">
                <a:latin typeface="Times New Roman" pitchFamily="18" charset="0"/>
                <a:cs typeface="Times New Roman" pitchFamily="18" charset="0"/>
              </a:rPr>
              <a:t>She was a prolific writer, wrote 15 novels, as well as  </a:t>
            </a:r>
          </a:p>
          <a:p>
            <a:pPr>
              <a:lnSpc>
                <a:spcPct val="150000"/>
              </a:lnSpc>
            </a:pPr>
            <a:r>
              <a:rPr lang="en-US" altLang="zh-CN" sz="2400" dirty="0">
                <a:latin typeface="Times New Roman" pitchFamily="18" charset="0"/>
                <a:cs typeface="Times New Roman" pitchFamily="18" charset="0"/>
              </a:rPr>
              <a:t>    biographies and travel books.</a:t>
            </a:r>
          </a:p>
          <a:p>
            <a:pPr>
              <a:lnSpc>
                <a:spcPct val="150000"/>
              </a:lnSpc>
              <a:buFontTx/>
              <a:buChar char="•"/>
            </a:pPr>
            <a:r>
              <a:rPr lang="en-US" altLang="zh-CN" sz="2400" dirty="0">
                <a:latin typeface="Times New Roman" pitchFamily="18" charset="0"/>
                <a:cs typeface="Times New Roman" pitchFamily="18" charset="0"/>
              </a:rPr>
              <a:t>  She is best remembered for her novels: </a:t>
            </a:r>
          </a:p>
          <a:p>
            <a:pPr>
              <a:lnSpc>
                <a:spcPct val="150000"/>
              </a:lnSpc>
            </a:pPr>
            <a:r>
              <a:rPr lang="en-US" altLang="zh-CN" sz="2400" i="1" dirty="0">
                <a:latin typeface="Times New Roman" pitchFamily="18" charset="0"/>
                <a:ea typeface="Arial Unicode MS" pitchFamily="34" charset="-122"/>
                <a:cs typeface="Times New Roman" pitchFamily="18" charset="0"/>
              </a:rPr>
              <a:t>   The Edwardians</a:t>
            </a:r>
            <a:r>
              <a:rPr lang="en-US" altLang="zh-CN" sz="2400" dirty="0">
                <a:latin typeface="Times New Roman" pitchFamily="18" charset="0"/>
                <a:ea typeface="Arial Unicode MS" pitchFamily="34" charset="-122"/>
                <a:cs typeface="Times New Roman" pitchFamily="18" charset="0"/>
              </a:rPr>
              <a:t> (1930)</a:t>
            </a:r>
          </a:p>
          <a:p>
            <a:pPr>
              <a:lnSpc>
                <a:spcPct val="150000"/>
              </a:lnSpc>
            </a:pPr>
            <a:r>
              <a:rPr lang="en-US" altLang="zh-CN" sz="2400" i="1" dirty="0">
                <a:latin typeface="Times New Roman" pitchFamily="18" charset="0"/>
                <a:ea typeface="Arial Unicode MS" pitchFamily="34" charset="-122"/>
                <a:cs typeface="Times New Roman" pitchFamily="18" charset="0"/>
              </a:rPr>
              <a:t>   All Passion Spent</a:t>
            </a:r>
            <a:r>
              <a:rPr lang="en-US" altLang="zh-CN" sz="2400" dirty="0">
                <a:latin typeface="Times New Roman" pitchFamily="18" charset="0"/>
                <a:ea typeface="Arial Unicode MS" pitchFamily="34" charset="-122"/>
                <a:cs typeface="Times New Roman" pitchFamily="18" charset="0"/>
              </a:rPr>
              <a:t> (1931) </a:t>
            </a:r>
          </a:p>
          <a:p>
            <a:pPr>
              <a:lnSpc>
                <a:spcPct val="150000"/>
              </a:lnSpc>
            </a:pPr>
            <a:r>
              <a:rPr lang="en-US" altLang="zh-CN" sz="2400" i="1" dirty="0">
                <a:latin typeface="Times New Roman" pitchFamily="18" charset="0"/>
                <a:ea typeface="Arial Unicode MS" pitchFamily="34" charset="-122"/>
                <a:cs typeface="Times New Roman" pitchFamily="18" charset="0"/>
              </a:rPr>
              <a:t>   Family History</a:t>
            </a:r>
            <a:r>
              <a:rPr lang="en-US" altLang="zh-CN" sz="2400" dirty="0">
                <a:latin typeface="Times New Roman" pitchFamily="18" charset="0"/>
                <a:ea typeface="Arial Unicode MS" pitchFamily="34" charset="-122"/>
                <a:cs typeface="Times New Roman" pitchFamily="18" charset="0"/>
              </a:rPr>
              <a:t> (1932) </a:t>
            </a:r>
          </a:p>
          <a:p>
            <a:pPr>
              <a:lnSpc>
                <a:spcPct val="150000"/>
              </a:lnSpc>
            </a:pPr>
            <a:r>
              <a:rPr lang="en-US" altLang="zh-CN" sz="2400" dirty="0">
                <a:latin typeface="Times New Roman" pitchFamily="18" charset="0"/>
                <a:ea typeface="Arial Unicode MS" pitchFamily="34" charset="-122"/>
                <a:cs typeface="Times New Roman" pitchFamily="18" charset="0"/>
              </a:rPr>
              <a:t>   </a:t>
            </a:r>
            <a:r>
              <a:rPr lang="en-US" altLang="zh-CN" sz="2400" i="1" dirty="0" err="1">
                <a:latin typeface="Times New Roman" pitchFamily="18" charset="0"/>
                <a:ea typeface="Arial Unicode MS" pitchFamily="34" charset="-122"/>
                <a:cs typeface="Times New Roman" pitchFamily="18" charset="0"/>
              </a:rPr>
              <a:t>Pepita</a:t>
            </a:r>
            <a:r>
              <a:rPr lang="en-US" altLang="zh-CN" sz="2400" i="1" dirty="0">
                <a:latin typeface="Times New Roman" pitchFamily="18" charset="0"/>
                <a:ea typeface="Arial Unicode MS" pitchFamily="34" charset="-122"/>
                <a:cs typeface="Times New Roman" pitchFamily="18" charset="0"/>
              </a:rPr>
              <a:t> </a:t>
            </a:r>
            <a:r>
              <a:rPr lang="en-US" altLang="zh-CN" sz="2400" dirty="0">
                <a:latin typeface="Times New Roman" pitchFamily="18" charset="0"/>
                <a:ea typeface="Arial Unicode MS" pitchFamily="34" charset="-122"/>
                <a:cs typeface="Times New Roman" pitchFamily="18" charset="0"/>
              </a:rPr>
              <a:t>(1937): depicted the story of her grandmother,  </a:t>
            </a:r>
          </a:p>
          <a:p>
            <a:pPr>
              <a:lnSpc>
                <a:spcPct val="150000"/>
              </a:lnSpc>
            </a:pPr>
            <a:r>
              <a:rPr lang="en-US" altLang="zh-CN" sz="2400" dirty="0">
                <a:latin typeface="Times New Roman" pitchFamily="18" charset="0"/>
                <a:ea typeface="Arial Unicode MS" pitchFamily="34" charset="-122"/>
                <a:cs typeface="Times New Roman" pitchFamily="18" charset="0"/>
              </a:rPr>
              <a:t>   a Spanish dancer.  </a:t>
            </a:r>
          </a:p>
          <a:p>
            <a:pPr>
              <a:lnSpc>
                <a:spcPct val="150000"/>
              </a:lnSpc>
            </a:pPr>
            <a:endParaRPr lang="zh-CN" altLang="en-US" sz="2400" dirty="0">
              <a:latin typeface="Comic Sans MS" pitchFamily="66" charset="0"/>
              <a:ea typeface="Arial Unicode MS" pitchFamily="34" charset="-122"/>
              <a:cs typeface="Arial Unicode MS"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7">
                                            <p:txEl>
                                              <p:pRg st="0" end="0"/>
                                            </p:txEl>
                                          </p:spTgt>
                                        </p:tgtEl>
                                        <p:attrNameLst>
                                          <p:attrName>style.visibility</p:attrName>
                                        </p:attrNameLst>
                                      </p:cBhvr>
                                      <p:to>
                                        <p:strVal val="visible"/>
                                      </p:to>
                                    </p:set>
                                    <p:animEffect transition="in" filter="blinds(horizontal)">
                                      <p:cBhvr>
                                        <p:cTn id="7" dur="500"/>
                                        <p:tgtEl>
                                          <p:spTgt spid="235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557">
                                            <p:txEl>
                                              <p:pRg st="1" end="1"/>
                                            </p:txEl>
                                          </p:spTgt>
                                        </p:tgtEl>
                                        <p:attrNameLst>
                                          <p:attrName>style.visibility</p:attrName>
                                        </p:attrNameLst>
                                      </p:cBhvr>
                                      <p:to>
                                        <p:strVal val="visible"/>
                                      </p:to>
                                    </p:set>
                                    <p:animEffect transition="in" filter="blinds(horizontal)">
                                      <p:cBhvr>
                                        <p:cTn id="12" dur="500"/>
                                        <p:tgtEl>
                                          <p:spTgt spid="2355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3557">
                                            <p:txEl>
                                              <p:pRg st="2" end="2"/>
                                            </p:txEl>
                                          </p:spTgt>
                                        </p:tgtEl>
                                        <p:attrNameLst>
                                          <p:attrName>style.visibility</p:attrName>
                                        </p:attrNameLst>
                                      </p:cBhvr>
                                      <p:to>
                                        <p:strVal val="visible"/>
                                      </p:to>
                                    </p:set>
                                    <p:animEffect transition="in" filter="blinds(horizontal)">
                                      <p:cBhvr>
                                        <p:cTn id="17" dur="500"/>
                                        <p:tgtEl>
                                          <p:spTgt spid="23557">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23557">
                                            <p:txEl>
                                              <p:pRg st="3" end="3"/>
                                            </p:txEl>
                                          </p:spTgt>
                                        </p:tgtEl>
                                        <p:attrNameLst>
                                          <p:attrName>style.visibility</p:attrName>
                                        </p:attrNameLst>
                                      </p:cBhvr>
                                      <p:to>
                                        <p:strVal val="visible"/>
                                      </p:to>
                                    </p:set>
                                    <p:animEffect transition="in" filter="blinds(horizontal)">
                                      <p:cBhvr>
                                        <p:cTn id="20" dur="500"/>
                                        <p:tgtEl>
                                          <p:spTgt spid="23557">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23557">
                                            <p:txEl>
                                              <p:pRg st="4" end="4"/>
                                            </p:txEl>
                                          </p:spTgt>
                                        </p:tgtEl>
                                        <p:attrNameLst>
                                          <p:attrName>style.visibility</p:attrName>
                                        </p:attrNameLst>
                                      </p:cBhvr>
                                      <p:to>
                                        <p:strVal val="visible"/>
                                      </p:to>
                                    </p:set>
                                    <p:animEffect transition="in" filter="blinds(horizontal)">
                                      <p:cBhvr>
                                        <p:cTn id="23" dur="500"/>
                                        <p:tgtEl>
                                          <p:spTgt spid="23557">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23557">
                                            <p:txEl>
                                              <p:pRg st="5" end="5"/>
                                            </p:txEl>
                                          </p:spTgt>
                                        </p:tgtEl>
                                        <p:attrNameLst>
                                          <p:attrName>style.visibility</p:attrName>
                                        </p:attrNameLst>
                                      </p:cBhvr>
                                      <p:to>
                                        <p:strVal val="visible"/>
                                      </p:to>
                                    </p:set>
                                    <p:animEffect transition="in" filter="blinds(horizontal)">
                                      <p:cBhvr>
                                        <p:cTn id="26" dur="500"/>
                                        <p:tgtEl>
                                          <p:spTgt spid="23557">
                                            <p:txEl>
                                              <p:pRg st="5" end="5"/>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23557">
                                            <p:txEl>
                                              <p:pRg st="6" end="6"/>
                                            </p:txEl>
                                          </p:spTgt>
                                        </p:tgtEl>
                                        <p:attrNameLst>
                                          <p:attrName>style.visibility</p:attrName>
                                        </p:attrNameLst>
                                      </p:cBhvr>
                                      <p:to>
                                        <p:strVal val="visible"/>
                                      </p:to>
                                    </p:set>
                                    <p:animEffect transition="in" filter="blinds(horizontal)">
                                      <p:cBhvr>
                                        <p:cTn id="29" dur="500"/>
                                        <p:tgtEl>
                                          <p:spTgt spid="23557">
                                            <p:txEl>
                                              <p:pRg st="6" end="6"/>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23557">
                                            <p:txEl>
                                              <p:pRg st="7" end="7"/>
                                            </p:txEl>
                                          </p:spTgt>
                                        </p:tgtEl>
                                        <p:attrNameLst>
                                          <p:attrName>style.visibility</p:attrName>
                                        </p:attrNameLst>
                                      </p:cBhvr>
                                      <p:to>
                                        <p:strVal val="visible"/>
                                      </p:to>
                                    </p:set>
                                    <p:animEffect transition="in" filter="blinds(horizontal)">
                                      <p:cBhvr>
                                        <p:cTn id="32" dur="500"/>
                                        <p:tgtEl>
                                          <p:spTgt spid="2355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85728"/>
            <a:ext cx="8229600" cy="5840435"/>
          </a:xfrm>
        </p:spPr>
        <p:txBody>
          <a:bodyPr>
            <a:normAutofit fontScale="92500" lnSpcReduction="10000"/>
          </a:bodyPr>
          <a:lstStyle/>
          <a:p>
            <a:pPr>
              <a:buNone/>
            </a:pPr>
            <a:r>
              <a:rPr lang="en-US" altLang="zh-CN" sz="2000" dirty="0">
                <a:latin typeface="Times New Roman" pitchFamily="18" charset="0"/>
                <a:cs typeface="Times New Roman" pitchFamily="18" charset="0"/>
              </a:rPr>
              <a:t>3. Laura claps her hands. Only a second does it last, that streak of green light; </a:t>
            </a:r>
          </a:p>
          <a:p>
            <a:pPr>
              <a:buNone/>
            </a:pPr>
            <a:r>
              <a:rPr lang="en-US" altLang="zh-CN" sz="2000" dirty="0">
                <a:latin typeface="Times New Roman" pitchFamily="18" charset="0"/>
                <a:cs typeface="Times New Roman" pitchFamily="18" charset="0"/>
              </a:rPr>
              <a:t>we wait for it while the red ball, cut in half as though by a knife, sinks to its </a:t>
            </a:r>
          </a:p>
          <a:p>
            <a:pPr>
              <a:buNone/>
            </a:pPr>
            <a:r>
              <a:rPr lang="en-US" altLang="zh-CN" sz="2000" dirty="0">
                <a:latin typeface="Times New Roman" pitchFamily="18" charset="0"/>
                <a:cs typeface="Times New Roman" pitchFamily="18" charset="0"/>
              </a:rPr>
              <a:t>daily doom. </a:t>
            </a:r>
          </a:p>
          <a:p>
            <a:pPr>
              <a:buNone/>
            </a:pPr>
            <a:endParaRPr lang="en-US" altLang="zh-CN" sz="2000" dirty="0">
              <a:latin typeface="Times New Roman" pitchFamily="18" charset="0"/>
              <a:cs typeface="Times New Roman" pitchFamily="18" charset="0"/>
            </a:endParaRPr>
          </a:p>
          <a:p>
            <a:pPr marL="457200" indent="-457200">
              <a:buAutoNum type="arabicParenR"/>
            </a:pPr>
            <a:r>
              <a:rPr lang="en-US" altLang="zh-CN" sz="2400" dirty="0">
                <a:solidFill>
                  <a:srgbClr val="C00000"/>
                </a:solidFill>
                <a:latin typeface="Times New Roman" pitchFamily="18" charset="0"/>
                <a:cs typeface="Times New Roman" pitchFamily="18" charset="0"/>
              </a:rPr>
              <a:t>Paraphrase: </a:t>
            </a:r>
            <a:r>
              <a:rPr lang="en-US" altLang="zh-CN" sz="2400" dirty="0">
                <a:latin typeface="Times New Roman" pitchFamily="18" charset="0"/>
                <a:cs typeface="Times New Roman" pitchFamily="18" charset="0"/>
              </a:rPr>
              <a:t>The green  flash only lasts a second; we wait for it while the sun, like a red ball cut in half as though by a knife, sinks below the horizon.  </a:t>
            </a:r>
          </a:p>
          <a:p>
            <a:pPr marL="457200" indent="-457200">
              <a:buAutoNum type="arabicParenR"/>
            </a:pPr>
            <a:r>
              <a:rPr lang="en-US" altLang="zh-CN" sz="2400" dirty="0">
                <a:latin typeface="Times New Roman" pitchFamily="18" charset="0"/>
                <a:cs typeface="Times New Roman" pitchFamily="18" charset="0"/>
              </a:rPr>
              <a:t>This sentence is inverted because it begins with ‘only’ for emphasis. </a:t>
            </a:r>
          </a:p>
          <a:p>
            <a:pPr marL="457200" indent="-457200">
              <a:buNone/>
            </a:pPr>
            <a:r>
              <a:rPr lang="en-US" altLang="zh-CN" sz="2400" dirty="0">
                <a:latin typeface="Times New Roman" pitchFamily="18" charset="0"/>
                <a:cs typeface="Times New Roman" pitchFamily="18" charset="0"/>
              </a:rPr>
              <a:t>        e.g. Only then did I notice that his face had turned pale and he was about to faint. </a:t>
            </a:r>
          </a:p>
          <a:p>
            <a:pPr marL="457200" indent="-457200">
              <a:buNone/>
            </a:pPr>
            <a:r>
              <a:rPr lang="en-US" altLang="zh-CN" sz="2400" dirty="0">
                <a:solidFill>
                  <a:srgbClr val="C00000"/>
                </a:solidFill>
                <a:latin typeface="Times New Roman" pitchFamily="18" charset="0"/>
                <a:cs typeface="Times New Roman" pitchFamily="18" charset="0"/>
              </a:rPr>
              <a:t>3</a:t>
            </a:r>
            <a:r>
              <a:rPr lang="zh-CN" altLang="en-US" sz="2400" dirty="0">
                <a:solidFill>
                  <a:srgbClr val="C00000"/>
                </a:solidFill>
                <a:latin typeface="Times New Roman" pitchFamily="18" charset="0"/>
                <a:cs typeface="Times New Roman" pitchFamily="18" charset="0"/>
              </a:rPr>
              <a:t>） </a:t>
            </a:r>
            <a:r>
              <a:rPr lang="en-US" altLang="zh-CN" sz="2400" dirty="0">
                <a:solidFill>
                  <a:srgbClr val="C00000"/>
                </a:solidFill>
                <a:latin typeface="Times New Roman" pitchFamily="18" charset="0"/>
                <a:cs typeface="Times New Roman" pitchFamily="18" charset="0"/>
              </a:rPr>
              <a:t>streak: </a:t>
            </a:r>
            <a:r>
              <a:rPr lang="en-US" altLang="zh-CN" sz="2400" dirty="0">
                <a:latin typeface="Times New Roman" pitchFamily="18" charset="0"/>
                <a:cs typeface="Times New Roman" pitchFamily="18" charset="0"/>
              </a:rPr>
              <a:t>a sudden flash of …</a:t>
            </a:r>
            <a:r>
              <a:rPr lang="zh-CN" altLang="en-US" sz="2400" dirty="0">
                <a:latin typeface="Times New Roman" pitchFamily="18" charset="0"/>
                <a:cs typeface="Times New Roman" pitchFamily="18" charset="0"/>
              </a:rPr>
              <a:t> </a:t>
            </a:r>
            <a:endParaRPr lang="en-US" altLang="zh-CN" sz="2400" dirty="0">
              <a:latin typeface="Times New Roman" pitchFamily="18" charset="0"/>
              <a:cs typeface="Times New Roman" pitchFamily="18" charset="0"/>
            </a:endParaRPr>
          </a:p>
          <a:p>
            <a:pPr marL="457200" indent="-457200">
              <a:buNone/>
            </a:pPr>
            <a:r>
              <a:rPr lang="en-US" altLang="zh-CN" sz="2400" dirty="0">
                <a:solidFill>
                  <a:srgbClr val="C00000"/>
                </a:solidFill>
                <a:latin typeface="Times New Roman" pitchFamily="18" charset="0"/>
                <a:cs typeface="Times New Roman" pitchFamily="18" charset="0"/>
              </a:rPr>
              <a:t>4</a:t>
            </a:r>
            <a:r>
              <a:rPr lang="zh-CN" altLang="en-US" sz="2400" dirty="0">
                <a:solidFill>
                  <a:srgbClr val="C00000"/>
                </a:solidFill>
                <a:latin typeface="Times New Roman" pitchFamily="18" charset="0"/>
                <a:cs typeface="Times New Roman" pitchFamily="18" charset="0"/>
              </a:rPr>
              <a:t>）</a:t>
            </a:r>
            <a:r>
              <a:rPr lang="en-US" altLang="zh-CN" sz="2400" dirty="0">
                <a:solidFill>
                  <a:srgbClr val="C00000"/>
                </a:solidFill>
                <a:latin typeface="Times New Roman" pitchFamily="18" charset="0"/>
                <a:cs typeface="Times New Roman" pitchFamily="18" charset="0"/>
              </a:rPr>
              <a:t>‘cut in half as though by a knife’—</a:t>
            </a:r>
            <a:r>
              <a:rPr lang="en-US" altLang="zh-CN" sz="2400" dirty="0">
                <a:latin typeface="Times New Roman" pitchFamily="18" charset="0"/>
                <a:cs typeface="Times New Roman" pitchFamily="18" charset="0"/>
              </a:rPr>
              <a:t>past participle, functioning as attributive, modifying ‘the red ball’.  ‘red ball ’ is a metaphor. </a:t>
            </a:r>
          </a:p>
          <a:p>
            <a:pPr marL="0" indent="0">
              <a:buNone/>
            </a:pPr>
            <a:r>
              <a:rPr lang="en-US" altLang="zh-CN" sz="2400" dirty="0">
                <a:solidFill>
                  <a:srgbClr val="C00000"/>
                </a:solidFill>
                <a:latin typeface="Times New Roman" pitchFamily="18" charset="0"/>
                <a:cs typeface="Times New Roman" pitchFamily="18" charset="0"/>
              </a:rPr>
              <a:t>5</a:t>
            </a:r>
            <a:r>
              <a:rPr lang="zh-CN" altLang="en-US" sz="2400" dirty="0">
                <a:solidFill>
                  <a:srgbClr val="C00000"/>
                </a:solidFill>
                <a:latin typeface="Times New Roman" pitchFamily="18" charset="0"/>
                <a:cs typeface="Times New Roman" pitchFamily="18" charset="0"/>
              </a:rPr>
              <a:t>）</a:t>
            </a:r>
            <a:r>
              <a:rPr lang="en-US" altLang="zh-CN" sz="2400" dirty="0">
                <a:solidFill>
                  <a:srgbClr val="C00000"/>
                </a:solidFill>
                <a:latin typeface="Times New Roman" pitchFamily="18" charset="0"/>
                <a:cs typeface="Times New Roman" pitchFamily="18" charset="0"/>
              </a:rPr>
              <a:t>sink to its daily doom: </a:t>
            </a:r>
            <a:r>
              <a:rPr lang="en-US" altLang="zh-CN" sz="2400" dirty="0">
                <a:latin typeface="Times New Roman" pitchFamily="18" charset="0"/>
                <a:cs typeface="Times New Roman" pitchFamily="18" charset="0"/>
              </a:rPr>
              <a:t>goes down to where it is destined to go every day. </a:t>
            </a:r>
          </a:p>
          <a:p>
            <a:pPr marL="457200" indent="-457200">
              <a:buNone/>
            </a:pPr>
            <a:r>
              <a:rPr lang="en-US" altLang="zh-CN" sz="2400" dirty="0">
                <a:latin typeface="Times New Roman" pitchFamily="18" charset="0"/>
                <a:cs typeface="Times New Roman" pitchFamily="18" charset="0"/>
              </a:rPr>
              <a:t>        </a:t>
            </a:r>
            <a:r>
              <a:rPr lang="zh-CN" altLang="en-US" sz="2400" dirty="0">
                <a:latin typeface="Times New Roman" pitchFamily="18" charset="0"/>
                <a:cs typeface="Times New Roman" pitchFamily="18" charset="0"/>
              </a:rPr>
              <a:t>那道绿光一闪而逝； 落到每日的归宿之处</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p:nvPr>
        </p:nvSpPr>
        <p:spPr/>
        <p:txBody>
          <a:bodyPr/>
          <a:lstStyle/>
          <a:p>
            <a:r>
              <a:rPr lang="en-US" altLang="zh-CN" dirty="0">
                <a:latin typeface="Times New Roman" pitchFamily="18" charset="0"/>
                <a:cs typeface="Times New Roman" pitchFamily="18" charset="0"/>
              </a:rPr>
              <a:t>Stages of a green flash </a:t>
            </a:r>
          </a:p>
          <a:p>
            <a:endParaRPr lang="en-US" altLang="zh-CN" dirty="0"/>
          </a:p>
        </p:txBody>
      </p:sp>
      <p:pic>
        <p:nvPicPr>
          <p:cNvPr id="152579" name="Picture 3" descr="Stages of a green flash">
            <a:hlinkClick r:id="rId2" tooltip="Stages of a green flash"/>
          </p:cNvPr>
          <p:cNvPicPr>
            <a:picLocks noChangeAspect="1" noChangeArrowheads="1"/>
          </p:cNvPicPr>
          <p:nvPr/>
        </p:nvPicPr>
        <p:blipFill>
          <a:blip r:embed="rId3"/>
          <a:srcRect/>
          <a:stretch>
            <a:fillRect/>
          </a:stretch>
        </p:blipFill>
        <p:spPr bwMode="auto">
          <a:xfrm>
            <a:off x="1371600" y="1447800"/>
            <a:ext cx="6781800" cy="4521200"/>
          </a:xfrm>
          <a:prstGeom prst="rect">
            <a:avLst/>
          </a:prstGeom>
          <a:noFill/>
          <a:ln w="9525">
            <a:noFill/>
            <a:miter lim="800000"/>
            <a:headEnd/>
            <a:tailEnd/>
          </a:ln>
        </p:spPr>
      </p:pic>
    </p:spTree>
  </p:cSld>
  <p:clrMapOvr>
    <a:masterClrMapping/>
  </p:clrMapOvr>
  <p:transition>
    <p:zoom/>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85728"/>
            <a:ext cx="8229600" cy="5447528"/>
          </a:xfrm>
        </p:spPr>
        <p:txBody>
          <a:bodyPr>
            <a:normAutofit/>
          </a:bodyPr>
          <a:lstStyle/>
          <a:p>
            <a:pPr>
              <a:buNone/>
            </a:pPr>
            <a:r>
              <a:rPr lang="en-US" altLang="zh-CN" sz="1800" dirty="0">
                <a:latin typeface="Times New Roman" pitchFamily="18" charset="0"/>
                <a:cs typeface="Times New Roman" pitchFamily="18" charset="0"/>
              </a:rPr>
              <a:t>4. Then come the twilight </a:t>
            </a:r>
            <a:r>
              <a:rPr lang="en-US" altLang="zh-CN" sz="1800" dirty="0" err="1">
                <a:latin typeface="Times New Roman" pitchFamily="18" charset="0"/>
                <a:cs typeface="Times New Roman" pitchFamily="18" charset="0"/>
              </a:rPr>
              <a:t>colours</a:t>
            </a:r>
            <a:r>
              <a:rPr lang="en-US" altLang="zh-CN" sz="1800" dirty="0">
                <a:latin typeface="Times New Roman" pitchFamily="18" charset="0"/>
                <a:cs typeface="Times New Roman" pitchFamily="18" charset="0"/>
              </a:rPr>
              <a:t> of sea and heaven (we have discovered the fallacy of </a:t>
            </a:r>
          </a:p>
          <a:p>
            <a:pPr>
              <a:buNone/>
            </a:pPr>
            <a:r>
              <a:rPr lang="en-US" altLang="zh-CN" sz="1800" dirty="0">
                <a:latin typeface="Times New Roman" pitchFamily="18" charset="0"/>
                <a:cs typeface="Times New Roman" pitchFamily="18" charset="0"/>
              </a:rPr>
              <a:t>saying that darkness falls suddenly in these latitudes, at any rate on sea level), the </a:t>
            </a:r>
          </a:p>
          <a:p>
            <a:pPr>
              <a:buNone/>
            </a:pPr>
            <a:r>
              <a:rPr lang="en-US" altLang="zh-CN" sz="1800" dirty="0" err="1">
                <a:latin typeface="Times New Roman" pitchFamily="18" charset="0"/>
                <a:cs typeface="Times New Roman" pitchFamily="18" charset="0"/>
              </a:rPr>
              <a:t>winepink</a:t>
            </a:r>
            <a:r>
              <a:rPr lang="en-US" altLang="zh-CN" sz="1800" dirty="0">
                <a:latin typeface="Times New Roman" pitchFamily="18" charset="0"/>
                <a:cs typeface="Times New Roman" pitchFamily="18" charset="0"/>
              </a:rPr>
              <a:t> width of water merging into lawns of aquamarine, and the sky a tender palette </a:t>
            </a:r>
          </a:p>
          <a:p>
            <a:pPr>
              <a:buNone/>
            </a:pPr>
            <a:r>
              <a:rPr lang="en-US" altLang="zh-CN" sz="1800" dirty="0">
                <a:latin typeface="Times New Roman" pitchFamily="18" charset="0"/>
                <a:cs typeface="Times New Roman" pitchFamily="18" charset="0"/>
              </a:rPr>
              <a:t>of pink and blue. But the green flash is our chief delight. </a:t>
            </a:r>
          </a:p>
          <a:p>
            <a:pPr>
              <a:buNone/>
            </a:pPr>
            <a:endParaRPr lang="en-US" altLang="zh-CN" sz="1800" dirty="0">
              <a:latin typeface="Times New Roman" pitchFamily="18" charset="0"/>
              <a:cs typeface="Times New Roman" pitchFamily="18" charset="0"/>
            </a:endParaRPr>
          </a:p>
          <a:p>
            <a:pPr marL="457200" indent="-457200">
              <a:buAutoNum type="arabicParenR"/>
            </a:pPr>
            <a:r>
              <a:rPr lang="en-US" altLang="zh-CN" sz="2000" dirty="0">
                <a:solidFill>
                  <a:srgbClr val="C00000"/>
                </a:solidFill>
                <a:latin typeface="Times New Roman" pitchFamily="18" charset="0"/>
                <a:cs typeface="Times New Roman" pitchFamily="18" charset="0"/>
              </a:rPr>
              <a:t>Paraphrase: </a:t>
            </a:r>
            <a:r>
              <a:rPr lang="en-US" altLang="zh-CN" sz="2000" dirty="0">
                <a:latin typeface="Times New Roman" pitchFamily="18" charset="0"/>
                <a:cs typeface="Times New Roman" pitchFamily="18" charset="0"/>
              </a:rPr>
              <a:t>After the sun goes down, the sea and sky turn into twilight </a:t>
            </a:r>
            <a:r>
              <a:rPr lang="en-US" altLang="zh-CN" sz="2000" dirty="0" err="1">
                <a:latin typeface="Times New Roman" pitchFamily="18" charset="0"/>
                <a:cs typeface="Times New Roman" pitchFamily="18" charset="0"/>
              </a:rPr>
              <a:t>colour</a:t>
            </a:r>
            <a:r>
              <a:rPr lang="en-US" altLang="zh-CN" sz="2000" dirty="0">
                <a:latin typeface="Times New Roman" pitchFamily="18" charset="0"/>
                <a:cs typeface="Times New Roman" pitchFamily="18" charset="0"/>
              </a:rPr>
              <a:t>  (we have found that it is erroneous to say that darkness falls suddenly in these latitudes ); the wide expanse of </a:t>
            </a:r>
            <a:r>
              <a:rPr lang="en-US" altLang="zh-CN" sz="2000" dirty="0" err="1">
                <a:latin typeface="Times New Roman" pitchFamily="18" charset="0"/>
                <a:cs typeface="Times New Roman" pitchFamily="18" charset="0"/>
              </a:rPr>
              <a:t>winepink</a:t>
            </a:r>
            <a:r>
              <a:rPr lang="en-US" altLang="zh-CN" sz="2000" dirty="0">
                <a:latin typeface="Times New Roman" pitchFamily="18" charset="0"/>
                <a:cs typeface="Times New Roman" pitchFamily="18" charset="0"/>
              </a:rPr>
              <a:t> waters are mixed with strips of bluish-green waters like lawns, and the sky becomes a palette of soft pink and blue </a:t>
            </a:r>
            <a:r>
              <a:rPr lang="en-US" altLang="zh-CN" sz="2000" dirty="0" err="1">
                <a:latin typeface="Times New Roman" pitchFamily="18" charset="0"/>
                <a:cs typeface="Times New Roman" pitchFamily="18" charset="0"/>
              </a:rPr>
              <a:t>colours</a:t>
            </a:r>
            <a:r>
              <a:rPr lang="en-US" altLang="zh-CN" sz="2000" dirty="0">
                <a:latin typeface="Times New Roman" pitchFamily="18" charset="0"/>
                <a:cs typeface="Times New Roman" pitchFamily="18" charset="0"/>
              </a:rPr>
              <a:t>. </a:t>
            </a:r>
          </a:p>
          <a:p>
            <a:pPr marL="457200" indent="-457200">
              <a:buFont typeface="Arial" pitchFamily="34" charset="0"/>
              <a:buAutoNum type="arabicParenR"/>
            </a:pPr>
            <a:r>
              <a:rPr kumimoji="0" lang="zh-CN" altLang="en-US" sz="2000" b="0" i="0" u="none" strike="noStrike" kern="1200" cap="none" spc="0" normalizeH="0" baseline="0" noProof="0" dirty="0">
                <a:ln>
                  <a:noFill/>
                </a:ln>
                <a:solidFill>
                  <a:srgbClr val="333333"/>
                </a:solidFill>
                <a:effectLst/>
                <a:uLnTx/>
                <a:uFillTx/>
                <a:latin typeface="Calibri"/>
                <a:ea typeface="楷体" panose="02010609060101010101" pitchFamily="49" charset="-122"/>
                <a:cs typeface="Times New Roman" panose="02020603050405020304" pitchFamily="18" charset="0"/>
              </a:rPr>
              <a:t>接着可以看到</a:t>
            </a:r>
            <a:r>
              <a:rPr kumimoji="0" lang="zh-CN" altLang="zh-CN" sz="2000" b="0" i="0" u="none" strike="noStrike" kern="1200" cap="none" spc="0" normalizeH="0" baseline="0" noProof="0" dirty="0">
                <a:ln>
                  <a:noFill/>
                </a:ln>
                <a:solidFill>
                  <a:srgbClr val="333333"/>
                </a:solidFill>
                <a:effectLst/>
                <a:uLnTx/>
                <a:uFillTx/>
                <a:latin typeface="Calibri"/>
                <a:ea typeface="楷体" panose="02010609060101010101" pitchFamily="49" charset="-122"/>
                <a:cs typeface="Times New Roman" panose="02020603050405020304" pitchFamily="18" charset="0"/>
              </a:rPr>
              <a:t>大海和天空上出现一片茫茫的暮色</a:t>
            </a:r>
            <a:r>
              <a:rPr kumimoji="0" lang="en-US" altLang="zh-CN" sz="2000" b="0" i="0" u="none" strike="noStrike" kern="1200" cap="none" spc="0" normalizeH="0" baseline="0" noProof="0" dirty="0">
                <a:ln>
                  <a:noFill/>
                </a:ln>
                <a:solidFill>
                  <a:srgbClr val="333333"/>
                </a:solidFill>
                <a:effectLst/>
                <a:uLnTx/>
                <a:uFillTx/>
                <a:latin typeface="楷体" panose="02010609060101010101" pitchFamily="49" charset="-122"/>
                <a:ea typeface="宋体" panose="02010600030101010101" pitchFamily="2" charset="-122"/>
                <a:cs typeface="Times New Roman" panose="02020603050405020304" pitchFamily="18" charset="0"/>
              </a:rPr>
              <a:t>(</a:t>
            </a:r>
            <a:r>
              <a:rPr kumimoji="0" lang="zh-CN" altLang="zh-CN" sz="2000" b="0" i="0" u="none" strike="noStrike" kern="1200" cap="none" spc="0" normalizeH="0" baseline="0" noProof="0" dirty="0">
                <a:ln>
                  <a:noFill/>
                </a:ln>
                <a:solidFill>
                  <a:srgbClr val="333333"/>
                </a:solidFill>
                <a:effectLst/>
                <a:uLnTx/>
                <a:uFillTx/>
                <a:latin typeface="Calibri"/>
                <a:ea typeface="楷体" panose="02010609060101010101" pitchFamily="49" charset="-122"/>
                <a:cs typeface="Times New Roman" panose="02020603050405020304" pitchFamily="18" charset="0"/>
              </a:rPr>
              <a:t>有人说，在这种纬度的地区的海面上，夜幕总是突如其来地降临，我们发现这种说法是错误的</a:t>
            </a:r>
            <a:r>
              <a:rPr kumimoji="0" lang="en-US" altLang="zh-CN" sz="2000" b="0" i="0" u="none" strike="noStrike" kern="1200" cap="none" spc="0" normalizeH="0" baseline="0" noProof="0" dirty="0">
                <a:ln>
                  <a:noFill/>
                </a:ln>
                <a:solidFill>
                  <a:srgbClr val="333333"/>
                </a:solidFill>
                <a:effectLst/>
                <a:uLnTx/>
                <a:uFillTx/>
                <a:latin typeface="Calibri"/>
                <a:ea typeface="楷体" panose="02010609060101010101" pitchFamily="49" charset="-122"/>
                <a:cs typeface="Times New Roman" panose="02020603050405020304" pitchFamily="18" charset="0"/>
              </a:rPr>
              <a:t>)</a:t>
            </a:r>
            <a:r>
              <a:rPr kumimoji="0" lang="zh-CN" altLang="zh-CN" sz="2000" b="0" i="0" u="none" strike="noStrike" kern="1200" cap="none" spc="0" normalizeH="0" baseline="0" noProof="0" dirty="0">
                <a:ln>
                  <a:noFill/>
                </a:ln>
                <a:solidFill>
                  <a:srgbClr val="333333"/>
                </a:solidFill>
                <a:effectLst/>
                <a:uLnTx/>
                <a:uFillTx/>
                <a:latin typeface="Calibri"/>
                <a:ea typeface="楷体" panose="02010609060101010101" pitchFamily="49" charset="-122"/>
                <a:cs typeface="Times New Roman" panose="02020603050405020304" pitchFamily="18" charset="0"/>
              </a:rPr>
              <a:t>，深红色的海面渐渐变成了一块块蓝绿色的草坪，天空则变成了一块柔和的浅红色和蓝色的调色板</a:t>
            </a:r>
            <a:r>
              <a:rPr lang="zh-CN" altLang="en-US" sz="2000" dirty="0">
                <a:solidFill>
                  <a:srgbClr val="333333"/>
                </a:solidFill>
                <a:latin typeface="Calibri"/>
                <a:ea typeface="楷体" panose="02010609060101010101" pitchFamily="49" charset="-122"/>
                <a:cs typeface="Times New Roman" panose="02020603050405020304" pitchFamily="18" charset="0"/>
              </a:rPr>
              <a:t>。</a:t>
            </a:r>
            <a:endParaRPr lang="en-US" altLang="zh-CN" sz="2000" dirty="0">
              <a:solidFill>
                <a:srgbClr val="333333"/>
              </a:solidFill>
              <a:latin typeface="Calibri"/>
              <a:ea typeface="楷体" panose="02010609060101010101" pitchFamily="49" charset="-122"/>
              <a:cs typeface="Times New Roman" panose="02020603050405020304" pitchFamily="18" charset="0"/>
            </a:endParaRPr>
          </a:p>
          <a:p>
            <a:pPr marL="457200" indent="-457200">
              <a:buFont typeface="Arial" pitchFamily="34" charset="0"/>
              <a:buAutoNum type="arabicParenR"/>
            </a:pPr>
            <a:endParaRPr kumimoji="0" lang="en-US" altLang="zh-CN" sz="2000" b="0" i="0" u="none" strike="noStrike" kern="1200" cap="none" spc="0" normalizeH="0" baseline="0" noProof="0" dirty="0">
              <a:ln>
                <a:noFill/>
              </a:ln>
              <a:solidFill>
                <a:srgbClr val="333333"/>
              </a:solidFill>
              <a:effectLst/>
              <a:uLnTx/>
              <a:uFillTx/>
              <a:latin typeface="Calibri"/>
              <a:ea typeface="楷体" panose="02010609060101010101" pitchFamily="49" charset="-122"/>
              <a:cs typeface="Times New Roman" panose="02020603050405020304" pitchFamily="18" charset="0"/>
            </a:endParaRPr>
          </a:p>
          <a:p>
            <a:pPr marL="457200" indent="-457200">
              <a:buFont typeface="Arial" pitchFamily="34" charset="0"/>
              <a:buAutoNum type="arabicParen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Transferred epithet</a:t>
            </a:r>
          </a:p>
          <a:p>
            <a:pPr marL="457200" indent="-457200">
              <a:buAutoNum type="arabicParenR"/>
            </a:pPr>
            <a:endParaRPr lang="en-US" altLang="zh-CN" sz="2000" dirty="0">
              <a:latin typeface="Times New Roman" pitchFamily="18" charset="0"/>
              <a:cs typeface="Times New Roman" pitchFamily="18" charset="0"/>
            </a:endParaRPr>
          </a:p>
          <a:p>
            <a:pPr marL="457200" indent="-457200">
              <a:buNone/>
            </a:pPr>
            <a:endParaRPr lang="zh-CN" altLang="en-US" sz="2000" dirty="0">
              <a:latin typeface="Times New Roman" pitchFamily="18" charset="0"/>
              <a:cs typeface="Times New Roman" pitchFamily="18" charset="0"/>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85728"/>
            <a:ext cx="8229600" cy="6311624"/>
          </a:xfrm>
        </p:spPr>
        <p:txBody>
          <a:bodyPr>
            <a:normAutofit/>
          </a:bodyPr>
          <a:lstStyle/>
          <a:p>
            <a:pPr>
              <a:buNone/>
            </a:pPr>
            <a:r>
              <a:rPr lang="en-US" altLang="zh-CN" sz="1800" dirty="0">
                <a:latin typeface="Times New Roman" pitchFamily="18" charset="0"/>
                <a:cs typeface="Times New Roman" pitchFamily="18" charset="0"/>
              </a:rPr>
              <a:t>4. Then come the twilight </a:t>
            </a:r>
            <a:r>
              <a:rPr lang="en-US" altLang="zh-CN" sz="1800" dirty="0" err="1">
                <a:latin typeface="Times New Roman" pitchFamily="18" charset="0"/>
                <a:cs typeface="Times New Roman" pitchFamily="18" charset="0"/>
              </a:rPr>
              <a:t>colours</a:t>
            </a:r>
            <a:r>
              <a:rPr lang="en-US" altLang="zh-CN" sz="1800" dirty="0">
                <a:latin typeface="Times New Roman" pitchFamily="18" charset="0"/>
                <a:cs typeface="Times New Roman" pitchFamily="18" charset="0"/>
              </a:rPr>
              <a:t> of sea and heaven (we have discovered the fallacy of </a:t>
            </a:r>
          </a:p>
          <a:p>
            <a:pPr>
              <a:buNone/>
            </a:pPr>
            <a:r>
              <a:rPr lang="en-US" altLang="zh-CN" sz="1800" dirty="0">
                <a:latin typeface="Times New Roman" pitchFamily="18" charset="0"/>
                <a:cs typeface="Times New Roman" pitchFamily="18" charset="0"/>
              </a:rPr>
              <a:t>saying that darkness falls suddenly in these latitudes, at any rate on sea level), the </a:t>
            </a:r>
          </a:p>
          <a:p>
            <a:pPr>
              <a:buNone/>
            </a:pPr>
            <a:r>
              <a:rPr lang="en-US" altLang="zh-CN" sz="1800" dirty="0" err="1">
                <a:latin typeface="Times New Roman" pitchFamily="18" charset="0"/>
                <a:cs typeface="Times New Roman" pitchFamily="18" charset="0"/>
              </a:rPr>
              <a:t>winepink</a:t>
            </a:r>
            <a:r>
              <a:rPr lang="en-US" altLang="zh-CN" sz="1800" dirty="0">
                <a:latin typeface="Times New Roman" pitchFamily="18" charset="0"/>
                <a:cs typeface="Times New Roman" pitchFamily="18" charset="0"/>
              </a:rPr>
              <a:t> width of water merging into lawns of aquamarine, and the sky a tender palette </a:t>
            </a:r>
          </a:p>
          <a:p>
            <a:pPr>
              <a:buNone/>
            </a:pPr>
            <a:r>
              <a:rPr lang="en-US" altLang="zh-CN" sz="1800" dirty="0">
                <a:latin typeface="Times New Roman" pitchFamily="18" charset="0"/>
                <a:cs typeface="Times New Roman" pitchFamily="18" charset="0"/>
              </a:rPr>
              <a:t>of pink and blue. But the green flash is our chief delight. </a:t>
            </a:r>
          </a:p>
          <a:p>
            <a:pPr>
              <a:buNone/>
            </a:pPr>
            <a:endParaRPr lang="en-US" altLang="zh-CN" sz="1800" dirty="0">
              <a:latin typeface="Times New Roman" pitchFamily="18" charset="0"/>
              <a:cs typeface="Times New Roman" pitchFamily="18" charset="0"/>
            </a:endParaRPr>
          </a:p>
          <a:p>
            <a:pPr marL="457200" indent="-457200">
              <a:buAutoNum type="arabicParenR"/>
            </a:pPr>
            <a:r>
              <a:rPr lang="en-US" altLang="zh-CN" sz="2000" dirty="0">
                <a:solidFill>
                  <a:srgbClr val="C00000"/>
                </a:solidFill>
                <a:latin typeface="Times New Roman" pitchFamily="18" charset="0"/>
                <a:cs typeface="Times New Roman" pitchFamily="18" charset="0"/>
              </a:rPr>
              <a:t>twilight: </a:t>
            </a:r>
            <a:r>
              <a:rPr lang="en-US" altLang="zh-CN" sz="2000" dirty="0">
                <a:latin typeface="Times New Roman" pitchFamily="18" charset="0"/>
                <a:cs typeface="Times New Roman" pitchFamily="18" charset="0"/>
              </a:rPr>
              <a:t>the diffused light from the sky when the sun is below the horizon </a:t>
            </a:r>
            <a:r>
              <a:rPr lang="zh-CN" altLang="en-US" sz="2000" dirty="0">
                <a:latin typeface="Times New Roman" pitchFamily="18" charset="0"/>
                <a:cs typeface="Times New Roman" pitchFamily="18" charset="0"/>
              </a:rPr>
              <a:t>暮色</a:t>
            </a:r>
            <a:endParaRPr lang="en-US" altLang="zh-CN" sz="2000" dirty="0">
              <a:latin typeface="Times New Roman" pitchFamily="18" charset="0"/>
              <a:cs typeface="Times New Roman" pitchFamily="18" charset="0"/>
            </a:endParaRPr>
          </a:p>
          <a:p>
            <a:pPr marL="457200" indent="-457200">
              <a:buAutoNum type="arabicParenR"/>
            </a:pPr>
            <a:r>
              <a:rPr lang="en-US" altLang="zh-CN" sz="2000" dirty="0">
                <a:solidFill>
                  <a:srgbClr val="C00000"/>
                </a:solidFill>
                <a:latin typeface="Times New Roman" pitchFamily="18" charset="0"/>
                <a:cs typeface="Times New Roman" pitchFamily="18" charset="0"/>
              </a:rPr>
              <a:t>sea and heaven: </a:t>
            </a:r>
            <a:r>
              <a:rPr lang="en-US" altLang="zh-CN" sz="2000" dirty="0">
                <a:latin typeface="Times New Roman" pitchFamily="18" charset="0"/>
                <a:cs typeface="Times New Roman" pitchFamily="18" charset="0"/>
              </a:rPr>
              <a:t>the sea and the sky. </a:t>
            </a:r>
          </a:p>
          <a:p>
            <a:pPr marL="457200" indent="-457200">
              <a:buAutoNum type="arabicParenR"/>
            </a:pPr>
            <a:r>
              <a:rPr lang="en-US" altLang="zh-CN" sz="2000" dirty="0">
                <a:solidFill>
                  <a:srgbClr val="C00000"/>
                </a:solidFill>
                <a:latin typeface="Times New Roman" pitchFamily="18" charset="0"/>
                <a:cs typeface="Times New Roman" pitchFamily="18" charset="0"/>
              </a:rPr>
              <a:t>fallacy: </a:t>
            </a:r>
            <a:r>
              <a:rPr lang="en-US" altLang="zh-CN" sz="2000" dirty="0">
                <a:latin typeface="Times New Roman" pitchFamily="18" charset="0"/>
                <a:cs typeface="Times New Roman" pitchFamily="18" charset="0"/>
              </a:rPr>
              <a:t>a false idea or belief, especially one a lot of people believe is true. </a:t>
            </a:r>
          </a:p>
          <a:p>
            <a:pPr marL="457200" indent="-457200">
              <a:buNone/>
            </a:pPr>
            <a:r>
              <a:rPr lang="en-US" altLang="zh-CN" sz="2000" dirty="0">
                <a:latin typeface="Times New Roman" pitchFamily="18" charset="0"/>
                <a:cs typeface="Times New Roman" pitchFamily="18" charset="0"/>
              </a:rPr>
              <a:t>        e.g. It is a common fallacy that economic growth has to be achieved at the </a:t>
            </a:r>
          </a:p>
          <a:p>
            <a:pPr marL="457200" indent="-457200">
              <a:buNone/>
            </a:pPr>
            <a:r>
              <a:rPr lang="en-US" altLang="zh-CN" sz="2000" dirty="0">
                <a:latin typeface="Times New Roman" pitchFamily="18" charset="0"/>
                <a:cs typeface="Times New Roman" pitchFamily="18" charset="0"/>
              </a:rPr>
              <a:t>               expense of the environment. </a:t>
            </a:r>
          </a:p>
          <a:p>
            <a:pPr marL="457200" indent="-457200">
              <a:buAutoNum type="arabicParenR" startAt="4"/>
            </a:pPr>
            <a:r>
              <a:rPr lang="en-US" altLang="zh-CN" sz="2000" dirty="0">
                <a:solidFill>
                  <a:srgbClr val="C00000"/>
                </a:solidFill>
                <a:latin typeface="Times New Roman" pitchFamily="18" charset="0"/>
                <a:cs typeface="Times New Roman" pitchFamily="18" charset="0"/>
              </a:rPr>
              <a:t>lawns: </a:t>
            </a:r>
            <a:r>
              <a:rPr lang="en-US" altLang="zh-CN" sz="2000" dirty="0">
                <a:latin typeface="Times New Roman" pitchFamily="18" charset="0"/>
                <a:cs typeface="Times New Roman" pitchFamily="18" charset="0"/>
              </a:rPr>
              <a:t>The word ‘lawns’ is used metaphorically, meaning wide strips of bluish-green waters like lawns. </a:t>
            </a:r>
          </a:p>
          <a:p>
            <a:pPr marL="457200" indent="-457200">
              <a:buAutoNum type="arabicParenR" startAt="4"/>
            </a:pPr>
            <a:r>
              <a:rPr lang="en-US" altLang="zh-CN" sz="2000" dirty="0">
                <a:solidFill>
                  <a:srgbClr val="C00000"/>
                </a:solidFill>
                <a:latin typeface="Times New Roman" pitchFamily="18" charset="0"/>
                <a:cs typeface="Times New Roman" pitchFamily="18" charset="0"/>
              </a:rPr>
              <a:t>acquamarine:  </a:t>
            </a:r>
            <a:r>
              <a:rPr lang="en-US" altLang="zh-CN" sz="2000" dirty="0">
                <a:latin typeface="Times New Roman" pitchFamily="18" charset="0"/>
                <a:cs typeface="Times New Roman" pitchFamily="18" charset="0"/>
              </a:rPr>
              <a:t>bluish-green</a:t>
            </a:r>
          </a:p>
          <a:p>
            <a:pPr marL="457200" indent="-457200">
              <a:buAutoNum type="arabicParenR" startAt="4"/>
            </a:pPr>
            <a:r>
              <a:rPr lang="en-US" altLang="zh-CN" sz="2000" dirty="0">
                <a:solidFill>
                  <a:srgbClr val="C00000"/>
                </a:solidFill>
                <a:latin typeface="Times New Roman" pitchFamily="18" charset="0"/>
                <a:cs typeface="Times New Roman" pitchFamily="18" charset="0"/>
              </a:rPr>
              <a:t>tender palette of pink and blue: </a:t>
            </a:r>
            <a:r>
              <a:rPr lang="en-US" altLang="zh-CN" sz="2000" dirty="0">
                <a:latin typeface="Times New Roman" pitchFamily="18" charset="0"/>
                <a:cs typeface="Times New Roman" pitchFamily="18" charset="0"/>
              </a:rPr>
              <a:t>a palette is a board on which an artist mixes his paints. Here it is a metaphor, meaning the sky is like a palette of soft pink and blue </a:t>
            </a:r>
            <a:r>
              <a:rPr lang="en-US" altLang="zh-CN" sz="2000" dirty="0" err="1">
                <a:latin typeface="Times New Roman" pitchFamily="18" charset="0"/>
                <a:cs typeface="Times New Roman" pitchFamily="18" charset="0"/>
              </a:rPr>
              <a:t>colours</a:t>
            </a:r>
            <a:r>
              <a:rPr lang="en-US" altLang="zh-CN" sz="2000" dirty="0">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The adjective ‘tender’ is a transferred epithet</a:t>
            </a:r>
            <a:r>
              <a:rPr lang="en-US" altLang="zh-CN" sz="2000" dirty="0">
                <a:latin typeface="Times New Roman" pitchFamily="18" charset="0"/>
                <a:cs typeface="Times New Roman" pitchFamily="18" charset="0"/>
              </a:rPr>
              <a:t>, which actually modifies pink and blue </a:t>
            </a:r>
            <a:r>
              <a:rPr lang="en-US" altLang="zh-CN" sz="2000" dirty="0" err="1">
                <a:latin typeface="Times New Roman" pitchFamily="18" charset="0"/>
                <a:cs typeface="Times New Roman" pitchFamily="18" charset="0"/>
              </a:rPr>
              <a:t>colours</a:t>
            </a:r>
            <a:endParaRPr lang="zh-CN" alt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107752673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571480"/>
            <a:ext cx="8229600" cy="5840435"/>
          </a:xfrm>
        </p:spPr>
        <p:txBody>
          <a:bodyPr>
            <a:normAutofit/>
          </a:bodyPr>
          <a:lstStyle/>
          <a:p>
            <a:pPr marL="457200" indent="-457200">
              <a:buNone/>
            </a:pPr>
            <a:r>
              <a:rPr lang="en-US" altLang="zh-CN" sz="2000" dirty="0">
                <a:latin typeface="Times New Roman" pitchFamily="18" charset="0"/>
                <a:cs typeface="Times New Roman" pitchFamily="18" charset="0"/>
              </a:rPr>
              <a:t>Para 27-32: Talking about the </a:t>
            </a:r>
            <a:r>
              <a:rPr lang="en-US" altLang="zh-CN" sz="2000" dirty="0" err="1">
                <a:latin typeface="Times New Roman" pitchFamily="18" charset="0"/>
                <a:cs typeface="Times New Roman" pitchFamily="18" charset="0"/>
              </a:rPr>
              <a:t>colour</a:t>
            </a:r>
            <a:endParaRPr lang="en-US" altLang="zh-CN" sz="2000" dirty="0">
              <a:latin typeface="Times New Roman" pitchFamily="18" charset="0"/>
              <a:cs typeface="Times New Roman" pitchFamily="18" charset="0"/>
            </a:endParaRPr>
          </a:p>
          <a:p>
            <a:pPr marL="457200" indent="-457200">
              <a:buNone/>
            </a:pPr>
            <a:endParaRPr lang="en-US" altLang="zh-CN" sz="2000" dirty="0">
              <a:latin typeface="Times New Roman" pitchFamily="18" charset="0"/>
              <a:cs typeface="Times New Roman" pitchFamily="18" charset="0"/>
            </a:endParaRPr>
          </a:p>
          <a:p>
            <a:pPr marL="457200" indent="-457200">
              <a:buAutoNum type="arabicPeriod"/>
            </a:pPr>
            <a:r>
              <a:rPr lang="en-US" altLang="zh-CN" sz="2000" dirty="0">
                <a:latin typeface="Times New Roman" pitchFamily="18" charset="0"/>
                <a:cs typeface="Times New Roman" pitchFamily="18" charset="0"/>
              </a:rPr>
              <a:t>Crème de Menthe,’ says Laura. </a:t>
            </a:r>
            <a:r>
              <a:rPr lang="zh-CN" altLang="en-US" sz="2000" dirty="0">
                <a:latin typeface="Times New Roman" pitchFamily="18" charset="0"/>
                <a:cs typeface="Times New Roman" pitchFamily="18" charset="0"/>
              </a:rPr>
              <a:t>薄荷甜酒</a:t>
            </a: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         (French) a sweet liqueur, usually green in </a:t>
            </a:r>
            <a:r>
              <a:rPr lang="en-US" altLang="zh-CN" sz="2000" dirty="0" err="1">
                <a:latin typeface="Times New Roman" pitchFamily="18" charset="0"/>
                <a:cs typeface="Times New Roman" pitchFamily="18" charset="0"/>
              </a:rPr>
              <a:t>colour</a:t>
            </a:r>
            <a:r>
              <a:rPr lang="en-US" altLang="zh-CN" sz="2000" dirty="0">
                <a:latin typeface="Times New Roman" pitchFamily="18" charset="0"/>
                <a:cs typeface="Times New Roman" pitchFamily="18" charset="0"/>
              </a:rPr>
              <a:t>, </a:t>
            </a:r>
            <a:r>
              <a:rPr lang="en-US" altLang="zh-CN" sz="2000" dirty="0" err="1">
                <a:latin typeface="Times New Roman" pitchFamily="18" charset="0"/>
                <a:cs typeface="Times New Roman" pitchFamily="18" charset="0"/>
              </a:rPr>
              <a:t>flavoured</a:t>
            </a:r>
            <a:r>
              <a:rPr lang="en-US" altLang="zh-CN" sz="2000" dirty="0">
                <a:latin typeface="Times New Roman" pitchFamily="18" charset="0"/>
                <a:cs typeface="Times New Roman" pitchFamily="18" charset="0"/>
              </a:rPr>
              <a:t> with mint. Laura compares the flash to crème de menthe, revealing her upper-class taste. </a:t>
            </a:r>
          </a:p>
          <a:p>
            <a:pPr marL="457200" indent="-457200">
              <a:buAutoNum type="arabicPeriod" startAt="2"/>
            </a:pPr>
            <a:r>
              <a:rPr lang="en-US" altLang="zh-CN" sz="2000" dirty="0">
                <a:latin typeface="Times New Roman" pitchFamily="18" charset="0"/>
                <a:cs typeface="Times New Roman" pitchFamily="18" charset="0"/>
              </a:rPr>
              <a:t>‘Jade, ’ I say. </a:t>
            </a:r>
          </a:p>
          <a:p>
            <a:pPr marL="457200" indent="-457200">
              <a:buAutoNum type="arabicPeriod" startAt="2"/>
            </a:pPr>
            <a:r>
              <a:rPr lang="en-US" altLang="zh-CN" sz="2000" dirty="0">
                <a:latin typeface="Times New Roman" pitchFamily="18" charset="0"/>
                <a:cs typeface="Times New Roman" pitchFamily="18" charset="0"/>
              </a:rPr>
              <a:t>‘Emerald,’ says Laura. ‘Jade is too opaque.’</a:t>
            </a:r>
          </a:p>
          <a:p>
            <a:pPr marL="457200" indent="-457200">
              <a:buNone/>
            </a:pPr>
            <a:r>
              <a:rPr lang="en-US" altLang="zh-CN" sz="2000" dirty="0">
                <a:latin typeface="Times New Roman" pitchFamily="18" charset="0"/>
                <a:cs typeface="Times New Roman" pitchFamily="18" charset="0"/>
              </a:rPr>
              <a:t>         Laura corrects Carr, saying it’s more suitable to say the </a:t>
            </a:r>
            <a:r>
              <a:rPr lang="en-US" altLang="zh-CN" sz="2000" dirty="0" err="1">
                <a:latin typeface="Times New Roman" pitchFamily="18" charset="0"/>
                <a:cs typeface="Times New Roman" pitchFamily="18" charset="0"/>
              </a:rPr>
              <a:t>colour</a:t>
            </a:r>
            <a:r>
              <a:rPr lang="en-US" altLang="zh-CN" sz="2000" dirty="0">
                <a:latin typeface="Times New Roman" pitchFamily="18" charset="0"/>
                <a:cs typeface="Times New Roman" pitchFamily="18" charset="0"/>
              </a:rPr>
              <a:t> is emerald </a:t>
            </a:r>
            <a:r>
              <a:rPr lang="zh-CN" altLang="en-US" sz="2000" dirty="0">
                <a:latin typeface="Times New Roman" pitchFamily="18" charset="0"/>
                <a:cs typeface="Times New Roman" pitchFamily="18" charset="0"/>
              </a:rPr>
              <a:t>（翡翠的）</a:t>
            </a:r>
            <a:r>
              <a:rPr lang="en-US" altLang="zh-CN" sz="2000" dirty="0">
                <a:latin typeface="Times New Roman" pitchFamily="18" charset="0"/>
                <a:cs typeface="Times New Roman" pitchFamily="18" charset="0"/>
              </a:rPr>
              <a:t> for jade is too thick to see through. </a:t>
            </a:r>
          </a:p>
          <a:p>
            <a:pPr marL="457200" indent="-457200">
              <a:buNone/>
            </a:pPr>
            <a:r>
              <a:rPr lang="en-US" altLang="zh-CN" sz="2000" dirty="0">
                <a:solidFill>
                  <a:srgbClr val="C00000"/>
                </a:solidFill>
                <a:latin typeface="Times New Roman" pitchFamily="18" charset="0"/>
                <a:cs typeface="Times New Roman" pitchFamily="18" charset="0"/>
              </a:rPr>
              <a:t>         opaque: </a:t>
            </a:r>
            <a:r>
              <a:rPr lang="en-US" altLang="zh-CN" sz="2000" dirty="0">
                <a:latin typeface="Times New Roman" pitchFamily="18" charset="0"/>
                <a:cs typeface="Times New Roman" pitchFamily="18" charset="0"/>
              </a:rPr>
              <a:t>not able to be seen through </a:t>
            </a:r>
            <a:r>
              <a:rPr lang="zh-CN" altLang="en-US" sz="2000" dirty="0">
                <a:latin typeface="Times New Roman" pitchFamily="18" charset="0"/>
                <a:cs typeface="Times New Roman" pitchFamily="18" charset="0"/>
              </a:rPr>
              <a:t>不透明的</a:t>
            </a: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          e.g. The window is made of opaque glass. </a:t>
            </a:r>
          </a:p>
          <a:p>
            <a:pPr marL="457200" indent="-457200">
              <a:buNone/>
            </a:pP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4. ‘Vicious viridian,’ I say, not to be outdone. </a:t>
            </a:r>
          </a:p>
          <a:p>
            <a:pPr marL="457200" indent="-457200">
              <a:buNone/>
            </a:pPr>
            <a:r>
              <a:rPr lang="en-US" altLang="zh-CN" sz="2000" dirty="0">
                <a:latin typeface="Times New Roman" pitchFamily="18" charset="0"/>
                <a:cs typeface="Times New Roman" pitchFamily="18" charset="0"/>
              </a:rPr>
              <a:t>       Alliteration, very intense bluish-green. </a:t>
            </a:r>
          </a:p>
          <a:p>
            <a:pPr marL="457200" indent="-457200">
              <a:buAutoNum type="arabicParenR" startAt="4"/>
            </a:pPr>
            <a:endParaRPr lang="zh-CN" altLang="en-US" sz="2000" dirty="0">
              <a:latin typeface="Times New Roman" pitchFamily="18" charset="0"/>
              <a:cs typeface="Times New Roman" pitchFamily="18" charset="0"/>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85728"/>
            <a:ext cx="8229600" cy="5840435"/>
          </a:xfrm>
        </p:spPr>
        <p:txBody>
          <a:bodyPr>
            <a:normAutofit/>
          </a:bodyPr>
          <a:lstStyle/>
          <a:p>
            <a:pPr marL="457200" indent="-457200">
              <a:buNone/>
            </a:pPr>
            <a:r>
              <a:rPr lang="en-US" altLang="zh-CN" sz="2000" dirty="0">
                <a:latin typeface="Times New Roman" pitchFamily="18" charset="0"/>
                <a:cs typeface="Times New Roman" pitchFamily="18" charset="0"/>
              </a:rPr>
              <a:t>5. ‘You always did lose yourself in the pleasure of words, Edmund. Say green as jealousy and be done with it.’</a:t>
            </a:r>
          </a:p>
          <a:p>
            <a:pPr marL="457200" indent="-457200">
              <a:buNone/>
            </a:pP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 1)   Paraphrase: You were always absorbed by the pleasure of words. You always enjoyed playing with words so much that you noticed nothing else. I suggest you say the light is green as jealousy and then we will finish this game on words. </a:t>
            </a:r>
          </a:p>
          <a:p>
            <a:pPr marL="457200" indent="-457200">
              <a:buNone/>
            </a:pPr>
            <a:r>
              <a:rPr lang="en-US" altLang="zh-CN" sz="2000" dirty="0">
                <a:solidFill>
                  <a:srgbClr val="C00000"/>
                </a:solidFill>
                <a:latin typeface="Times New Roman" pitchFamily="18" charset="0"/>
                <a:cs typeface="Times New Roman" pitchFamily="18" charset="0"/>
              </a:rPr>
              <a:t>2)    green as jealousy: </a:t>
            </a:r>
            <a:r>
              <a:rPr lang="en-US" altLang="zh-CN" sz="2000" dirty="0">
                <a:latin typeface="Times New Roman" pitchFamily="18" charset="0"/>
                <a:cs typeface="Times New Roman" pitchFamily="18" charset="0"/>
              </a:rPr>
              <a:t>very jealous </a:t>
            </a:r>
          </a:p>
          <a:p>
            <a:pPr marL="457200" indent="-457200">
              <a:buNone/>
            </a:pPr>
            <a:r>
              <a:rPr lang="en-US" altLang="zh-CN" sz="2000" dirty="0">
                <a:latin typeface="Times New Roman" pitchFamily="18" charset="0"/>
                <a:cs typeface="Times New Roman" pitchFamily="18" charset="0"/>
              </a:rPr>
              <a:t>       Now Laura is joking about Edmund Carr’s love of words and the phrase ‘vicious viridian’</a:t>
            </a:r>
          </a:p>
          <a:p>
            <a:pPr marL="457200" indent="-457200">
              <a:buNone/>
            </a:pPr>
            <a:endParaRPr lang="en-US" altLang="zh-CN" sz="2000" dirty="0">
              <a:latin typeface="Times New Roman" pitchFamily="18" charset="0"/>
              <a:cs typeface="Times New Roman" pitchFamily="18" charset="0"/>
            </a:endParaRPr>
          </a:p>
          <a:p>
            <a:pPr marL="457200" indent="-457200">
              <a:buAutoNum type="arabicPeriod" startAt="6"/>
            </a:pPr>
            <a:r>
              <a:rPr lang="en-US" altLang="zh-CN" sz="2000" dirty="0">
                <a:latin typeface="Times New Roman" pitchFamily="18" charset="0"/>
                <a:cs typeface="Times New Roman" pitchFamily="18" charset="0"/>
              </a:rPr>
              <a:t>‘I have never known the meaning of jealousy.’</a:t>
            </a:r>
          </a:p>
          <a:p>
            <a:pPr marL="457200" indent="-457200">
              <a:buNone/>
            </a:pPr>
            <a:r>
              <a:rPr lang="en-US" altLang="zh-CN" sz="2000" dirty="0">
                <a:latin typeface="Times New Roman" pitchFamily="18" charset="0"/>
                <a:cs typeface="Times New Roman" pitchFamily="18" charset="0"/>
              </a:rPr>
              <a:t>      I have never been jealous. In fact what he says here is not true. In </a:t>
            </a:r>
          </a:p>
          <a:p>
            <a:pPr marL="457200" indent="-457200">
              <a:buNone/>
            </a:pPr>
            <a:r>
              <a:rPr lang="en-US" altLang="zh-CN" sz="2000" dirty="0">
                <a:latin typeface="Times New Roman" pitchFamily="18" charset="0"/>
                <a:cs typeface="Times New Roman" pitchFamily="18" charset="0"/>
              </a:rPr>
              <a:t>       Paragraph 5, Carr describes how swimming in the pool at night affects him. Only then does he discard all human frailties to have become incapable of envy, ambition, malice… </a:t>
            </a:r>
            <a:endParaRPr lang="zh-CN" altLang="en-US" sz="2000" dirty="0">
              <a:latin typeface="Times New Roman" pitchFamily="18" charset="0"/>
              <a:cs typeface="Times New Roman" pitchFamily="18" charset="0"/>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285860"/>
            <a:ext cx="7772400" cy="1470025"/>
          </a:xfrm>
        </p:spPr>
        <p:txBody>
          <a:bodyPr/>
          <a:lstStyle/>
          <a:p>
            <a:r>
              <a:rPr lang="en-US" altLang="zh-CN" dirty="0">
                <a:latin typeface="Times New Roman" pitchFamily="18" charset="0"/>
                <a:cs typeface="Times New Roman" pitchFamily="18" charset="0"/>
              </a:rPr>
              <a:t>No Signposts in the Sea</a:t>
            </a: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428728" y="2928934"/>
            <a:ext cx="6400800" cy="1752600"/>
          </a:xfrm>
        </p:spPr>
        <p:txBody>
          <a:bodyPr/>
          <a:lstStyle/>
          <a:p>
            <a:r>
              <a:rPr lang="en-US" altLang="zh-CN" dirty="0">
                <a:latin typeface="Times New Roman" pitchFamily="18" charset="0"/>
                <a:cs typeface="Times New Roman" pitchFamily="18" charset="0"/>
              </a:rPr>
              <a:t>Detailed Study </a:t>
            </a:r>
          </a:p>
          <a:p>
            <a:r>
              <a:rPr lang="en-US" altLang="zh-CN" dirty="0">
                <a:latin typeface="Times New Roman" pitchFamily="18" charset="0"/>
                <a:cs typeface="Times New Roman" pitchFamily="18" charset="0"/>
              </a:rPr>
              <a:t>(Paras 33-34)</a:t>
            </a:r>
            <a:endParaRPr lang="zh-CN" altLang="en-US" dirty="0">
              <a:latin typeface="Times New Roman" pitchFamily="18" charset="0"/>
              <a:cs typeface="Times New Roman" pitchFamily="18" charset="0"/>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4" name="TextBox 3"/>
          <p:cNvSpPr txBox="1"/>
          <p:nvPr/>
        </p:nvSpPr>
        <p:spPr>
          <a:xfrm>
            <a:off x="357158" y="428604"/>
            <a:ext cx="8286808" cy="747897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Para 33</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Another change---everything in the warmth of the sun was to his liking.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 am sorry to see the sun go, for one of the pleasures I have discovered is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warmth of his touch on my skin. At home in London I never noticed the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weather, unless actually inconvenienced by fog or rain.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 have never noticed the weather, unless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(I was)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actually inconvenienced by fog or rain.</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home I never noticed the weather unless fog or rain actually caused me a problem.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AutoNum type="arabicParenR" startAt="2"/>
              <a:tabLst/>
              <a:defRPr/>
            </a:pPr>
            <a:r>
              <a:rPr kumimoji="0" lang="en-US" altLang="zh-CN" sz="2000" b="0" i="0" u="none" strike="noStrike" kern="1200" cap="none" spc="0" normalizeH="0" baseline="0" noProof="0" dirty="0">
                <a:ln>
                  <a:noFill/>
                </a:ln>
                <a:solidFill>
                  <a:srgbClr val="FF0000"/>
                </a:solidFill>
                <a:effectLst/>
                <a:uLnTx/>
                <a:uFillTx/>
                <a:latin typeface="Times New Roman" pitchFamily="18" charset="0"/>
                <a:ea typeface="宋体" panose="02010600030101010101" pitchFamily="2" charset="-122"/>
                <a:cs typeface="Times New Roman" pitchFamily="18" charset="0"/>
              </a:rPr>
              <a:t>inconvenience: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All the residents have been inconvenienced by the road works.</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I hope it won't inconvenience you to drive me to the station.</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I had no temptation to take a flying holiday to the South and understood little when people spoke or wrote of sunlight on white walls.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 take a flying holiday: transferred epithet. </a:t>
            </a:r>
          </a:p>
          <a:p>
            <a:pPr marL="457200" marR="0" lvl="0" indent="-457200" algn="l" defTabSz="914400" rtl="0" eaLnBrk="1" fontAlgn="auto" latinLnBrk="0" hangingPunct="1">
              <a:lnSpc>
                <a:spcPct val="100000"/>
              </a:lnSpc>
              <a:spcBef>
                <a:spcPts val="0"/>
              </a:spcBef>
              <a:spcAft>
                <a:spcPts val="0"/>
              </a:spcAft>
              <a:buClrTx/>
              <a:buSzTx/>
              <a:buFontTx/>
              <a:buNone/>
              <a:tabLst/>
              <a:defRPr/>
            </a:pPr>
            <a:b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br>
            <a:endPar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br>
              <a:rPr kumimoji="0" lang="en-US" sz="2000" b="0" i="0" u="none" strike="noStrike" kern="1200" cap="none" spc="0" normalizeH="0" baseline="0" noProof="0" dirty="0">
                <a:ln>
                  <a:noFill/>
                </a:ln>
                <a:solidFill>
                  <a:prstClr val="black"/>
                </a:solidFill>
                <a:effectLst/>
                <a:uLnTx/>
                <a:uFillTx/>
                <a:latin typeface="Calibri"/>
                <a:ea typeface="+mn-ea"/>
                <a:cs typeface="+mn-cs"/>
              </a:rPr>
            </a:b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5" name="TextBox 4"/>
          <p:cNvSpPr txBox="1"/>
          <p:nvPr/>
        </p:nvSpPr>
        <p:spPr>
          <a:xfrm>
            <a:off x="285720" y="928670"/>
            <a:ext cx="8572528" cy="41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Now the indolence of southern latitudes has captured 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1) Paraphrase: Now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idleness and warmth of the places in the South has captivated me.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2) indolence</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(formal ) idleness, laziness </a:t>
            </a:r>
          </a:p>
          <a:p>
            <a:pPr marL="457200" marR="0" lvl="0" indent="-457200" algn="l"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After a sudden burst of activity, the team lapsed back into indolence.</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突然一阵忙碌之后，这个团队又陷入了懒散状态。</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 was an indolent creature who could not imagine action.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3) capture</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to captivate, charm, excite, attract. </a:t>
            </a:r>
          </a:p>
          <a:p>
            <a:pPr marL="457200" marR="0" lvl="0" indent="-457200" algn="l"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The American drive to land a man on the Moon captured the imagination/attention of the whole world.</a:t>
            </a:r>
          </a:p>
        </p:txBody>
      </p:sp>
      <p:sp>
        <p:nvSpPr>
          <p:cNvPr id="6" name="矩形 5"/>
          <p:cNvSpPr/>
          <p:nvPr/>
        </p:nvSpPr>
        <p:spPr>
          <a:xfrm>
            <a:off x="214282" y="357166"/>
            <a:ext cx="8215370" cy="461665"/>
          </a:xfrm>
          <a:prstGeom prst="rect">
            <a:avLst/>
          </a:prstGeom>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Paragraph 33:</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5" name="TextBox 4"/>
          <p:cNvSpPr txBox="1"/>
          <p:nvPr/>
        </p:nvSpPr>
        <p:spPr>
          <a:xfrm>
            <a:off x="285720" y="928670"/>
            <a:ext cx="8572528" cy="30469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I like to see dusky men sitting about doing nothing. I like the footfall of naked feet in the dust, silent as a cat passing.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1) dusky men: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dark-skinned men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t>
            </a:r>
            <a:r>
              <a:rPr kumimoji="0" lang="en-US" sz="24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Gold earrings gleamed against her dusky cheeks.</a:t>
            </a:r>
            <a:r>
              <a:rPr kumimoji="0" lang="zh-CN" altLang="en-US" sz="2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金色的耳环在她微黑 的面颊上闪闪发光。</a:t>
            </a:r>
            <a:endParaRPr kumimoji="0" lang="en-US" altLang="zh-CN" sz="2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2) Paraphrase: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 like the footfall of naked feet in the dust, silent as a cat passing: I like to hear the sound of footsteps made by bare feet walking in the dust. It is as silent as a cat passing. </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
        <p:nvSpPr>
          <p:cNvPr id="6" name="矩形 5"/>
          <p:cNvSpPr/>
          <p:nvPr/>
        </p:nvSpPr>
        <p:spPr>
          <a:xfrm>
            <a:off x="214282" y="357166"/>
            <a:ext cx="8215370" cy="461665"/>
          </a:xfrm>
          <a:prstGeom prst="rect">
            <a:avLst/>
          </a:prstGeom>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Paragraph 33:</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extLst>
      <p:ext uri="{BB962C8B-B14F-4D97-AF65-F5344CB8AC3E}">
        <p14:creationId xmlns:p14="http://schemas.microsoft.com/office/powerpoint/2010/main" val="200019862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a:xfrm>
            <a:off x="157163" y="26988"/>
            <a:ext cx="7345362" cy="654050"/>
          </a:xfrm>
          <a:noFill/>
        </p:spPr>
        <p:txBody>
          <a:bodyPr/>
          <a:lstStyle/>
          <a:p>
            <a:r>
              <a:rPr lang="en-US" altLang="zh-CN" sz="3600" dirty="0">
                <a:latin typeface="Times New Roman" pitchFamily="18" charset="0"/>
                <a:ea typeface="黑体" pitchFamily="49" charset="-122"/>
                <a:cs typeface="Times New Roman" pitchFamily="18" charset="0"/>
              </a:rPr>
              <a:t>Well known novels</a:t>
            </a:r>
            <a:endParaRPr lang="zh-CN" altLang="en-US" sz="3600" dirty="0">
              <a:latin typeface="Times New Roman" pitchFamily="18" charset="0"/>
              <a:ea typeface="黑体" pitchFamily="49" charset="-122"/>
              <a:cs typeface="Times New Roman" pitchFamily="18" charset="0"/>
            </a:endParaRPr>
          </a:p>
        </p:txBody>
      </p:sp>
      <p:sp>
        <p:nvSpPr>
          <p:cNvPr id="4099" name="Rectangle 3"/>
          <p:cNvSpPr>
            <a:spLocks noGrp="1"/>
          </p:cNvSpPr>
          <p:nvPr>
            <p:ph type="body" idx="1"/>
          </p:nvPr>
        </p:nvSpPr>
        <p:spPr>
          <a:xfrm>
            <a:off x="323850" y="765175"/>
            <a:ext cx="3816350" cy="576263"/>
          </a:xfrm>
        </p:spPr>
        <p:txBody>
          <a:bodyPr>
            <a:normAutofit lnSpcReduction="10000"/>
          </a:bodyPr>
          <a:lstStyle/>
          <a:p>
            <a:pPr marL="0" indent="0">
              <a:buFont typeface="Wingdings" pitchFamily="2" charset="2"/>
              <a:buNone/>
              <a:defRPr/>
            </a:pPr>
            <a:endParaRPr lang="en-US" altLang="zh-CN" sz="3200" dirty="0">
              <a:latin typeface="Informal Roman" pitchFamily="66" charset="0"/>
              <a:ea typeface="黑体" pitchFamily="49" charset="-122"/>
            </a:endParaRPr>
          </a:p>
          <a:p>
            <a:pPr marL="0" indent="0">
              <a:buFont typeface="Wingdings" pitchFamily="2" charset="2"/>
              <a:buNone/>
              <a:defRPr/>
            </a:pPr>
            <a:endParaRPr lang="zh-CN" altLang="en-US" sz="3200" dirty="0">
              <a:latin typeface="Informal Roman" pitchFamily="66" charset="0"/>
              <a:ea typeface="黑体" pitchFamily="49" charset="-122"/>
            </a:endParaRPr>
          </a:p>
          <a:p>
            <a:pPr>
              <a:defRPr/>
            </a:pPr>
            <a:endParaRPr lang="en-US" altLang="zh-CN" sz="3200" dirty="0">
              <a:latin typeface="Informal Roman" pitchFamily="66" charset="0"/>
              <a:ea typeface="黑体" pitchFamily="49" charset="-122"/>
            </a:endParaRPr>
          </a:p>
          <a:p>
            <a:pPr>
              <a:defRPr/>
            </a:pPr>
            <a:endParaRPr lang="zh-CN" altLang="en-US" sz="3200" dirty="0">
              <a:latin typeface="Informal Roman" pitchFamily="66" charset="0"/>
              <a:ea typeface="黑体" pitchFamily="49"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8936" y="1873895"/>
            <a:ext cx="4205064" cy="4278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682" y="1963738"/>
            <a:ext cx="4406265" cy="4278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a:spLocks noChangeArrowheads="1"/>
          </p:cNvSpPr>
          <p:nvPr/>
        </p:nvSpPr>
        <p:spPr bwMode="auto">
          <a:xfrm>
            <a:off x="126534" y="776288"/>
            <a:ext cx="4059238" cy="117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0" hangingPunct="0">
              <a:spcBef>
                <a:spcPct val="20000"/>
              </a:spcBef>
            </a:pPr>
            <a:r>
              <a:rPr lang="en-US" altLang="zh-CN" sz="3200" dirty="0">
                <a:solidFill>
                  <a:srgbClr val="0C0C0C"/>
                </a:solidFill>
                <a:latin typeface="Times New Roman" pitchFamily="18" charset="0"/>
                <a:ea typeface="黑体" pitchFamily="49" charset="-122"/>
                <a:cs typeface="Times New Roman" pitchFamily="18" charset="0"/>
              </a:rPr>
              <a:t>The Edwardians (1930)</a:t>
            </a:r>
          </a:p>
          <a:p>
            <a:pPr eaLnBrk="0" hangingPunct="0">
              <a:spcBef>
                <a:spcPct val="20000"/>
              </a:spcBef>
            </a:pPr>
            <a:r>
              <a:rPr lang="en-US" altLang="zh-CN" sz="3200" dirty="0">
                <a:solidFill>
                  <a:srgbClr val="0C0C0C"/>
                </a:solidFill>
                <a:latin typeface="宋体" pitchFamily="2" charset="-122"/>
                <a:cs typeface="Times New Roman" pitchFamily="18" charset="0"/>
              </a:rPr>
              <a:t> 《</a:t>
            </a:r>
            <a:r>
              <a:rPr lang="zh-CN" altLang="en-US" sz="3200" dirty="0">
                <a:solidFill>
                  <a:srgbClr val="0C0C0C"/>
                </a:solidFill>
                <a:latin typeface="宋体" pitchFamily="2" charset="-122"/>
                <a:cs typeface="Times New Roman" pitchFamily="18" charset="0"/>
              </a:rPr>
              <a:t>爱德华时代</a:t>
            </a:r>
            <a:r>
              <a:rPr lang="en-US" altLang="zh-CN" sz="3200" dirty="0">
                <a:solidFill>
                  <a:srgbClr val="0C0C0C"/>
                </a:solidFill>
                <a:latin typeface="宋体" pitchFamily="2" charset="-122"/>
                <a:cs typeface="Times New Roman" pitchFamily="18" charset="0"/>
              </a:rPr>
              <a:t>》</a:t>
            </a:r>
          </a:p>
        </p:txBody>
      </p:sp>
      <p:sp>
        <p:nvSpPr>
          <p:cNvPr id="8" name="TextBox 7"/>
          <p:cNvSpPr txBox="1">
            <a:spLocks noChangeArrowheads="1"/>
          </p:cNvSpPr>
          <p:nvPr/>
        </p:nvSpPr>
        <p:spPr bwMode="auto">
          <a:xfrm>
            <a:off x="4685429" y="795983"/>
            <a:ext cx="4427537"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0" hangingPunct="0"/>
            <a:r>
              <a:rPr lang="en-US" altLang="zh-CN" sz="3200" dirty="0">
                <a:solidFill>
                  <a:srgbClr val="333333"/>
                </a:solidFill>
                <a:latin typeface="Times New Roman" pitchFamily="18" charset="0"/>
                <a:cs typeface="Times New Roman" pitchFamily="18" charset="0"/>
              </a:rPr>
              <a:t>All Passion Spent (1931)</a:t>
            </a:r>
          </a:p>
          <a:p>
            <a:pPr eaLnBrk="0" hangingPunct="0"/>
            <a:r>
              <a:rPr lang="en-US" altLang="zh-CN" sz="3200" dirty="0">
                <a:solidFill>
                  <a:srgbClr val="333333"/>
                </a:solidFill>
                <a:latin typeface="Informal Roman" pitchFamily="66" charset="0"/>
              </a:rPr>
              <a:t>  《</a:t>
            </a:r>
            <a:r>
              <a:rPr lang="zh-CN" altLang="en-US" sz="3200" dirty="0">
                <a:solidFill>
                  <a:srgbClr val="333333"/>
                </a:solidFill>
                <a:latin typeface="Informal Roman" pitchFamily="66" charset="0"/>
              </a:rPr>
              <a:t>耗尽的激情</a:t>
            </a:r>
            <a:r>
              <a:rPr lang="en-US" altLang="zh-CN" sz="3200" dirty="0">
                <a:solidFill>
                  <a:srgbClr val="333333"/>
                </a:solidFill>
                <a:latin typeface="Informal Roman" pitchFamily="66" charset="0"/>
              </a:rPr>
              <a:t>》</a:t>
            </a:r>
            <a:endParaRPr lang="zh-CN" altLang="en-US" sz="3200" dirty="0">
              <a:solidFill>
                <a:srgbClr val="0C0C0C"/>
              </a:solidFill>
              <a:latin typeface="Informal Roman" pitchFamily="66" charset="0"/>
            </a:endParaRPr>
          </a:p>
        </p:txBody>
      </p:sp>
    </p:spTree>
    <p:extLst>
      <p:ext uri="{BB962C8B-B14F-4D97-AF65-F5344CB8AC3E}">
        <p14:creationId xmlns:p14="http://schemas.microsoft.com/office/powerpoint/2010/main" val="2515353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4282" y="357166"/>
            <a:ext cx="8644030" cy="4647426"/>
          </a:xfrm>
          <a:prstGeom prst="rect">
            <a:avLst/>
          </a:prstGeom>
        </p:spPr>
        <p:txBody>
          <a:bodyPr wrap="square">
            <a:spAutoFit/>
          </a:bodyPr>
          <a:lstStyle/>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I like turning a corner from the shade of a house into the full torrid glare of an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open space.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rPr>
              <a:t>1) …into the full torrid glare of an open space</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into the hot, dazzling brightness of a space without any covering.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rPr>
              <a:t>3) torrid: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extremely hot.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b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br>
            <a:endPar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
        <p:nvSpPr>
          <p:cNvPr id="4" name="矩形 3"/>
          <p:cNvSpPr/>
          <p:nvPr/>
        </p:nvSpPr>
        <p:spPr>
          <a:xfrm>
            <a:off x="611560" y="2996952"/>
            <a:ext cx="7572428" cy="150810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She almost can tolerate any kind of torrid days. </a:t>
            </a:r>
            <a:r>
              <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她几乎能忍受各种酷热的天气。</a:t>
            </a:r>
            <a:endPar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我喜欢绕过一个屋角时从房屋的阴影中一步跨入在烈日照射下炽热耀眼的空旷场地时的感觉。  </a:t>
            </a:r>
          </a:p>
        </p:txBody>
      </p:sp>
    </p:spTree>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142844" y="785794"/>
            <a:ext cx="8715436" cy="5500726"/>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5. I put my hand on metal railings and snatch it away, burnt. But it is </a:t>
            </a:r>
          </a:p>
          <a:p>
            <a:pPr marL="457200" indent="-457200">
              <a:lnSpc>
                <a:spcPct val="90000"/>
              </a:lnSpc>
              <a:buNone/>
            </a:pPr>
            <a:r>
              <a:rPr lang="en-US" altLang="zh-CN" sz="2200" dirty="0">
                <a:latin typeface="Times New Roman" pitchFamily="18" charset="0"/>
                <a:cs typeface="Times New Roman" pitchFamily="18" charset="0"/>
              </a:rPr>
              <a:t>seldom that I go ashore.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solidFill>
                  <a:srgbClr val="C00000"/>
                </a:solidFill>
                <a:latin typeface="Times New Roman" pitchFamily="18" charset="0"/>
                <a:cs typeface="Times New Roman" pitchFamily="18" charset="0"/>
              </a:rPr>
              <a:t>1) Paraphrase: </a:t>
            </a:r>
            <a:r>
              <a:rPr lang="en-US" altLang="zh-CN" sz="2200" dirty="0">
                <a:latin typeface="Times New Roman" pitchFamily="18" charset="0"/>
                <a:cs typeface="Times New Roman" pitchFamily="18" charset="0"/>
              </a:rPr>
              <a:t>What I have described all happens, but in fact I seldom go </a:t>
            </a:r>
          </a:p>
          <a:p>
            <a:pPr marL="457200" indent="-457200">
              <a:lnSpc>
                <a:spcPct val="90000"/>
              </a:lnSpc>
              <a:buNone/>
            </a:pPr>
            <a:r>
              <a:rPr lang="en-US" altLang="zh-CN" sz="2200" dirty="0">
                <a:latin typeface="Times New Roman" pitchFamily="18" charset="0"/>
                <a:cs typeface="Times New Roman" pitchFamily="18" charset="0"/>
              </a:rPr>
              <a:t>    ashore.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2) In this paragraph, the narrator uses the method of comparison to show how much he has been changed by the trip on the sea.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a:t>
            </a:r>
          </a:p>
          <a:p>
            <a:pPr marL="457200" indent="-457200">
              <a:lnSpc>
                <a:spcPct val="90000"/>
              </a:lnSpc>
              <a:buNone/>
            </a:pPr>
            <a:r>
              <a:rPr lang="en-US" altLang="zh-CN" sz="2200" dirty="0">
                <a:latin typeface="Times New Roman" pitchFamily="18" charset="0"/>
                <a:cs typeface="Times New Roman" pitchFamily="18" charset="0"/>
              </a:rPr>
              <a:t>     </a:t>
            </a: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1142984"/>
            <a:ext cx="8715436" cy="5022320"/>
          </a:xfrm>
        </p:spPr>
        <p:txBody>
          <a:bodyPr>
            <a:normAutofit lnSpcReduction="10000"/>
          </a:bodyPr>
          <a:lstStyle/>
          <a:p>
            <a:pPr marL="457200" indent="-457200">
              <a:lnSpc>
                <a:spcPct val="90000"/>
              </a:lnSpc>
              <a:buNone/>
            </a:pPr>
            <a:r>
              <a:rPr lang="en-US" altLang="zh-CN" sz="2200" dirty="0">
                <a:solidFill>
                  <a:srgbClr val="C00000"/>
                </a:solidFill>
                <a:latin typeface="Times New Roman" pitchFamily="18" charset="0"/>
                <a:cs typeface="Times New Roman" pitchFamily="18" charset="0"/>
              </a:rPr>
              <a:t>Para 34: </a:t>
            </a:r>
            <a:r>
              <a:rPr lang="en-US" altLang="zh-CN" sz="2200" dirty="0">
                <a:latin typeface="Times New Roman" pitchFamily="18" charset="0"/>
                <a:cs typeface="Times New Roman" pitchFamily="18" charset="0"/>
              </a:rPr>
              <a:t>This part is the summary of his whole journey at sea. It’s not only a physical journey, but also a life-changing journey, a spiritual journey to the main character. He loves the long purposeless days in the sea because the blue ocean gives him peace and calm of mind.</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AutoNum type="arabicPeriod"/>
            </a:pPr>
            <a:r>
              <a:rPr lang="en-US" altLang="zh-CN" sz="2200" dirty="0">
                <a:latin typeface="Times New Roman" pitchFamily="18" charset="0"/>
                <a:cs typeface="Times New Roman" pitchFamily="18" charset="0"/>
              </a:rPr>
              <a:t>I would never have believed in the simple bliss of being, day after day, at sea. </a:t>
            </a: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Subjunctive mood. </a:t>
            </a:r>
            <a:r>
              <a:rPr lang="en-US" altLang="zh-CN" sz="2200" dirty="0">
                <a:latin typeface="Times New Roman" pitchFamily="18" charset="0"/>
                <a:cs typeface="Times New Roman" pitchFamily="18" charset="0"/>
              </a:rPr>
              <a:t>If I had not taken this trip by ship, I would never have believed in the simple but perfect happiness of this kind of life—a life spent at sea day after day. </a:t>
            </a: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bliss: </a:t>
            </a:r>
            <a:r>
              <a:rPr lang="en-US" altLang="zh-CN" sz="2200" dirty="0">
                <a:latin typeface="Times New Roman" pitchFamily="18" charset="0"/>
                <a:cs typeface="Times New Roman" pitchFamily="18" charset="0"/>
              </a:rPr>
              <a:t>perfect happiness and enjoyment. </a:t>
            </a:r>
            <a:r>
              <a:rPr lang="zh-CN" altLang="en-US" sz="2200" dirty="0">
                <a:latin typeface="Times New Roman" pitchFamily="18" charset="0"/>
                <a:cs typeface="Times New Roman" pitchFamily="18" charset="0"/>
              </a:rPr>
              <a:t> </a:t>
            </a:r>
            <a:endParaRPr lang="en-US" altLang="zh-CN" sz="2200" dirty="0">
              <a:latin typeface="Times New Roman" pitchFamily="18" charset="0"/>
              <a:cs typeface="Times New Roman" pitchFamily="18" charset="0"/>
            </a:endParaRP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being: </a:t>
            </a:r>
            <a:r>
              <a:rPr lang="en-US" altLang="zh-CN" sz="2200" dirty="0">
                <a:latin typeface="Times New Roman" pitchFamily="18" charset="0"/>
                <a:cs typeface="Times New Roman" pitchFamily="18" charset="0"/>
              </a:rPr>
              <a:t>the state or fact of existing or living; existence or life. </a:t>
            </a:r>
          </a:p>
          <a:p>
            <a:pPr marL="457200" indent="-457200">
              <a:lnSpc>
                <a:spcPct val="90000"/>
              </a:lnSpc>
              <a:buAutoNum type="arabicParenR"/>
            </a:pPr>
            <a:r>
              <a:rPr lang="en-US" altLang="zh-CN" sz="2200" dirty="0">
                <a:latin typeface="Times New Roman" pitchFamily="18" charset="0"/>
                <a:cs typeface="Times New Roman" pitchFamily="18" charset="0"/>
              </a:rPr>
              <a:t>alliteration</a:t>
            </a:r>
          </a:p>
          <a:p>
            <a:pPr marL="457200" indent="-457200">
              <a:lnSpc>
                <a:spcPct val="90000"/>
              </a:lnSpc>
              <a:buAutoNum type="arabicParenR"/>
            </a:pPr>
            <a:endParaRPr lang="en-US" altLang="zh-CN" sz="2200" dirty="0">
              <a:latin typeface="Times New Roman" pitchFamily="18" charset="0"/>
              <a:cs typeface="Times New Roman" pitchFamily="18" charset="0"/>
            </a:endParaRPr>
          </a:p>
          <a:p>
            <a:pPr marL="0" indent="0">
              <a:lnSpc>
                <a:spcPct val="90000"/>
              </a:lnSpc>
              <a:buNone/>
            </a:pPr>
            <a:r>
              <a:rPr lang="zh-CN" altLang="en-US" sz="2400" dirty="0">
                <a:solidFill>
                  <a:srgbClr val="333333"/>
                </a:solidFill>
                <a:ea typeface="楷体" panose="02010609060101010101" pitchFamily="49" charset="-122"/>
                <a:cs typeface="Times New Roman" panose="02020603050405020304" pitchFamily="18" charset="0"/>
              </a:rPr>
              <a:t>如果没有</a:t>
            </a:r>
            <a:r>
              <a:rPr lang="zh-CN" altLang="zh-CN" sz="2400" dirty="0">
                <a:solidFill>
                  <a:srgbClr val="333333"/>
                </a:solidFill>
                <a:effectLst/>
                <a:ea typeface="楷体" panose="02010609060101010101" pitchFamily="49" charset="-122"/>
                <a:cs typeface="Times New Roman" panose="02020603050405020304" pitchFamily="18" charset="0"/>
              </a:rPr>
              <a:t>这一回的亲身经历，我永远也不会相信日复一日地航行于大海上竟会是这样的其乐无穷。</a:t>
            </a: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1000108"/>
            <a:ext cx="8715436" cy="5381220"/>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2. </a:t>
            </a:r>
            <a:r>
              <a:rPr lang="en-US" altLang="zh-CN" sz="2400" dirty="0">
                <a:latin typeface="Times New Roman" pitchFamily="18" charset="0"/>
                <a:cs typeface="Times New Roman" pitchFamily="18" charset="0"/>
              </a:rPr>
              <a:t>Our ports of call are few, and when they do occur I resent them. </a:t>
            </a:r>
          </a:p>
          <a:p>
            <a:pPr marL="457200" indent="-457200">
              <a:lnSpc>
                <a:spcPct val="90000"/>
              </a:lnSpc>
              <a:buAutoNum type="arabicParenR"/>
            </a:pPr>
            <a:r>
              <a:rPr lang="en-US" altLang="zh-CN" sz="2400" dirty="0">
                <a:solidFill>
                  <a:srgbClr val="C00000"/>
                </a:solidFill>
                <a:latin typeface="Times New Roman" pitchFamily="18" charset="0"/>
                <a:cs typeface="Times New Roman" pitchFamily="18" charset="0"/>
              </a:rPr>
              <a:t>port of call: </a:t>
            </a:r>
            <a:r>
              <a:rPr lang="en-US" altLang="zh-CN" sz="2400" dirty="0">
                <a:latin typeface="Times New Roman" pitchFamily="18" charset="0"/>
                <a:cs typeface="Times New Roman" pitchFamily="18" charset="0"/>
              </a:rPr>
              <a:t>a port that is a regular stop over for ships. </a:t>
            </a:r>
          </a:p>
          <a:p>
            <a:pPr marL="457200" indent="-457200">
              <a:lnSpc>
                <a:spcPct val="90000"/>
              </a:lnSpc>
              <a:buAutoNum type="arabicParenR"/>
            </a:pPr>
            <a:r>
              <a:rPr lang="en-US" altLang="zh-CN" sz="2400" dirty="0">
                <a:solidFill>
                  <a:srgbClr val="C00000"/>
                </a:solidFill>
                <a:latin typeface="Times New Roman" pitchFamily="18" charset="0"/>
                <a:cs typeface="Times New Roman" pitchFamily="18" charset="0"/>
              </a:rPr>
              <a:t>resent: </a:t>
            </a:r>
            <a:r>
              <a:rPr lang="en-US" altLang="zh-CN" sz="2400" dirty="0">
                <a:latin typeface="Times New Roman" pitchFamily="18" charset="0"/>
                <a:cs typeface="Times New Roman" pitchFamily="18" charset="0"/>
              </a:rPr>
              <a:t>to feel or show displeasure</a:t>
            </a:r>
          </a:p>
          <a:p>
            <a:pPr marL="457200" indent="-457200">
              <a:lnSpc>
                <a:spcPct val="90000"/>
              </a:lnSpc>
              <a:buNone/>
            </a:pPr>
            <a:endParaRPr lang="en-US" altLang="zh-CN" sz="2400" dirty="0">
              <a:latin typeface="Times New Roman" pitchFamily="18" charset="0"/>
              <a:cs typeface="Times New Roman" pitchFamily="18" charset="0"/>
            </a:endParaRPr>
          </a:p>
          <a:p>
            <a:pPr marL="457200" indent="-457200">
              <a:lnSpc>
                <a:spcPct val="90000"/>
              </a:lnSpc>
              <a:buNone/>
            </a:pPr>
            <a:r>
              <a:rPr lang="en-US" altLang="zh-CN" sz="2400" dirty="0">
                <a:latin typeface="Times New Roman" pitchFamily="18" charset="0"/>
                <a:cs typeface="Times New Roman" pitchFamily="18" charset="0"/>
              </a:rPr>
              <a:t>3. I should like this empty existence to be prolonged beyond calculation. </a:t>
            </a:r>
          </a:p>
          <a:p>
            <a:pPr marL="457200" indent="-457200">
              <a:lnSpc>
                <a:spcPct val="90000"/>
              </a:lnSpc>
              <a:buAutoNum type="arabicParenR"/>
            </a:pPr>
            <a:r>
              <a:rPr lang="en-US" altLang="zh-CN" sz="2400" dirty="0">
                <a:solidFill>
                  <a:srgbClr val="C00000"/>
                </a:solidFill>
                <a:latin typeface="Times New Roman" pitchFamily="18" charset="0"/>
                <a:cs typeface="Times New Roman" pitchFamily="18" charset="0"/>
              </a:rPr>
              <a:t>Paraphrase: </a:t>
            </a:r>
            <a:r>
              <a:rPr lang="en-US" altLang="zh-CN" sz="2400" dirty="0">
                <a:latin typeface="Times New Roman" pitchFamily="18" charset="0"/>
                <a:cs typeface="Times New Roman" pitchFamily="18" charset="0"/>
              </a:rPr>
              <a:t>I wish this idle voyage, without any worry or suffering, could go on forever. </a:t>
            </a:r>
          </a:p>
          <a:p>
            <a:pPr marL="457200" indent="-457200">
              <a:lnSpc>
                <a:spcPct val="90000"/>
              </a:lnSpc>
              <a:buAutoNum type="arabicParenR" startAt="2"/>
            </a:pPr>
            <a:r>
              <a:rPr lang="en-US" altLang="zh-CN" sz="2400" dirty="0">
                <a:solidFill>
                  <a:srgbClr val="C00000"/>
                </a:solidFill>
                <a:latin typeface="Times New Roman" pitchFamily="18" charset="0"/>
                <a:cs typeface="Times New Roman" pitchFamily="18" charset="0"/>
              </a:rPr>
              <a:t>empty existence: </a:t>
            </a:r>
            <a:r>
              <a:rPr lang="en-US" altLang="zh-CN" sz="2400" dirty="0">
                <a:latin typeface="Times New Roman" pitchFamily="18" charset="0"/>
                <a:cs typeface="Times New Roman" pitchFamily="18" charset="0"/>
              </a:rPr>
              <a:t>an idle life with no practical problems of the world to disturb or trouble a person. </a:t>
            </a:r>
          </a:p>
          <a:p>
            <a:pPr marL="457200" indent="-457200">
              <a:lnSpc>
                <a:spcPct val="90000"/>
              </a:lnSpc>
              <a:buAutoNum type="arabicParenR" startAt="2"/>
            </a:pPr>
            <a:r>
              <a:rPr lang="en-US" altLang="zh-CN" sz="2400" dirty="0">
                <a:solidFill>
                  <a:srgbClr val="C00000"/>
                </a:solidFill>
                <a:latin typeface="Times New Roman" pitchFamily="18" charset="0"/>
                <a:cs typeface="Times New Roman" pitchFamily="18" charset="0"/>
              </a:rPr>
              <a:t>prolong: </a:t>
            </a:r>
            <a:r>
              <a:rPr lang="en-US" altLang="zh-CN" sz="2400" dirty="0">
                <a:latin typeface="Times New Roman" pitchFamily="18" charset="0"/>
                <a:cs typeface="Times New Roman" pitchFamily="18" charset="0"/>
              </a:rPr>
              <a:t>to lengthen or extend in time or space. </a:t>
            </a:r>
          </a:p>
          <a:p>
            <a:pPr marL="457200" indent="-457200">
              <a:lnSpc>
                <a:spcPct val="90000"/>
              </a:lnSpc>
              <a:buAutoNum type="arabicParenR" startAt="2"/>
            </a:pPr>
            <a:r>
              <a:rPr lang="en-US" altLang="zh-CN" sz="2400" dirty="0">
                <a:solidFill>
                  <a:srgbClr val="C00000"/>
                </a:solidFill>
                <a:latin typeface="Times New Roman" pitchFamily="18" charset="0"/>
                <a:cs typeface="Times New Roman" pitchFamily="18" charset="0"/>
              </a:rPr>
              <a:t>beyond calculation: </a:t>
            </a:r>
            <a:r>
              <a:rPr lang="en-US" altLang="zh-CN" sz="2400" dirty="0">
                <a:latin typeface="Times New Roman" pitchFamily="18" charset="0"/>
                <a:cs typeface="Times New Roman" pitchFamily="18" charset="0"/>
              </a:rPr>
              <a:t>that cannot be calculated </a:t>
            </a:r>
          </a:p>
          <a:p>
            <a:pPr marL="457200" indent="-457200">
              <a:lnSpc>
                <a:spcPct val="90000"/>
              </a:lnSpc>
              <a:buNone/>
            </a:pPr>
            <a:r>
              <a:rPr lang="en-US" altLang="zh-CN" sz="2400" dirty="0">
                <a:latin typeface="Times New Roman" pitchFamily="18" charset="0"/>
                <a:cs typeface="Times New Roman" pitchFamily="18" charset="0"/>
              </a:rPr>
              <a:t>        e.g. beyond belief, beyond doubt, beyond recognition</a:t>
            </a: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428604"/>
            <a:ext cx="8715436" cy="6312764"/>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4. In the ship’s library stands a large globe whose function so far as I am concerned </a:t>
            </a:r>
          </a:p>
          <a:p>
            <a:pPr marL="457200" indent="-457200">
              <a:lnSpc>
                <a:spcPct val="90000"/>
              </a:lnSpc>
              <a:buNone/>
            </a:pPr>
            <a:r>
              <a:rPr lang="en-US" altLang="zh-CN" sz="2000" dirty="0">
                <a:latin typeface="Times New Roman" pitchFamily="18" charset="0"/>
                <a:cs typeface="Times New Roman" pitchFamily="18" charset="0"/>
              </a:rPr>
              <a:t>is to reveal the proportion of ocean to the land masses of the troubled world the </a:t>
            </a:r>
          </a:p>
          <a:p>
            <a:pPr marL="457200" indent="-457200">
              <a:lnSpc>
                <a:spcPct val="90000"/>
              </a:lnSpc>
              <a:buNone/>
            </a:pPr>
            <a:r>
              <a:rPr lang="en-US" altLang="zh-CN" sz="2000" dirty="0">
                <a:latin typeface="Times New Roman" pitchFamily="18" charset="0"/>
                <a:cs typeface="Times New Roman" pitchFamily="18" charset="0"/>
              </a:rPr>
              <a:t>Pacific alone dwarfs all the continents put together.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AutoNum type="arabicParenR"/>
            </a:pPr>
            <a:r>
              <a:rPr lang="en-US" altLang="zh-CN" sz="2400" dirty="0">
                <a:solidFill>
                  <a:srgbClr val="C00000"/>
                </a:solidFill>
                <a:latin typeface="Times New Roman" pitchFamily="18" charset="0"/>
                <a:cs typeface="Times New Roman" pitchFamily="18" charset="0"/>
              </a:rPr>
              <a:t>landmasses of the troubled world: </a:t>
            </a:r>
            <a:r>
              <a:rPr lang="en-US" altLang="zh-CN" sz="2400" dirty="0">
                <a:latin typeface="Times New Roman" pitchFamily="18" charset="0"/>
                <a:cs typeface="Times New Roman" pitchFamily="18" charset="0"/>
              </a:rPr>
              <a:t>In the narrator’s opinion, the blue sea is peaceful, offering ‘the simple bliss of being’ while the land is a troubled world with ‘suffering and sin.’</a:t>
            </a:r>
          </a:p>
          <a:p>
            <a:pPr marL="457200" indent="-457200">
              <a:lnSpc>
                <a:spcPct val="90000"/>
              </a:lnSpc>
              <a:buAutoNum type="arabicParenR" startAt="2"/>
            </a:pPr>
            <a:r>
              <a:rPr lang="en-US" altLang="zh-CN" sz="2400" dirty="0">
                <a:solidFill>
                  <a:srgbClr val="C00000"/>
                </a:solidFill>
                <a:latin typeface="Times New Roman" pitchFamily="18" charset="0"/>
                <a:cs typeface="Times New Roman" pitchFamily="18" charset="0"/>
              </a:rPr>
              <a:t>the pacific alone dwarfs all the continents put together</a:t>
            </a:r>
            <a:r>
              <a:rPr lang="en-US" altLang="zh-CN" sz="2400" dirty="0">
                <a:latin typeface="Times New Roman" pitchFamily="18" charset="0"/>
                <a:cs typeface="Times New Roman" pitchFamily="18" charset="0"/>
              </a:rPr>
              <a:t>: The Pacific Ocean alone is much larger than all the continents combined. </a:t>
            </a:r>
          </a:p>
          <a:p>
            <a:pPr marL="457200" indent="-457200">
              <a:lnSpc>
                <a:spcPct val="90000"/>
              </a:lnSpc>
              <a:buAutoNum type="arabicParenR" startAt="2"/>
            </a:pPr>
            <a:r>
              <a:rPr lang="en-US" altLang="zh-CN" sz="2400" dirty="0">
                <a:solidFill>
                  <a:srgbClr val="C00000"/>
                </a:solidFill>
                <a:latin typeface="Times New Roman" pitchFamily="18" charset="0"/>
                <a:cs typeface="Times New Roman" pitchFamily="18" charset="0"/>
              </a:rPr>
              <a:t>dwarf:</a:t>
            </a:r>
            <a:r>
              <a:rPr lang="en-US" altLang="zh-CN" sz="2400" dirty="0">
                <a:latin typeface="Times New Roman" pitchFamily="18" charset="0"/>
                <a:cs typeface="Times New Roman" pitchFamily="18" charset="0"/>
              </a:rPr>
              <a:t> to make small. </a:t>
            </a:r>
          </a:p>
          <a:p>
            <a:pPr marL="457200" indent="-457200">
              <a:lnSpc>
                <a:spcPct val="90000"/>
              </a:lnSpc>
              <a:buNone/>
            </a:pPr>
            <a:r>
              <a:rPr lang="en-US" altLang="zh-CN" sz="2400" dirty="0">
                <a:latin typeface="Times New Roman" pitchFamily="18" charset="0"/>
                <a:cs typeface="Times New Roman" pitchFamily="18" charset="0"/>
              </a:rPr>
              <a:t>        e.g. </a:t>
            </a:r>
            <a:r>
              <a:rPr lang="en-US" sz="2400" dirty="0">
                <a:latin typeface="Times New Roman" pitchFamily="18" charset="0"/>
                <a:cs typeface="Times New Roman" pitchFamily="18" charset="0"/>
              </a:rPr>
              <a:t>As China's income per head catches up, its economy will soon dwarf those of its Asian neighbors.</a:t>
            </a:r>
            <a:br>
              <a:rPr lang="en-US" sz="2400" dirty="0"/>
            </a:br>
            <a:r>
              <a:rPr lang="zh-CN" altLang="en-US" sz="2400" dirty="0"/>
              <a:t>随着中国的人均收入急起直追，它的经济不久将使其亚洲邻国相形见绌。 </a:t>
            </a:r>
          </a:p>
          <a:p>
            <a:pPr marL="457200" indent="-457200">
              <a:lnSpc>
                <a:spcPct val="90000"/>
              </a:lnSpc>
              <a:buNone/>
            </a:pPr>
            <a:endParaRPr lang="en-US" altLang="zh-CN" sz="2400" dirty="0">
              <a:latin typeface="Times New Roman" pitchFamily="18" charset="0"/>
              <a:cs typeface="Times New Roman" pitchFamily="18" charset="0"/>
            </a:endParaRPr>
          </a:p>
          <a:p>
            <a:pPr marL="457200" indent="-457200">
              <a:lnSpc>
                <a:spcPct val="90000"/>
              </a:lnSpc>
              <a:buNone/>
            </a:pPr>
            <a:endParaRPr lang="en-US" altLang="zh-CN" sz="2400" dirty="0">
              <a:latin typeface="Times New Roman" pitchFamily="18" charset="0"/>
              <a:cs typeface="Times New Roman" pitchFamily="18" charset="0"/>
            </a:endParaRPr>
          </a:p>
          <a:p>
            <a:pPr marL="457200" indent="-457200">
              <a:lnSpc>
                <a:spcPct val="90000"/>
              </a:lnSpc>
              <a:buNone/>
            </a:pPr>
            <a:endParaRPr lang="en-US" altLang="zh-CN" sz="2400" dirty="0">
              <a:latin typeface="Times New Roman" pitchFamily="18" charset="0"/>
              <a:cs typeface="Times New Roman" pitchFamily="18" charset="0"/>
            </a:endParaRP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endParaRPr lang="en-US" altLang="zh-CN" sz="2000" dirty="0">
              <a:latin typeface="Times New Roman" pitchFamily="18" charset="0"/>
              <a:cs typeface="Times New Roman" pitchFamily="18" charset="0"/>
            </a:endParaRPr>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28604"/>
            <a:ext cx="8229600" cy="5697559"/>
          </a:xfrm>
        </p:spPr>
        <p:txBody>
          <a:bodyPr>
            <a:normAutofit/>
          </a:bodyPr>
          <a:lstStyle/>
          <a:p>
            <a:pPr>
              <a:buNone/>
            </a:pPr>
            <a:r>
              <a:rPr lang="en-US" altLang="zh-CN" sz="2000" dirty="0">
                <a:latin typeface="Times New Roman" pitchFamily="18" charset="0"/>
                <a:cs typeface="Times New Roman" pitchFamily="18" charset="0"/>
              </a:rPr>
              <a:t>5. Blue, the </a:t>
            </a:r>
            <a:r>
              <a:rPr lang="en-US" altLang="zh-CN" sz="2000" dirty="0" err="1">
                <a:latin typeface="Times New Roman" pitchFamily="18" charset="0"/>
                <a:cs typeface="Times New Roman" pitchFamily="18" charset="0"/>
              </a:rPr>
              <a:t>colour</a:t>
            </a:r>
            <a:r>
              <a:rPr lang="en-US" altLang="zh-CN" sz="2000" dirty="0">
                <a:latin typeface="Times New Roman" pitchFamily="18" charset="0"/>
                <a:cs typeface="Times New Roman" pitchFamily="18" charset="0"/>
              </a:rPr>
              <a:t> of peace. And then I like all the small noises of a ship: the </a:t>
            </a:r>
          </a:p>
          <a:p>
            <a:pPr>
              <a:buNone/>
            </a:pPr>
            <a:r>
              <a:rPr lang="en-US" altLang="zh-CN" sz="2000" dirty="0">
                <a:latin typeface="Times New Roman" pitchFamily="18" charset="0"/>
                <a:cs typeface="Times New Roman" pitchFamily="18" charset="0"/>
              </a:rPr>
              <a:t>faint creaking, as of the saddle leather to a horseman riding across turf, the slap </a:t>
            </a:r>
          </a:p>
          <a:p>
            <a:pPr>
              <a:buNone/>
            </a:pPr>
            <a:r>
              <a:rPr lang="en-US" altLang="zh-CN" sz="2000" dirty="0">
                <a:latin typeface="Times New Roman" pitchFamily="18" charset="0"/>
                <a:cs typeface="Times New Roman" pitchFamily="18" charset="0"/>
              </a:rPr>
              <a:t>of a rope, the hiss of sudden spray. </a:t>
            </a:r>
          </a:p>
          <a:p>
            <a:pPr>
              <a:buNone/>
            </a:pPr>
            <a:endParaRPr lang="en-US" altLang="zh-CN" sz="2000" dirty="0">
              <a:latin typeface="Times New Roman" pitchFamily="18" charset="0"/>
              <a:cs typeface="Times New Roman" pitchFamily="18" charset="0"/>
            </a:endParaRPr>
          </a:p>
          <a:p>
            <a:pPr>
              <a:buNone/>
            </a:pPr>
            <a:r>
              <a:rPr lang="en-US" altLang="zh-CN" sz="2000" dirty="0">
                <a:solidFill>
                  <a:srgbClr val="C00000"/>
                </a:solidFill>
                <a:latin typeface="Times New Roman" pitchFamily="18" charset="0"/>
                <a:cs typeface="Times New Roman" pitchFamily="18" charset="0"/>
              </a:rPr>
              <a:t>Paraphrase: </a:t>
            </a:r>
            <a:r>
              <a:rPr lang="en-US" altLang="zh-CN" sz="2000" dirty="0">
                <a:latin typeface="Times New Roman" pitchFamily="18" charset="0"/>
                <a:cs typeface="Times New Roman" pitchFamily="18" charset="0"/>
              </a:rPr>
              <a:t>I like all the small noises of a ship: the weak creaking sound, like </a:t>
            </a:r>
          </a:p>
          <a:p>
            <a:pPr>
              <a:buNone/>
            </a:pPr>
            <a:r>
              <a:rPr lang="en-US" altLang="zh-CN" sz="2000" dirty="0">
                <a:latin typeface="Times New Roman" pitchFamily="18" charset="0"/>
                <a:cs typeface="Times New Roman" pitchFamily="18" charset="0"/>
              </a:rPr>
              <a:t>the sound made by the saddle-leather to a horseman riding across a grass-</a:t>
            </a:r>
          </a:p>
          <a:p>
            <a:pPr>
              <a:buNone/>
            </a:pPr>
            <a:r>
              <a:rPr lang="en-US" altLang="zh-CN" sz="2000" dirty="0">
                <a:latin typeface="Times New Roman" pitchFamily="18" charset="0"/>
                <a:cs typeface="Times New Roman" pitchFamily="18" charset="0"/>
              </a:rPr>
              <a:t>covered surface, the sound of a rope hitting something, the hissing sound made </a:t>
            </a:r>
          </a:p>
          <a:p>
            <a:pPr>
              <a:buNone/>
            </a:pPr>
            <a:r>
              <a:rPr lang="en-US" altLang="zh-CN" sz="2000" dirty="0">
                <a:latin typeface="Times New Roman" pitchFamily="18" charset="0"/>
                <a:cs typeface="Times New Roman" pitchFamily="18" charset="0"/>
              </a:rPr>
              <a:t>by sudden spray of water. </a:t>
            </a:r>
          </a:p>
          <a:p>
            <a:pPr>
              <a:buNone/>
            </a:pPr>
            <a:endParaRPr lang="en-US" altLang="zh-CN" sz="2000" dirty="0">
              <a:latin typeface="Times New Roman" pitchFamily="18" charset="0"/>
              <a:cs typeface="Times New Roman" pitchFamily="18" charset="0"/>
            </a:endParaRPr>
          </a:p>
          <a:p>
            <a:pPr>
              <a:buNone/>
            </a:pPr>
            <a:r>
              <a:rPr lang="en-US" altLang="zh-CN" sz="2000" dirty="0">
                <a:solidFill>
                  <a:srgbClr val="C00000"/>
                </a:solidFill>
                <a:latin typeface="Times New Roman" pitchFamily="18" charset="0"/>
                <a:cs typeface="Times New Roman" pitchFamily="18" charset="0"/>
              </a:rPr>
              <a:t>Rhetorical device: </a:t>
            </a:r>
            <a:r>
              <a:rPr lang="en-US" altLang="zh-CN" sz="2000" dirty="0">
                <a:latin typeface="Times New Roman" pitchFamily="18" charset="0"/>
                <a:cs typeface="Times New Roman" pitchFamily="18" charset="0"/>
              </a:rPr>
              <a:t>onomatopoeia    </a:t>
            </a:r>
          </a:p>
          <a:p>
            <a:pPr>
              <a:buNone/>
            </a:pPr>
            <a:endParaRPr lang="en-US" altLang="zh-CN" sz="2000" dirty="0">
              <a:latin typeface="Times New Roman" pitchFamily="18" charset="0"/>
              <a:cs typeface="Times New Roman" pitchFamily="18" charset="0"/>
            </a:endParaRPr>
          </a:p>
          <a:p>
            <a:pPr>
              <a:buNone/>
            </a:pPr>
            <a:r>
              <a:rPr lang="zh-CN" altLang="en-US" sz="2000" dirty="0">
                <a:latin typeface="Times New Roman" pitchFamily="18" charset="0"/>
                <a:cs typeface="Times New Roman" pitchFamily="18" charset="0"/>
              </a:rPr>
              <a:t>我喜欢船上的轻微声响</a:t>
            </a:r>
            <a:r>
              <a:rPr lang="en-US" altLang="zh-CN" sz="2000" dirty="0">
                <a:latin typeface="Times New Roman" pitchFamily="18" charset="0"/>
                <a:cs typeface="Times New Roman" pitchFamily="18" charset="0"/>
              </a:rPr>
              <a:t>: </a:t>
            </a:r>
            <a:r>
              <a:rPr lang="zh-CN" altLang="en-US" sz="2000" dirty="0">
                <a:latin typeface="Times New Roman" pitchFamily="18" charset="0"/>
                <a:cs typeface="Times New Roman" pitchFamily="18" charset="0"/>
              </a:rPr>
              <a:t>如同草地上奔驰的骑手鞍皮发出的轻微的吱嘎声，</a:t>
            </a:r>
            <a:endParaRPr lang="en-US" altLang="zh-CN" sz="2000" dirty="0">
              <a:latin typeface="Times New Roman" pitchFamily="18" charset="0"/>
              <a:cs typeface="Times New Roman" pitchFamily="18" charset="0"/>
            </a:endParaRPr>
          </a:p>
          <a:p>
            <a:pPr>
              <a:buNone/>
            </a:pPr>
            <a:r>
              <a:rPr lang="zh-CN" altLang="en-US" sz="2000" dirty="0">
                <a:latin typeface="Times New Roman" pitchFamily="18" charset="0"/>
                <a:cs typeface="Times New Roman" pitchFamily="18" charset="0"/>
              </a:rPr>
              <a:t>绳索的拍打声以及浪花飞溅的嘶嘶声。</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5500726"/>
          </a:xfrm>
        </p:spPr>
        <p:txBody>
          <a:bodyPr>
            <a:normAutofit fontScale="92500" lnSpcReduction="10000"/>
          </a:bodyPr>
          <a:lstStyle/>
          <a:p>
            <a:pPr marL="457200" indent="-457200">
              <a:lnSpc>
                <a:spcPct val="90000"/>
              </a:lnSpc>
              <a:buNone/>
            </a:pPr>
            <a:r>
              <a:rPr lang="en-US" altLang="zh-CN" sz="2000" dirty="0">
                <a:latin typeface="Times New Roman" pitchFamily="18" charset="0"/>
                <a:cs typeface="Times New Roman" pitchFamily="18" charset="0"/>
              </a:rPr>
              <a:t>6. I have been exhilarated by two days of storm, but above all I love these </a:t>
            </a:r>
          </a:p>
          <a:p>
            <a:pPr marL="457200" indent="-457200">
              <a:lnSpc>
                <a:spcPct val="90000"/>
              </a:lnSpc>
              <a:buNone/>
            </a:pPr>
            <a:r>
              <a:rPr lang="en-US" altLang="zh-CN" sz="2000" dirty="0">
                <a:latin typeface="Times New Roman" pitchFamily="18" charset="0"/>
                <a:cs typeface="Times New Roman" pitchFamily="18" charset="0"/>
              </a:rPr>
              <a:t>long purposeless days in which I shed all that I have ever been.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1) Paraphrase: </a:t>
            </a:r>
            <a:r>
              <a:rPr lang="en-US" altLang="zh-CN" sz="2000" dirty="0">
                <a:latin typeface="Times New Roman" pitchFamily="18" charset="0"/>
                <a:cs typeface="Times New Roman" pitchFamily="18" charset="0"/>
              </a:rPr>
              <a:t>A storm that has lasted two days has made me extremely excited and happy, but above all, I love these idle days in which I throw off all the qualities, perspectives, values and everything else that made me as what I was: I was born anew.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2)  exhilarate: </a:t>
            </a:r>
            <a:r>
              <a:rPr lang="en-US" sz="2000" dirty="0">
                <a:latin typeface="Times New Roman" pitchFamily="18" charset="0"/>
                <a:cs typeface="Times New Roman" pitchFamily="18" charset="0"/>
              </a:rPr>
              <a:t>fill with sublime emotion</a:t>
            </a:r>
          </a:p>
          <a:p>
            <a:pPr marL="457200" indent="-457200">
              <a:lnSpc>
                <a:spcPct val="90000"/>
              </a:lnSpc>
              <a:buNone/>
            </a:pPr>
            <a:r>
              <a:rPr lang="en-US" altLang="zh-CN" sz="2000" dirty="0">
                <a:latin typeface="Times New Roman" pitchFamily="18" charset="0"/>
                <a:cs typeface="Times New Roman" pitchFamily="18" charset="0"/>
              </a:rPr>
              <a:t>     e.g. </a:t>
            </a:r>
            <a:r>
              <a:rPr lang="en-US" sz="2200" dirty="0">
                <a:latin typeface="Times New Roman" pitchFamily="18" charset="0"/>
                <a:cs typeface="Times New Roman" pitchFamily="18" charset="0"/>
              </a:rPr>
              <a:t>This dangerous task did not defeat but exhilarate him.</a:t>
            </a:r>
            <a:r>
              <a:rPr lang="zh-CN" altLang="en-US" sz="2000" dirty="0"/>
              <a:t>这件危险的任务不但没有击垮他反而使他振奋。</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3)  shed</a:t>
            </a:r>
            <a:r>
              <a:rPr lang="en-US" altLang="zh-CN" sz="2000" dirty="0">
                <a:latin typeface="Times New Roman" pitchFamily="18" charset="0"/>
                <a:cs typeface="Times New Roman" pitchFamily="18" charset="0"/>
              </a:rPr>
              <a:t>: to get rid of (something unwanted)</a:t>
            </a:r>
          </a:p>
          <a:p>
            <a:pPr marL="457200" indent="-457200">
              <a:lnSpc>
                <a:spcPct val="90000"/>
              </a:lnSpc>
              <a:buNone/>
            </a:pPr>
            <a:r>
              <a:rPr lang="en-US" altLang="zh-CN" sz="2000" dirty="0">
                <a:latin typeface="Times New Roman" pitchFamily="18" charset="0"/>
                <a:cs typeface="Times New Roman" pitchFamily="18" charset="0"/>
              </a:rPr>
              <a:t>     e.g. *</a:t>
            </a:r>
            <a:r>
              <a:rPr lang="en-US" sz="2000" dirty="0">
                <a:latin typeface="Times New Roman" pitchFamily="18" charset="0"/>
                <a:cs typeface="Times New Roman" pitchFamily="18" charset="0"/>
              </a:rPr>
              <a:t>This method can help students shed inhibitions. </a:t>
            </a:r>
            <a:r>
              <a:rPr lang="zh-CN" altLang="en-US" sz="2000" dirty="0"/>
              <a:t>这一方法能帮助学生去除顾  </a:t>
            </a:r>
            <a:endParaRPr lang="en-US" altLang="zh-CN" sz="2000" dirty="0"/>
          </a:p>
          <a:p>
            <a:pPr marL="457200" indent="-457200">
              <a:lnSpc>
                <a:spcPct val="90000"/>
              </a:lnSpc>
              <a:buNone/>
            </a:pPr>
            <a:r>
              <a:rPr lang="en-US" altLang="zh-CN" sz="2000" dirty="0"/>
              <a:t>                </a:t>
            </a:r>
            <a:r>
              <a:rPr lang="zh-CN" altLang="en-US" sz="2000" dirty="0"/>
              <a:t>虑。</a:t>
            </a:r>
            <a:endParaRPr lang="en-US" altLang="zh-CN" sz="2000" dirty="0"/>
          </a:p>
          <a:p>
            <a:pPr marL="457200" indent="-457200">
              <a:lnSpc>
                <a:spcPct val="90000"/>
              </a:lnSpc>
              <a:buNone/>
            </a:pPr>
            <a:r>
              <a:rPr lang="en-US" altLang="zh-CN" sz="2000" dirty="0">
                <a:latin typeface="Times New Roman" pitchFamily="18" charset="0"/>
                <a:cs typeface="Times New Roman" pitchFamily="18" charset="0"/>
              </a:rPr>
              <a:t>           * </a:t>
            </a:r>
            <a:r>
              <a:rPr lang="en-US" sz="2000" dirty="0">
                <a:latin typeface="Times New Roman" pitchFamily="18" charset="0"/>
                <a:cs typeface="Times New Roman" pitchFamily="18" charset="0"/>
              </a:rPr>
              <a:t>Can you shed any light on the situation? </a:t>
            </a:r>
            <a:r>
              <a:rPr lang="zh-CN" altLang="en-US" sz="2000" dirty="0"/>
              <a:t>你能说明一下这个情形吗？</a:t>
            </a:r>
          </a:p>
          <a:p>
            <a:pPr marL="457200" indent="-457200">
              <a:lnSpc>
                <a:spcPct val="90000"/>
              </a:lnSpc>
              <a:buNone/>
            </a:pPr>
            <a:r>
              <a:rPr lang="en-US" sz="2000" dirty="0">
                <a:latin typeface="Times New Roman" pitchFamily="18" charset="0"/>
                <a:cs typeface="Times New Roman" pitchFamily="18" charset="0"/>
              </a:rPr>
              <a:t>           * It's too late to change your mind now and there is no point in  </a:t>
            </a:r>
          </a:p>
          <a:p>
            <a:pPr marL="457200" indent="-457200">
              <a:lnSpc>
                <a:spcPct val="90000"/>
              </a:lnSpc>
              <a:buNone/>
            </a:pPr>
            <a:r>
              <a:rPr lang="en-US" sz="2000" dirty="0">
                <a:latin typeface="Times New Roman" pitchFamily="18" charset="0"/>
                <a:cs typeface="Times New Roman" pitchFamily="18" charset="0"/>
              </a:rPr>
              <a:t>              shedding tears. </a:t>
            </a:r>
            <a:r>
              <a:rPr lang="zh-CN" altLang="en-US" sz="2000" dirty="0"/>
              <a:t>你现在改变主意已经太迟了</a:t>
            </a:r>
            <a:r>
              <a:rPr lang="en-US" altLang="zh-CN" sz="2000" dirty="0"/>
              <a:t>,</a:t>
            </a:r>
            <a:r>
              <a:rPr lang="zh-CN" altLang="en-US" sz="2000" dirty="0"/>
              <a:t>而且为此伤心落泪是毫无用处</a:t>
            </a:r>
            <a:endParaRPr lang="en-US" altLang="zh-CN" sz="2000" dirty="0"/>
          </a:p>
          <a:p>
            <a:pPr marL="457200" indent="-457200">
              <a:lnSpc>
                <a:spcPct val="90000"/>
              </a:lnSpc>
              <a:buNone/>
            </a:pPr>
            <a:r>
              <a:rPr lang="en-US" altLang="zh-CN" sz="2000" dirty="0"/>
              <a:t>                </a:t>
            </a:r>
            <a:r>
              <a:rPr lang="zh-CN" altLang="en-US" sz="2000" dirty="0"/>
              <a:t>的。</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p:txBody>
      </p:sp>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p:nvPr>
        </p:nvSpPr>
        <p:spPr>
          <a:xfrm>
            <a:off x="0" y="0"/>
            <a:ext cx="9144000" cy="6858000"/>
          </a:xfrm>
        </p:spPr>
        <p:txBody>
          <a:bodyPr>
            <a:normAutofit/>
          </a:bodyPr>
          <a:lstStyle/>
          <a:p>
            <a:pPr>
              <a:buFontTx/>
              <a:buNone/>
            </a:pPr>
            <a:endParaRPr lang="en-US" altLang="zh-CN" sz="2000" dirty="0">
              <a:solidFill>
                <a:srgbClr val="0099CC"/>
              </a:solidFill>
              <a:latin typeface="Times New Roman" pitchFamily="18" charset="0"/>
              <a:cs typeface="Times New Roman" pitchFamily="18" charset="0"/>
            </a:endParaRPr>
          </a:p>
          <a:p>
            <a:pPr>
              <a:buFontTx/>
              <a:buNone/>
            </a:pPr>
            <a:r>
              <a:rPr lang="en-US" altLang="zh-CN" sz="2000" dirty="0">
                <a:solidFill>
                  <a:srgbClr val="C00000"/>
                </a:solidFill>
                <a:latin typeface="Times New Roman" pitchFamily="18" charset="0"/>
                <a:cs typeface="Times New Roman" pitchFamily="18" charset="0"/>
              </a:rPr>
              <a:t>During the voyage (and how) </a:t>
            </a:r>
          </a:p>
          <a:p>
            <a:pPr>
              <a:buFontTx/>
              <a:buNone/>
            </a:pPr>
            <a:r>
              <a:rPr lang="en-US" altLang="zh-CN" sz="2000" dirty="0">
                <a:latin typeface="Times New Roman" pitchFamily="18" charset="0"/>
                <a:cs typeface="Times New Roman" pitchFamily="18" charset="0"/>
              </a:rPr>
              <a:t>   sentimental and sensitive; wants his fill of beauty before he dies, enjoys life; more attention to common things </a:t>
            </a:r>
            <a:r>
              <a:rPr lang="en-US" altLang="zh-CN" sz="2000" dirty="0">
                <a:solidFill>
                  <a:srgbClr val="FF3300"/>
                </a:solidFill>
                <a:latin typeface="Times New Roman" pitchFamily="18" charset="0"/>
                <a:cs typeface="Times New Roman" pitchFamily="18" charset="0"/>
              </a:rPr>
              <a:t>→</a:t>
            </a:r>
            <a:r>
              <a:rPr lang="en-US" altLang="zh-CN" sz="2000" dirty="0">
                <a:solidFill>
                  <a:schemeClr val="hlink"/>
                </a:solidFill>
                <a:latin typeface="Times New Roman" pitchFamily="18" charset="0"/>
                <a:cs typeface="Times New Roman" pitchFamily="18" charset="0"/>
              </a:rPr>
              <a:t>change of perspective</a:t>
            </a:r>
            <a:r>
              <a:rPr lang="en-US" altLang="zh-CN" sz="2000" dirty="0">
                <a:latin typeface="Times New Roman" pitchFamily="18" charset="0"/>
                <a:cs typeface="Times New Roman" pitchFamily="18" charset="0"/>
              </a:rPr>
              <a:t>.</a:t>
            </a:r>
          </a:p>
          <a:p>
            <a:pPr>
              <a:buFontTx/>
              <a:buNone/>
            </a:pPr>
            <a:r>
              <a:rPr lang="en-US" altLang="zh-CN" sz="2000" dirty="0">
                <a:latin typeface="Times New Roman" pitchFamily="18" charset="0"/>
                <a:cs typeface="Times New Roman" pitchFamily="18" charset="0"/>
              </a:rPr>
              <a:t>    (1) </a:t>
            </a:r>
            <a:r>
              <a:rPr lang="en-US" altLang="zh-CN" sz="2000" dirty="0">
                <a:solidFill>
                  <a:srgbClr val="C00000"/>
                </a:solidFill>
                <a:latin typeface="Times New Roman" pitchFamily="18" charset="0"/>
                <a:cs typeface="Times New Roman" pitchFamily="18" charset="0"/>
              </a:rPr>
              <a:t>enjoy life and purification </a:t>
            </a:r>
            <a:r>
              <a:rPr lang="en-US" altLang="zh-CN" sz="2000" dirty="0">
                <a:latin typeface="Times New Roman" pitchFamily="18" charset="0"/>
                <a:cs typeface="Times New Roman" pitchFamily="18" charset="0"/>
              </a:rPr>
              <a:t>at night in the swimming pool alone and be free from moral weaknesses;</a:t>
            </a:r>
          </a:p>
          <a:p>
            <a:pPr>
              <a:buFontTx/>
              <a:buNone/>
            </a:pPr>
            <a:r>
              <a:rPr lang="en-US" altLang="zh-CN" sz="2000" dirty="0">
                <a:latin typeface="Times New Roman" pitchFamily="18" charset="0"/>
                <a:cs typeface="Times New Roman" pitchFamily="18" charset="0"/>
              </a:rPr>
              <a:t>    (2) </a:t>
            </a:r>
            <a:r>
              <a:rPr lang="en-US" altLang="zh-CN" sz="2000" dirty="0">
                <a:solidFill>
                  <a:srgbClr val="C00000"/>
                </a:solidFill>
                <a:latin typeface="Times New Roman" pitchFamily="18" charset="0"/>
                <a:cs typeface="Times New Roman" pitchFamily="18" charset="0"/>
              </a:rPr>
              <a:t>observe the sea </a:t>
            </a:r>
            <a:r>
              <a:rPr lang="en-US" altLang="zh-CN" sz="2000" dirty="0">
                <a:latin typeface="Times New Roman" pitchFamily="18" charset="0"/>
                <a:cs typeface="Times New Roman" pitchFamily="18" charset="0"/>
              </a:rPr>
              <a:t>by day or at night with Laura happily;</a:t>
            </a:r>
          </a:p>
          <a:p>
            <a:pPr>
              <a:buFontTx/>
              <a:buNone/>
            </a:pPr>
            <a:r>
              <a:rPr lang="en-US" altLang="zh-CN" sz="2000" dirty="0">
                <a:latin typeface="Times New Roman" pitchFamily="18" charset="0"/>
                <a:cs typeface="Times New Roman" pitchFamily="18" charset="0"/>
              </a:rPr>
              <a:t>    (3) associate the features of the coastline with the character of the people while </a:t>
            </a:r>
            <a:r>
              <a:rPr lang="en-US" altLang="zh-CN" sz="2000" dirty="0">
                <a:solidFill>
                  <a:srgbClr val="C00000"/>
                </a:solidFill>
                <a:latin typeface="Times New Roman" pitchFamily="18" charset="0"/>
                <a:cs typeface="Times New Roman" pitchFamily="18" charset="0"/>
              </a:rPr>
              <a:t>observing the coastline </a:t>
            </a:r>
            <a:r>
              <a:rPr lang="en-US" altLang="zh-CN" sz="2000" dirty="0">
                <a:latin typeface="Times New Roman" pitchFamily="18" charset="0"/>
                <a:cs typeface="Times New Roman" pitchFamily="18" charset="0"/>
              </a:rPr>
              <a:t>which tempts him to go into the innermost part of Laura. </a:t>
            </a:r>
          </a:p>
          <a:p>
            <a:pPr>
              <a:buFontTx/>
              <a:buNone/>
            </a:pPr>
            <a:r>
              <a:rPr lang="en-US" altLang="zh-CN" sz="2000" dirty="0">
                <a:latin typeface="Times New Roman" pitchFamily="18" charset="0"/>
                <a:cs typeface="Times New Roman" pitchFamily="18" charset="0"/>
              </a:rPr>
              <a:t>    (4) </a:t>
            </a:r>
            <a:r>
              <a:rPr lang="en-US" altLang="zh-CN" sz="2000" dirty="0">
                <a:solidFill>
                  <a:srgbClr val="C00000"/>
                </a:solidFill>
                <a:latin typeface="Times New Roman" pitchFamily="18" charset="0"/>
                <a:cs typeface="Times New Roman" pitchFamily="18" charset="0"/>
              </a:rPr>
              <a:t>begin to be interested in such common things as the sea-birds </a:t>
            </a:r>
            <a:r>
              <a:rPr lang="en-US" altLang="zh-CN" sz="2000" dirty="0">
                <a:latin typeface="Times New Roman" pitchFamily="18" charset="0"/>
                <a:cs typeface="Times New Roman" pitchFamily="18" charset="0"/>
              </a:rPr>
              <a:t>which he did not care about, begin to like the kind of people—Colonel </a:t>
            </a:r>
          </a:p>
          <a:p>
            <a:pPr>
              <a:buFontTx/>
              <a:buNone/>
            </a:pPr>
            <a:r>
              <a:rPr lang="en-US" altLang="zh-CN" sz="2000" dirty="0">
                <a:latin typeface="Times New Roman" pitchFamily="18" charset="0"/>
                <a:cs typeface="Times New Roman" pitchFamily="18" charset="0"/>
              </a:rPr>
              <a:t>    (5</a:t>
            </a:r>
            <a:r>
              <a:rPr lang="en-US" altLang="zh-CN" sz="2000" dirty="0">
                <a:solidFill>
                  <a:srgbClr val="C00000"/>
                </a:solidFill>
                <a:latin typeface="Times New Roman" pitchFamily="18" charset="0"/>
                <a:cs typeface="Times New Roman" pitchFamily="18" charset="0"/>
              </a:rPr>
              <a:t>) long for and reflect on ordinary people’s life </a:t>
            </a:r>
            <a:r>
              <a:rPr lang="en-US" altLang="zh-CN" sz="2000" dirty="0">
                <a:latin typeface="Times New Roman" pitchFamily="18" charset="0"/>
                <a:cs typeface="Times New Roman" pitchFamily="18" charset="0"/>
              </a:rPr>
              <a:t>; the description of </a:t>
            </a:r>
            <a:r>
              <a:rPr lang="en-US" altLang="zh-CN" sz="2000" dirty="0">
                <a:solidFill>
                  <a:srgbClr val="C00000"/>
                </a:solidFill>
                <a:latin typeface="Times New Roman" pitchFamily="18" charset="0"/>
                <a:cs typeface="Times New Roman" pitchFamily="18" charset="0"/>
              </a:rPr>
              <a:t>the islands;</a:t>
            </a:r>
          </a:p>
          <a:p>
            <a:pPr>
              <a:buFontTx/>
              <a:buNone/>
            </a:pPr>
            <a:r>
              <a:rPr lang="en-US" altLang="zh-CN" sz="2000" dirty="0">
                <a:latin typeface="Times New Roman" pitchFamily="18" charset="0"/>
                <a:cs typeface="Times New Roman" pitchFamily="18" charset="0"/>
              </a:rPr>
              <a:t>    (6) Pleasure in watching the </a:t>
            </a:r>
            <a:r>
              <a:rPr lang="en-US" altLang="zh-CN" sz="2000" dirty="0">
                <a:solidFill>
                  <a:srgbClr val="C00000"/>
                </a:solidFill>
                <a:latin typeface="Times New Roman" pitchFamily="18" charset="0"/>
                <a:cs typeface="Times New Roman" pitchFamily="18" charset="0"/>
              </a:rPr>
              <a:t>sunset </a:t>
            </a:r>
            <a:r>
              <a:rPr lang="en-US" altLang="zh-CN" sz="2000" dirty="0">
                <a:latin typeface="Times New Roman" pitchFamily="18" charset="0"/>
                <a:cs typeface="Times New Roman" pitchFamily="18" charset="0"/>
              </a:rPr>
              <a:t>for the green flash</a:t>
            </a:r>
          </a:p>
          <a:p>
            <a:pPr>
              <a:buFontTx/>
              <a:buNone/>
            </a:pPr>
            <a:r>
              <a:rPr lang="en-US" altLang="zh-CN" sz="2000" dirty="0">
                <a:latin typeface="Times New Roman" pitchFamily="18" charset="0"/>
                <a:cs typeface="Times New Roman" pitchFamily="18" charset="0"/>
              </a:rPr>
              <a:t>    (7) noticing the </a:t>
            </a:r>
            <a:r>
              <a:rPr lang="en-US" altLang="zh-CN" sz="2000" dirty="0">
                <a:solidFill>
                  <a:srgbClr val="C00000"/>
                </a:solidFill>
                <a:latin typeface="Times New Roman" pitchFamily="18" charset="0"/>
                <a:cs typeface="Times New Roman" pitchFamily="18" charset="0"/>
              </a:rPr>
              <a:t>weather </a:t>
            </a:r>
            <a:r>
              <a:rPr lang="en-US" altLang="zh-CN" sz="2000" dirty="0">
                <a:latin typeface="Times New Roman" pitchFamily="18" charset="0"/>
                <a:cs typeface="Times New Roman" pitchFamily="18" charset="0"/>
              </a:rPr>
              <a:t>and enjoy the ordinary people’s </a:t>
            </a:r>
            <a:r>
              <a:rPr lang="en-US" altLang="zh-CN" sz="2000" dirty="0">
                <a:solidFill>
                  <a:srgbClr val="C00000"/>
                </a:solidFill>
                <a:latin typeface="Times New Roman" pitchFamily="18" charset="0"/>
                <a:cs typeface="Times New Roman" pitchFamily="18" charset="0"/>
              </a:rPr>
              <a:t>life of leisure </a:t>
            </a:r>
          </a:p>
          <a:p>
            <a:pPr>
              <a:buFontTx/>
              <a:buNone/>
            </a:pPr>
            <a:r>
              <a:rPr lang="en-US" altLang="zh-CN" sz="2000" dirty="0">
                <a:latin typeface="Times New Roman" pitchFamily="18" charset="0"/>
                <a:cs typeface="Times New Roman" pitchFamily="18" charset="0"/>
              </a:rPr>
              <a:t>    (8) blue is the </a:t>
            </a:r>
            <a:r>
              <a:rPr lang="en-US" altLang="zh-CN" sz="2000" dirty="0">
                <a:solidFill>
                  <a:srgbClr val="C00000"/>
                </a:solidFill>
                <a:latin typeface="Times New Roman" pitchFamily="18" charset="0"/>
                <a:cs typeface="Times New Roman" pitchFamily="18" charset="0"/>
              </a:rPr>
              <a:t>color of peace </a:t>
            </a:r>
            <a:r>
              <a:rPr lang="en-US" altLang="zh-CN" sz="2000" dirty="0">
                <a:latin typeface="Times New Roman" pitchFamily="18" charset="0"/>
                <a:cs typeface="Times New Roman" pitchFamily="18" charset="0"/>
              </a:rPr>
              <a:t>which represents Carr’s </a:t>
            </a:r>
            <a:r>
              <a:rPr lang="en-US" altLang="zh-CN" sz="2000" dirty="0">
                <a:solidFill>
                  <a:srgbClr val="C00000"/>
                </a:solidFill>
                <a:latin typeface="Times New Roman" pitchFamily="18" charset="0"/>
                <a:cs typeface="Times New Roman" pitchFamily="18" charset="0"/>
              </a:rPr>
              <a:t>peace of mind</a:t>
            </a:r>
            <a:r>
              <a:rPr lang="en-US" altLang="zh-CN" sz="2000" dirty="0">
                <a:latin typeface="Times New Roman" pitchFamily="18" charset="0"/>
                <a:cs typeface="Times New Roman" pitchFamily="18" charset="0"/>
              </a:rPr>
              <a:t>—change of perspective</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70338">
                                            <p:txEl>
                                              <p:pRg st="2" end="2"/>
                                            </p:txEl>
                                          </p:spTgt>
                                        </p:tgtEl>
                                        <p:attrNameLst>
                                          <p:attrName>style.visibility</p:attrName>
                                        </p:attrNameLst>
                                      </p:cBhvr>
                                      <p:to>
                                        <p:strVal val="visible"/>
                                      </p:to>
                                    </p:set>
                                    <p:animEffect transition="in" filter="checkerboard(across)">
                                      <p:cBhvr>
                                        <p:cTn id="7" dur="500"/>
                                        <p:tgtEl>
                                          <p:spTgt spid="270338">
                                            <p:txEl>
                                              <p:pRg st="2" end="2"/>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70338">
                                            <p:txEl>
                                              <p:pRg st="3" end="3"/>
                                            </p:txEl>
                                          </p:spTgt>
                                        </p:tgtEl>
                                        <p:attrNameLst>
                                          <p:attrName>style.visibility</p:attrName>
                                        </p:attrNameLst>
                                      </p:cBhvr>
                                      <p:to>
                                        <p:strVal val="visible"/>
                                      </p:to>
                                    </p:set>
                                    <p:animEffect transition="in" filter="checkerboard(across)">
                                      <p:cBhvr>
                                        <p:cTn id="10" dur="500"/>
                                        <p:tgtEl>
                                          <p:spTgt spid="270338">
                                            <p:txEl>
                                              <p:pRg st="3" end="3"/>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270338">
                                            <p:txEl>
                                              <p:pRg st="4" end="4"/>
                                            </p:txEl>
                                          </p:spTgt>
                                        </p:tgtEl>
                                        <p:attrNameLst>
                                          <p:attrName>style.visibility</p:attrName>
                                        </p:attrNameLst>
                                      </p:cBhvr>
                                      <p:to>
                                        <p:strVal val="visible"/>
                                      </p:to>
                                    </p:set>
                                    <p:animEffect transition="in" filter="checkerboard(across)">
                                      <p:cBhvr>
                                        <p:cTn id="13" dur="500"/>
                                        <p:tgtEl>
                                          <p:spTgt spid="270338">
                                            <p:txEl>
                                              <p:pRg st="4" end="4"/>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270338">
                                            <p:txEl>
                                              <p:pRg st="5" end="5"/>
                                            </p:txEl>
                                          </p:spTgt>
                                        </p:tgtEl>
                                        <p:attrNameLst>
                                          <p:attrName>style.visibility</p:attrName>
                                        </p:attrNameLst>
                                      </p:cBhvr>
                                      <p:to>
                                        <p:strVal val="visible"/>
                                      </p:to>
                                    </p:set>
                                    <p:animEffect transition="in" filter="checkerboard(across)">
                                      <p:cBhvr>
                                        <p:cTn id="16" dur="500"/>
                                        <p:tgtEl>
                                          <p:spTgt spid="270338">
                                            <p:txEl>
                                              <p:pRg st="5" end="5"/>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270338">
                                            <p:txEl>
                                              <p:pRg st="6" end="6"/>
                                            </p:txEl>
                                          </p:spTgt>
                                        </p:tgtEl>
                                        <p:attrNameLst>
                                          <p:attrName>style.visibility</p:attrName>
                                        </p:attrNameLst>
                                      </p:cBhvr>
                                      <p:to>
                                        <p:strVal val="visible"/>
                                      </p:to>
                                    </p:set>
                                    <p:animEffect transition="in" filter="checkerboard(across)">
                                      <p:cBhvr>
                                        <p:cTn id="19" dur="500"/>
                                        <p:tgtEl>
                                          <p:spTgt spid="270338">
                                            <p:txEl>
                                              <p:pRg st="6" end="6"/>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270338">
                                            <p:txEl>
                                              <p:pRg st="7" end="7"/>
                                            </p:txEl>
                                          </p:spTgt>
                                        </p:tgtEl>
                                        <p:attrNameLst>
                                          <p:attrName>style.visibility</p:attrName>
                                        </p:attrNameLst>
                                      </p:cBhvr>
                                      <p:to>
                                        <p:strVal val="visible"/>
                                      </p:to>
                                    </p:set>
                                    <p:animEffect transition="in" filter="checkerboard(across)">
                                      <p:cBhvr>
                                        <p:cTn id="22" dur="500"/>
                                        <p:tgtEl>
                                          <p:spTgt spid="270338">
                                            <p:txEl>
                                              <p:pRg st="7" end="7"/>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270338">
                                            <p:txEl>
                                              <p:pRg st="8" end="8"/>
                                            </p:txEl>
                                          </p:spTgt>
                                        </p:tgtEl>
                                        <p:attrNameLst>
                                          <p:attrName>style.visibility</p:attrName>
                                        </p:attrNameLst>
                                      </p:cBhvr>
                                      <p:to>
                                        <p:strVal val="visible"/>
                                      </p:to>
                                    </p:set>
                                    <p:animEffect transition="in" filter="checkerboard(across)">
                                      <p:cBhvr>
                                        <p:cTn id="25" dur="500"/>
                                        <p:tgtEl>
                                          <p:spTgt spid="270338">
                                            <p:txEl>
                                              <p:pRg st="8" end="8"/>
                                            </p:txEl>
                                          </p:spTgt>
                                        </p:tgtEl>
                                      </p:cBhvr>
                                    </p:animEffect>
                                  </p:childTnLst>
                                </p:cTn>
                              </p:par>
                              <p:par>
                                <p:cTn id="26" presetID="5" presetClass="entr" presetSubtype="10" fill="hold" nodeType="withEffect">
                                  <p:stCondLst>
                                    <p:cond delay="0"/>
                                  </p:stCondLst>
                                  <p:childTnLst>
                                    <p:set>
                                      <p:cBhvr>
                                        <p:cTn id="27" dur="1" fill="hold">
                                          <p:stCondLst>
                                            <p:cond delay="0"/>
                                          </p:stCondLst>
                                        </p:cTn>
                                        <p:tgtEl>
                                          <p:spTgt spid="270338">
                                            <p:txEl>
                                              <p:pRg st="9" end="9"/>
                                            </p:txEl>
                                          </p:spTgt>
                                        </p:tgtEl>
                                        <p:attrNameLst>
                                          <p:attrName>style.visibility</p:attrName>
                                        </p:attrNameLst>
                                      </p:cBhvr>
                                      <p:to>
                                        <p:strVal val="visible"/>
                                      </p:to>
                                    </p:set>
                                    <p:animEffect transition="in" filter="checkerboard(across)">
                                      <p:cBhvr>
                                        <p:cTn id="28" dur="500"/>
                                        <p:tgtEl>
                                          <p:spTgt spid="270338">
                                            <p:txEl>
                                              <p:pRg st="9" end="9"/>
                                            </p:txEl>
                                          </p:spTgt>
                                        </p:tgtEl>
                                      </p:cBhvr>
                                    </p:animEffect>
                                  </p:childTnLst>
                                </p:cTn>
                              </p:par>
                              <p:par>
                                <p:cTn id="29" presetID="5" presetClass="entr" presetSubtype="10" fill="hold" nodeType="withEffect">
                                  <p:stCondLst>
                                    <p:cond delay="0"/>
                                  </p:stCondLst>
                                  <p:childTnLst>
                                    <p:set>
                                      <p:cBhvr>
                                        <p:cTn id="30" dur="1" fill="hold">
                                          <p:stCondLst>
                                            <p:cond delay="0"/>
                                          </p:stCondLst>
                                        </p:cTn>
                                        <p:tgtEl>
                                          <p:spTgt spid="270338">
                                            <p:txEl>
                                              <p:pRg st="10" end="10"/>
                                            </p:txEl>
                                          </p:spTgt>
                                        </p:tgtEl>
                                        <p:attrNameLst>
                                          <p:attrName>style.visibility</p:attrName>
                                        </p:attrNameLst>
                                      </p:cBhvr>
                                      <p:to>
                                        <p:strVal val="visible"/>
                                      </p:to>
                                    </p:set>
                                    <p:animEffect transition="in" filter="checkerboard(across)">
                                      <p:cBhvr>
                                        <p:cTn id="31" dur="500"/>
                                        <p:tgtEl>
                                          <p:spTgt spid="27033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p:nvPr>
        </p:nvSpPr>
        <p:spPr>
          <a:xfrm>
            <a:off x="-108520" y="-99392"/>
            <a:ext cx="9144000" cy="6858000"/>
          </a:xfrm>
        </p:spPr>
        <p:txBody>
          <a:bodyPr/>
          <a:lstStyle/>
          <a:p>
            <a:pPr>
              <a:buFontTx/>
              <a:buNone/>
            </a:pPr>
            <a:endParaRPr lang="en-US" altLang="zh-CN" sz="2000" dirty="0">
              <a:solidFill>
                <a:srgbClr val="0099CC"/>
              </a:solidFill>
            </a:endParaRPr>
          </a:p>
          <a:p>
            <a:pPr>
              <a:buFontTx/>
              <a:buNone/>
            </a:pPr>
            <a:endParaRPr lang="en-US" altLang="zh-CN" sz="2000" dirty="0">
              <a:solidFill>
                <a:srgbClr val="0099CC"/>
              </a:solidFill>
            </a:endParaRPr>
          </a:p>
          <a:p>
            <a:pPr>
              <a:buFontTx/>
              <a:buNone/>
            </a:pPr>
            <a:endParaRPr lang="en-US" altLang="zh-CN" sz="2000" dirty="0">
              <a:solidFill>
                <a:srgbClr val="0099CC"/>
              </a:solidFill>
            </a:endParaRPr>
          </a:p>
          <a:p>
            <a:pPr>
              <a:buFontTx/>
              <a:buNone/>
            </a:pPr>
            <a:r>
              <a:rPr lang="en-US" altLang="zh-CN" dirty="0">
                <a:latin typeface="Times New Roman" pitchFamily="18" charset="0"/>
                <a:cs typeface="Times New Roman" pitchFamily="18" charset="0"/>
              </a:rPr>
              <a:t>  He has changed his perspective toward life and set himself free from worries in the world, free from the people’s moral weaknesses, such as envy, ambition and malice. </a:t>
            </a:r>
          </a:p>
          <a:p>
            <a:pPr>
              <a:buFontTx/>
              <a:buNone/>
            </a:pPr>
            <a:endParaRPr lang="en-US" altLang="zh-CN" dirty="0">
              <a:solidFill>
                <a:srgbClr val="C00000"/>
              </a:solidFill>
              <a:latin typeface="Times New Roman" pitchFamily="18" charset="0"/>
              <a:cs typeface="Times New Roman" pitchFamily="18" charset="0"/>
            </a:endParaRPr>
          </a:p>
        </p:txBody>
      </p:sp>
      <p:pic>
        <p:nvPicPr>
          <p:cNvPr id="3" name="图片 2">
            <a:extLst>
              <a:ext uri="{FF2B5EF4-FFF2-40B4-BE49-F238E27FC236}">
                <a16:creationId xmlns:a16="http://schemas.microsoft.com/office/drawing/2014/main" id="{2F551356-BB61-74A6-3656-C0473982A4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3212976"/>
            <a:ext cx="7956376" cy="3212976"/>
          </a:xfrm>
          <a:prstGeom prst="rect">
            <a:avLst/>
          </a:prstGeom>
        </p:spPr>
      </p:pic>
    </p:spTree>
  </p:cSld>
  <p:clrMapOvr>
    <a:masterClrMapping/>
  </p:clrMapOvr>
  <p:transition>
    <p:zoom/>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p:nvPr>
        </p:nvSpPr>
        <p:spPr>
          <a:xfrm>
            <a:off x="0" y="0"/>
            <a:ext cx="9144000" cy="6858000"/>
          </a:xfrm>
        </p:spPr>
        <p:txBody>
          <a:bodyPr/>
          <a:lstStyle/>
          <a:p>
            <a:pPr>
              <a:buFontTx/>
              <a:buNone/>
            </a:pPr>
            <a:endParaRPr lang="en-US" altLang="zh-CN" sz="2000" dirty="0">
              <a:solidFill>
                <a:srgbClr val="0099CC"/>
              </a:solidFill>
            </a:endParaRPr>
          </a:p>
          <a:p>
            <a:pPr>
              <a:buFontTx/>
              <a:buNone/>
            </a:pPr>
            <a:r>
              <a:rPr lang="en-US" altLang="zh-CN" sz="2400" dirty="0">
                <a:solidFill>
                  <a:srgbClr val="C00000"/>
                </a:solidFill>
                <a:latin typeface="Times New Roman" panose="02020603050405020304" pitchFamily="18" charset="0"/>
                <a:cs typeface="Times New Roman" panose="02020603050405020304" pitchFamily="18" charset="0"/>
              </a:rPr>
              <a:t> Edmund </a:t>
            </a:r>
            <a:r>
              <a:rPr lang="en-US" altLang="zh-CN" sz="2400" dirty="0" err="1">
                <a:solidFill>
                  <a:srgbClr val="C00000"/>
                </a:solidFill>
                <a:latin typeface="Times New Roman" panose="02020603050405020304" pitchFamily="18" charset="0"/>
                <a:cs typeface="Times New Roman" panose="02020603050405020304" pitchFamily="18" charset="0"/>
              </a:rPr>
              <a:t>Carr</a:t>
            </a:r>
            <a:r>
              <a:rPr lang="en-US" altLang="zh-CN" sz="2400" dirty="0">
                <a:solidFill>
                  <a:srgbClr val="C00000"/>
                </a:solidFill>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days on the earth are numbered</a:t>
            </a:r>
          </a:p>
          <a:p>
            <a:pPr>
              <a:buFontTx/>
              <a:buNone/>
            </a:pPr>
            <a:r>
              <a:rPr lang="en-US" altLang="zh-CN" sz="2400" dirty="0">
                <a:latin typeface="Times New Roman" panose="02020603050405020304" pitchFamily="18" charset="0"/>
                <a:cs typeface="Times New Roman" panose="02020603050405020304" pitchFamily="18" charset="0"/>
              </a:rPr>
              <a:t>                         </a:t>
            </a:r>
          </a:p>
        </p:txBody>
      </p:sp>
      <p:sp>
        <p:nvSpPr>
          <p:cNvPr id="2" name="文本框 1">
            <a:extLst>
              <a:ext uri="{FF2B5EF4-FFF2-40B4-BE49-F238E27FC236}">
                <a16:creationId xmlns:a16="http://schemas.microsoft.com/office/drawing/2014/main" id="{2E7F7FFC-E91A-25BD-9286-99311BE534A8}"/>
              </a:ext>
            </a:extLst>
          </p:cNvPr>
          <p:cNvSpPr txBox="1"/>
          <p:nvPr/>
        </p:nvSpPr>
        <p:spPr>
          <a:xfrm>
            <a:off x="791580" y="1211560"/>
            <a:ext cx="309634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troubled land masses </a:t>
            </a:r>
            <a:endPar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09790FF1-56BC-5D57-D17B-250012E93278}"/>
              </a:ext>
            </a:extLst>
          </p:cNvPr>
          <p:cNvSpPr txBox="1"/>
          <p:nvPr/>
        </p:nvSpPr>
        <p:spPr>
          <a:xfrm>
            <a:off x="5191359" y="980727"/>
            <a:ext cx="309634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serenity of the ocean </a:t>
            </a:r>
            <a:endPar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66D91899-CE19-FD08-6F24-E065CFDC0878}"/>
              </a:ext>
            </a:extLst>
          </p:cNvPr>
          <p:cNvSpPr txBox="1"/>
          <p:nvPr/>
        </p:nvSpPr>
        <p:spPr>
          <a:xfrm>
            <a:off x="5191359" y="1673225"/>
            <a:ext cx="32406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simple bliss of being </a:t>
            </a:r>
            <a:endPar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圆角 2">
            <a:extLst>
              <a:ext uri="{FF2B5EF4-FFF2-40B4-BE49-F238E27FC236}">
                <a16:creationId xmlns:a16="http://schemas.microsoft.com/office/drawing/2014/main" id="{00B7425C-53C1-BA5F-2694-8C6CA53FB826}"/>
              </a:ext>
            </a:extLst>
          </p:cNvPr>
          <p:cNvSpPr/>
          <p:nvPr/>
        </p:nvSpPr>
        <p:spPr>
          <a:xfrm>
            <a:off x="251520" y="2423120"/>
            <a:ext cx="3636404" cy="325195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contemporary world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pandemic;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violence &amp; conflicts;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energy crisis;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fierce competition;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sin and suffering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sin and suffering;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圆角 6">
            <a:extLst>
              <a:ext uri="{FF2B5EF4-FFF2-40B4-BE49-F238E27FC236}">
                <a16:creationId xmlns:a16="http://schemas.microsoft.com/office/drawing/2014/main" id="{33A5D27A-526A-9873-3EAA-323E179A25D3}"/>
              </a:ext>
            </a:extLst>
          </p:cNvPr>
          <p:cNvSpPr/>
          <p:nvPr/>
        </p:nvSpPr>
        <p:spPr>
          <a:xfrm>
            <a:off x="4067944" y="2423119"/>
            <a:ext cx="4824536" cy="3886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Reading a book;</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Listening to music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Having a conversation with yourself;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Enjoy the voluptuousness of  warm breeze;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Watching for the sunrise;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Doing sth.as is planned.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24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a:extLst>
              <a:ext uri="{FF2B5EF4-FFF2-40B4-BE49-F238E27FC236}">
                <a16:creationId xmlns:a16="http://schemas.microsoft.com/office/drawing/2014/main" id="{AC7C0080-0FD4-9652-0040-20B6F499DB75}"/>
              </a:ext>
            </a:extLst>
          </p:cNvPr>
          <p:cNvSpPr/>
          <p:nvPr/>
        </p:nvSpPr>
        <p:spPr>
          <a:xfrm>
            <a:off x="1187624" y="5949280"/>
            <a:ext cx="2700300"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health and love </a:t>
            </a:r>
            <a:endParaRPr kumimoji="0" lang="zh-CN" altLang="en-US" sz="2400" b="0" i="0" u="none" strike="noStrike" kern="1200" cap="none" spc="0" normalizeH="0" baseline="0" noProof="0" dirty="0">
              <a:ln>
                <a:noFill/>
              </a:ln>
              <a:solidFill>
                <a:srgbClr val="C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6406538"/>
      </p:ext>
    </p:extLst>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1341438"/>
            <a:ext cx="6899031" cy="576262"/>
          </a:xfrm>
        </p:spPr>
        <p:txBody>
          <a:bodyPr>
            <a:normAutofit/>
          </a:bodyPr>
          <a:lstStyle/>
          <a:p>
            <a:pPr eaLnBrk="1" hangingPunct="1"/>
            <a:r>
              <a:rPr lang="en-US" altLang="zh-CN" sz="2800" dirty="0">
                <a:latin typeface="Times New Roman" pitchFamily="18" charset="0"/>
                <a:cs typeface="Times New Roman" pitchFamily="18" charset="0"/>
              </a:rPr>
              <a:t>The Edwardians (1930) </a:t>
            </a:r>
            <a:r>
              <a:rPr lang="zh-CN" altLang="en-US" sz="2800" dirty="0">
                <a:latin typeface="Times New Roman" pitchFamily="18" charset="0"/>
                <a:cs typeface="Times New Roman" pitchFamily="18" charset="0"/>
              </a:rPr>
              <a:t>爱德华时代</a:t>
            </a:r>
          </a:p>
        </p:txBody>
      </p:sp>
      <p:sp>
        <p:nvSpPr>
          <p:cNvPr id="24579" name="Rectangle 3"/>
          <p:cNvSpPr>
            <a:spLocks noGrp="1" noChangeArrowheads="1"/>
          </p:cNvSpPr>
          <p:nvPr>
            <p:ph idx="1"/>
          </p:nvPr>
        </p:nvSpPr>
        <p:spPr>
          <a:xfrm>
            <a:off x="317990" y="2420938"/>
            <a:ext cx="6433038" cy="4824412"/>
          </a:xfrm>
        </p:spPr>
        <p:txBody>
          <a:bodyPr/>
          <a:lstStyle/>
          <a:p>
            <a:pPr eaLnBrk="1" hangingPunct="1">
              <a:lnSpc>
                <a:spcPct val="150000"/>
              </a:lnSpc>
              <a:spcBef>
                <a:spcPct val="0"/>
              </a:spcBef>
            </a:pPr>
            <a:r>
              <a:rPr lang="en-US" altLang="zh-CN" sz="2400" b="1" i="1" dirty="0">
                <a:latin typeface="Times New Roman" pitchFamily="18" charset="0"/>
                <a:cs typeface="Times New Roman" pitchFamily="18" charset="0"/>
              </a:rPr>
              <a:t>The Edwardians</a:t>
            </a:r>
            <a:r>
              <a:rPr lang="en-US" altLang="zh-CN" sz="2400" dirty="0">
                <a:latin typeface="Times New Roman" pitchFamily="18" charset="0"/>
                <a:cs typeface="Times New Roman" pitchFamily="18" charset="0"/>
              </a:rPr>
              <a:t> is a clear critique of the Edwardian aristocratic society as well as a reflection of the author’s own childhood experiences. </a:t>
            </a:r>
          </a:p>
        </p:txBody>
      </p:sp>
      <p:pic>
        <p:nvPicPr>
          <p:cNvPr id="24580" name="Picture 8"/>
          <p:cNvPicPr>
            <a:picLocks noChangeAspect="1" noChangeArrowheads="1"/>
          </p:cNvPicPr>
          <p:nvPr/>
        </p:nvPicPr>
        <p:blipFill>
          <a:blip r:embed="rId2"/>
          <a:srcRect/>
          <a:stretch>
            <a:fillRect/>
          </a:stretch>
        </p:blipFill>
        <p:spPr bwMode="auto">
          <a:xfrm>
            <a:off x="6367097" y="1916114"/>
            <a:ext cx="2568819" cy="4510087"/>
          </a:xfrm>
          <a:prstGeom prst="rect">
            <a:avLst/>
          </a:prstGeom>
          <a:noFill/>
          <a:ln w="9525">
            <a:noFill/>
            <a:miter lim="800000"/>
            <a:headEnd/>
            <a:tailEnd/>
          </a:ln>
        </p:spPr>
      </p:pic>
      <p:sp>
        <p:nvSpPr>
          <p:cNvPr id="18437" name="Rectangle 4"/>
          <p:cNvSpPr>
            <a:spLocks noChangeArrowheads="1"/>
          </p:cNvSpPr>
          <p:nvPr/>
        </p:nvSpPr>
        <p:spPr bwMode="auto">
          <a:xfrm>
            <a:off x="142844" y="428604"/>
            <a:ext cx="7086600" cy="692150"/>
          </a:xfrm>
          <a:prstGeom prst="rect">
            <a:avLst/>
          </a:prstGeom>
          <a:noFill/>
          <a:ln w="9525">
            <a:noFill/>
            <a:miter lim="800000"/>
            <a:headEnd/>
            <a:tailEnd/>
          </a:ln>
        </p:spPr>
        <p:txBody>
          <a:bodyPr anchor="ctr"/>
          <a:lstStyle/>
          <a:p>
            <a:pPr marL="1117600" indent="-1117600"/>
            <a:r>
              <a:rPr lang="en-US" altLang="zh-CN" sz="2800" b="1" dirty="0">
                <a:solidFill>
                  <a:srgbClr val="C00000"/>
                </a:solidFill>
                <a:latin typeface="Times New Roman" pitchFamily="18" charset="0"/>
                <a:cs typeface="Times New Roman" pitchFamily="18" charset="0"/>
              </a:rPr>
              <a:t>About her Novels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580"/>
                                        </p:tgtEl>
                                        <p:attrNameLst>
                                          <p:attrName>style.visibility</p:attrName>
                                        </p:attrNameLst>
                                      </p:cBhvr>
                                      <p:to>
                                        <p:strVal val="visible"/>
                                      </p:to>
                                    </p:set>
                                    <p:animEffect transition="in" filter="blinds(horizontal)">
                                      <p:cBhvr>
                                        <p:cTn id="12"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a:xfrm>
            <a:off x="323850" y="0"/>
            <a:ext cx="7345363" cy="654050"/>
          </a:xfrm>
        </p:spPr>
        <p:txBody>
          <a:bodyPr/>
          <a:lstStyle/>
          <a:p>
            <a:endParaRPr lang="zh-CN" altLang="en-US" sz="2800" i="1" dirty="0">
              <a:latin typeface="Times New Roman" pitchFamily="18" charset="0"/>
              <a:ea typeface="黑体" pitchFamily="49" charset="-122"/>
              <a:cs typeface="Times New Roman" pitchFamily="18" charset="0"/>
            </a:endParaRPr>
          </a:p>
        </p:txBody>
      </p:sp>
      <p:sp>
        <p:nvSpPr>
          <p:cNvPr id="5123" name="TextBox 4"/>
          <p:cNvSpPr txBox="1">
            <a:spLocks noChangeArrowheads="1"/>
          </p:cNvSpPr>
          <p:nvPr/>
        </p:nvSpPr>
        <p:spPr bwMode="auto">
          <a:xfrm>
            <a:off x="250825" y="868363"/>
            <a:ext cx="53165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en-US" altLang="zh-CN" sz="3200">
                <a:latin typeface="Times New Roman" pitchFamily="18" charset="0"/>
                <a:cs typeface="Times New Roman" pitchFamily="18" charset="0"/>
              </a:rPr>
              <a:t>Changes happen to the narrator</a:t>
            </a:r>
            <a:endParaRPr lang="zh-CN" altLang="en-US" sz="3200">
              <a:latin typeface="Times New Roman" pitchFamily="18" charset="0"/>
              <a:cs typeface="Times New Roman" pitchFamily="18" charset="0"/>
            </a:endParaRPr>
          </a:p>
        </p:txBody>
      </p:sp>
      <p:graphicFrame>
        <p:nvGraphicFramePr>
          <p:cNvPr id="6" name="图示 5"/>
          <p:cNvGraphicFramePr/>
          <p:nvPr/>
        </p:nvGraphicFramePr>
        <p:xfrm>
          <a:off x="755576" y="1988840"/>
          <a:ext cx="7632848" cy="3472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587917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Box 4"/>
          <p:cNvSpPr txBox="1">
            <a:spLocks noChangeArrowheads="1"/>
          </p:cNvSpPr>
          <p:nvPr/>
        </p:nvSpPr>
        <p:spPr bwMode="auto">
          <a:xfrm>
            <a:off x="179512" y="1104900"/>
            <a:ext cx="52934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en-US" altLang="zh-CN" sz="2800" dirty="0">
                <a:latin typeface="Times New Roman" pitchFamily="18" charset="0"/>
                <a:cs typeface="Times New Roman" pitchFamily="18" charset="0"/>
              </a:rPr>
              <a:t>Changes that happen to the narrator</a:t>
            </a:r>
            <a:endParaRPr lang="zh-CN" altLang="en-US" sz="2800" dirty="0">
              <a:latin typeface="Times New Roman" pitchFamily="18" charset="0"/>
              <a:cs typeface="Times New Roman" pitchFamily="18" charset="0"/>
            </a:endParaRPr>
          </a:p>
        </p:txBody>
      </p:sp>
      <p:graphicFrame>
        <p:nvGraphicFramePr>
          <p:cNvPr id="6" name="图示 5"/>
          <p:cNvGraphicFramePr/>
          <p:nvPr/>
        </p:nvGraphicFramePr>
        <p:xfrm>
          <a:off x="107504" y="1988840"/>
          <a:ext cx="8856984" cy="3472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892614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4"/>
          <p:cNvSpPr txBox="1">
            <a:spLocks noChangeArrowheads="1"/>
          </p:cNvSpPr>
          <p:nvPr/>
        </p:nvSpPr>
        <p:spPr bwMode="auto">
          <a:xfrm>
            <a:off x="353667" y="1263741"/>
            <a:ext cx="52934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en-US" altLang="zh-CN" sz="2800" dirty="0">
                <a:latin typeface="Times New Roman" pitchFamily="18" charset="0"/>
                <a:cs typeface="Times New Roman" pitchFamily="18" charset="0"/>
              </a:rPr>
              <a:t>Changes that happen to the narrator</a:t>
            </a:r>
            <a:endParaRPr lang="zh-CN" altLang="en-US" sz="2800" dirty="0">
              <a:latin typeface="Times New Roman" pitchFamily="18" charset="0"/>
              <a:cs typeface="Times New Roman" pitchFamily="18" charset="0"/>
            </a:endParaRPr>
          </a:p>
        </p:txBody>
      </p:sp>
      <p:graphicFrame>
        <p:nvGraphicFramePr>
          <p:cNvPr id="6" name="图示 5"/>
          <p:cNvGraphicFramePr/>
          <p:nvPr/>
        </p:nvGraphicFramePr>
        <p:xfrm>
          <a:off x="323850" y="2166520"/>
          <a:ext cx="8640960"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标题 2">
            <a:extLst>
              <a:ext uri="{FF2B5EF4-FFF2-40B4-BE49-F238E27FC236}">
                <a16:creationId xmlns:a16="http://schemas.microsoft.com/office/drawing/2014/main" id="{327878F1-5E65-A68E-D346-872C9B011801}"/>
              </a:ext>
            </a:extLst>
          </p:cNvPr>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13207428"/>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sz="3200">
                <a:latin typeface="Times New Roman" pitchFamily="18" charset="0"/>
                <a:ea typeface="黑体" pitchFamily="49" charset="-122"/>
                <a:cs typeface="Times New Roman" pitchFamily="18" charset="0"/>
              </a:rPr>
              <a:t>The Theme of the </a:t>
            </a:r>
            <a:r>
              <a:rPr lang="en-US" altLang="zh-CN" sz="3200" i="1">
                <a:latin typeface="Times New Roman" pitchFamily="18" charset="0"/>
                <a:ea typeface="黑体" pitchFamily="49" charset="-122"/>
                <a:cs typeface="Times New Roman" pitchFamily="18" charset="0"/>
              </a:rPr>
              <a:t>No Signposts in the Sea </a:t>
            </a:r>
            <a:endParaRPr lang="zh-CN" altLang="en-US" sz="3200" i="1">
              <a:latin typeface="Times New Roman" pitchFamily="18" charset="0"/>
              <a:ea typeface="黑体" pitchFamily="49" charset="-122"/>
              <a:cs typeface="Times New Roman" pitchFamily="18" charset="0"/>
            </a:endParaRPr>
          </a:p>
        </p:txBody>
      </p:sp>
      <p:graphicFrame>
        <p:nvGraphicFramePr>
          <p:cNvPr id="4" name="图示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111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ChangeArrowheads="1"/>
          </p:cNvSpPr>
          <p:nvPr/>
        </p:nvSpPr>
        <p:spPr bwMode="auto">
          <a:xfrm>
            <a:off x="383931" y="1125538"/>
            <a:ext cx="8508023" cy="4457952"/>
          </a:xfrm>
          <a:prstGeom prst="rect">
            <a:avLst/>
          </a:prstGeom>
          <a:noFill/>
          <a:ln w="9525">
            <a:noFill/>
            <a:miter lim="800000"/>
            <a:headEnd/>
            <a:tailEnd/>
          </a:ln>
        </p:spPr>
        <p:txBody>
          <a:bodyPr>
            <a:spAutoFit/>
          </a:bodyPr>
          <a:lstStyle/>
          <a:p>
            <a:pPr algn="just">
              <a:lnSpc>
                <a:spcPct val="150000"/>
              </a:lnSpc>
              <a:buFont typeface="Arial" charset="0"/>
              <a:buNone/>
            </a:pPr>
            <a:r>
              <a:rPr lang="en-US" altLang="zh-CN" sz="2400" dirty="0">
                <a:latin typeface="Times New Roman" pitchFamily="18" charset="0"/>
                <a:cs typeface="Times New Roman" pitchFamily="18" charset="0"/>
              </a:rPr>
              <a:t>Vita Sackville-West gives insight into the everyday life of the upper class of the Edwardian era. She describes the occasions where the high society meets regularly, such as the glamorous</a:t>
            </a:r>
            <a:r>
              <a:rPr lang="zh-CN" altLang="en-US" sz="2400" dirty="0">
                <a:latin typeface="Times New Roman" pitchFamily="18" charset="0"/>
                <a:cs typeface="Times New Roman" pitchFamily="18" charset="0"/>
              </a:rPr>
              <a:t>（迷人的）</a:t>
            </a:r>
            <a:r>
              <a:rPr lang="en-US" altLang="zh-CN" sz="2400" dirty="0">
                <a:latin typeface="Times New Roman" pitchFamily="18" charset="0"/>
                <a:cs typeface="Times New Roman" pitchFamily="18" charset="0"/>
              </a:rPr>
              <a:t> parties, which are given every weekend, and the numerous luncheons which take place during the week. The customs and free time activities like playing cards are also mentioned. With this presentation, however, Sackville-West reveals the majority of the aristocracy and upper class as superficial and artificially constructed.</a:t>
            </a:r>
            <a:r>
              <a:rPr lang="en-US" altLang="zh-CN" sz="2000" dirty="0">
                <a:latin typeface="Times New Roman" pitchFamily="18" charset="0"/>
                <a:cs typeface="Times New Roman" pitchFamily="18" charset="0"/>
              </a:rPr>
              <a:t> </a:t>
            </a:r>
          </a:p>
        </p:txBody>
      </p:sp>
      <p:sp>
        <p:nvSpPr>
          <p:cNvPr id="19459" name="Rectangle 4"/>
          <p:cNvSpPr>
            <a:spLocks noChangeArrowheads="1"/>
          </p:cNvSpPr>
          <p:nvPr/>
        </p:nvSpPr>
        <p:spPr bwMode="auto">
          <a:xfrm>
            <a:off x="214282" y="357166"/>
            <a:ext cx="7086600" cy="692150"/>
          </a:xfrm>
          <a:prstGeom prst="rect">
            <a:avLst/>
          </a:prstGeom>
          <a:noFill/>
          <a:ln w="9525">
            <a:noFill/>
            <a:miter lim="800000"/>
            <a:headEnd/>
            <a:tailEnd/>
          </a:ln>
        </p:spPr>
        <p:txBody>
          <a:bodyPr anchor="ctr"/>
          <a:lstStyle/>
          <a:p>
            <a:pPr marL="1117600" indent="-1117600"/>
            <a:r>
              <a:rPr lang="en-US" altLang="zh-CN" sz="2800" b="1" dirty="0">
                <a:solidFill>
                  <a:srgbClr val="C00000"/>
                </a:solidFill>
                <a:latin typeface="Times New Roman" pitchFamily="18" charset="0"/>
                <a:cs typeface="Times New Roman" pitchFamily="18" charset="0"/>
              </a:rPr>
              <a:t>About her Novels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linds(horizontal)">
                                      <p:cBhvr>
                                        <p:cTn id="7"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5012" y="1007265"/>
            <a:ext cx="7178919" cy="649287"/>
          </a:xfrm>
        </p:spPr>
        <p:txBody>
          <a:bodyPr>
            <a:normAutofit/>
          </a:bodyPr>
          <a:lstStyle/>
          <a:p>
            <a:pPr eaLnBrk="1" hangingPunct="1"/>
            <a:r>
              <a:rPr lang="en-US" altLang="zh-CN" sz="2400" i="1" dirty="0">
                <a:latin typeface="Times New Roman" pitchFamily="18" charset="0"/>
                <a:cs typeface="Times New Roman" pitchFamily="18" charset="0"/>
              </a:rPr>
              <a:t>All Passion Spent (1931)</a:t>
            </a:r>
            <a:endParaRPr lang="zh-CN" altLang="en-US" sz="2400" i="1" dirty="0">
              <a:latin typeface="Times New Roman" pitchFamily="18" charset="0"/>
              <a:cs typeface="Times New Roman" pitchFamily="18" charset="0"/>
            </a:endParaRPr>
          </a:p>
        </p:txBody>
      </p:sp>
      <p:sp>
        <p:nvSpPr>
          <p:cNvPr id="26627" name="Rectangle 3"/>
          <p:cNvSpPr>
            <a:spLocks noGrp="1" noChangeArrowheads="1"/>
          </p:cNvSpPr>
          <p:nvPr>
            <p:ph idx="1"/>
          </p:nvPr>
        </p:nvSpPr>
        <p:spPr>
          <a:xfrm>
            <a:off x="383931" y="1989138"/>
            <a:ext cx="5849815" cy="3455987"/>
          </a:xfrm>
        </p:spPr>
        <p:txBody>
          <a:bodyPr>
            <a:normAutofit fontScale="92500" lnSpcReduction="10000"/>
          </a:bodyPr>
          <a:lstStyle/>
          <a:p>
            <a:pPr eaLnBrk="1" hangingPunct="1">
              <a:lnSpc>
                <a:spcPct val="150000"/>
              </a:lnSpc>
              <a:spcBef>
                <a:spcPct val="0"/>
              </a:spcBef>
            </a:pPr>
            <a:r>
              <a:rPr lang="en-US" altLang="zh-CN" sz="2400" dirty="0">
                <a:latin typeface="Times New Roman" pitchFamily="18" charset="0"/>
                <a:cs typeface="Times New Roman" pitchFamily="18" charset="0"/>
              </a:rPr>
              <a:t>It is one of Sackville-West’s most popular works and has been adapted for television by the BBC.</a:t>
            </a:r>
          </a:p>
          <a:p>
            <a:pPr eaLnBrk="1" hangingPunct="1">
              <a:lnSpc>
                <a:spcPct val="150000"/>
              </a:lnSpc>
              <a:spcBef>
                <a:spcPct val="0"/>
              </a:spcBef>
            </a:pPr>
            <a:r>
              <a:rPr lang="en-US" altLang="zh-CN" sz="2400" dirty="0">
                <a:latin typeface="Times New Roman" pitchFamily="18" charset="0"/>
                <a:cs typeface="Times New Roman" pitchFamily="18" charset="0"/>
              </a:rPr>
              <a:t>This charming and gentle novel addresses peoples’, especially women’s, control of their own lives, a subject about which Sackville-West was greatly concerned.</a:t>
            </a:r>
            <a:endParaRPr lang="zh-CN" altLang="en-US" sz="2400" dirty="0">
              <a:latin typeface="Times New Roman" pitchFamily="18" charset="0"/>
              <a:cs typeface="Times New Roman" pitchFamily="18" charset="0"/>
            </a:endParaRPr>
          </a:p>
        </p:txBody>
      </p:sp>
      <p:pic>
        <p:nvPicPr>
          <p:cNvPr id="26628" name="Picture 5" descr="poster"/>
          <p:cNvPicPr>
            <a:picLocks noChangeAspect="1" noChangeArrowheads="1"/>
          </p:cNvPicPr>
          <p:nvPr/>
        </p:nvPicPr>
        <p:blipFill>
          <a:blip r:embed="rId2"/>
          <a:srcRect/>
          <a:stretch>
            <a:fillRect/>
          </a:stretch>
        </p:blipFill>
        <p:spPr bwMode="auto">
          <a:xfrm>
            <a:off x="6357950" y="1571612"/>
            <a:ext cx="2488223" cy="3810000"/>
          </a:xfrm>
          <a:prstGeom prst="rect">
            <a:avLst/>
          </a:prstGeom>
          <a:noFill/>
          <a:ln w="9525">
            <a:noFill/>
            <a:miter lim="800000"/>
            <a:headEnd/>
            <a:tailEnd/>
          </a:ln>
        </p:spPr>
      </p:pic>
      <p:sp>
        <p:nvSpPr>
          <p:cNvPr id="20485" name="Rectangle 4"/>
          <p:cNvSpPr>
            <a:spLocks noChangeArrowheads="1"/>
          </p:cNvSpPr>
          <p:nvPr/>
        </p:nvSpPr>
        <p:spPr bwMode="auto">
          <a:xfrm>
            <a:off x="214282" y="214290"/>
            <a:ext cx="7086600" cy="692150"/>
          </a:xfrm>
          <a:prstGeom prst="rect">
            <a:avLst/>
          </a:prstGeom>
          <a:noFill/>
          <a:ln w="9525">
            <a:noFill/>
            <a:miter lim="800000"/>
            <a:headEnd/>
            <a:tailEnd/>
          </a:ln>
        </p:spPr>
        <p:txBody>
          <a:bodyPr anchor="ctr"/>
          <a:lstStyle/>
          <a:p>
            <a:pPr marL="1117600" indent="-1117600"/>
            <a:r>
              <a:rPr lang="en-US" altLang="zh-CN" sz="2800" b="1" dirty="0">
                <a:solidFill>
                  <a:srgbClr val="C00000"/>
                </a:solidFill>
                <a:latin typeface="Times New Roman" pitchFamily="18" charset="0"/>
                <a:cs typeface="Times New Roman" pitchFamily="18" charset="0"/>
              </a:rPr>
              <a:t>About her Novels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blinds(horizontal)">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blinds(horizontal)">
                                      <p:cBhvr>
                                        <p:cTn id="12" dur="500"/>
                                        <p:tgtEl>
                                          <p:spTgt spid="266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628"/>
                                        </p:tgtEl>
                                        <p:attrNameLst>
                                          <p:attrName>style.visibility</p:attrName>
                                        </p:attrNameLst>
                                      </p:cBhvr>
                                      <p:to>
                                        <p:strVal val="visible"/>
                                      </p:to>
                                    </p:set>
                                    <p:animEffect transition="in" filter="blinds(horizontal)">
                                      <p:cBhvr>
                                        <p:cTn id="17" dur="5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sz="3200" b="0">
                <a:latin typeface="Times New Roman" pitchFamily="18" charset="0"/>
                <a:ea typeface="黑体" pitchFamily="49" charset="-122"/>
                <a:cs typeface="Times New Roman" pitchFamily="18" charset="0"/>
              </a:rPr>
              <a:t>Writing features</a:t>
            </a:r>
            <a:endParaRPr lang="zh-CN" altLang="en-US" sz="3200" b="0">
              <a:latin typeface="Times New Roman" pitchFamily="18" charset="0"/>
              <a:ea typeface="黑体" pitchFamily="49" charset="-122"/>
              <a:cs typeface="Times New Roman" pitchFamily="18" charset="0"/>
            </a:endParaRPr>
          </a:p>
        </p:txBody>
      </p:sp>
      <p:sp>
        <p:nvSpPr>
          <p:cNvPr id="6" name="AutoShape 115"/>
          <p:cNvSpPr>
            <a:spLocks noChangeArrowheads="1"/>
          </p:cNvSpPr>
          <p:nvPr/>
        </p:nvSpPr>
        <p:spPr bwMode="gray">
          <a:xfrm flipH="1">
            <a:off x="611188" y="2205038"/>
            <a:ext cx="7815262" cy="2187575"/>
          </a:xfrm>
          <a:prstGeom prst="roundRect">
            <a:avLst>
              <a:gd name="adj" fmla="val 10935"/>
            </a:avLst>
          </a:prstGeom>
          <a:solidFill>
            <a:schemeClr val="folHlink"/>
          </a:solidFill>
          <a:ln w="19050">
            <a:solidFill>
              <a:schemeClr val="bg2"/>
            </a:solidFill>
            <a:round/>
            <a:headEnd/>
            <a:tailEnd/>
          </a:ln>
          <a:effectLst>
            <a:outerShdw dist="35921" dir="2700000" algn="ctr" rotWithShape="0">
              <a:schemeClr val="bg2"/>
            </a:outerShdw>
          </a:effectLst>
        </p:spPr>
        <p:txBody>
          <a:bodyPr wrap="none" anchor="ctr"/>
          <a:lstStyle/>
          <a:p>
            <a:pPr fontAlgn="auto">
              <a:spcBef>
                <a:spcPts val="0"/>
              </a:spcBef>
              <a:spcAft>
                <a:spcPts val="0"/>
              </a:spcAft>
              <a:defRPr/>
            </a:pPr>
            <a:endParaRPr lang="zh-CN" altLang="en-US">
              <a:solidFill>
                <a:srgbClr val="0C0C0C"/>
              </a:solidFill>
            </a:endParaRPr>
          </a:p>
        </p:txBody>
      </p:sp>
      <p:sp>
        <p:nvSpPr>
          <p:cNvPr id="7" name="AutoShape 117"/>
          <p:cNvSpPr>
            <a:spLocks noChangeArrowheads="1"/>
          </p:cNvSpPr>
          <p:nvPr/>
        </p:nvSpPr>
        <p:spPr bwMode="gray">
          <a:xfrm>
            <a:off x="2975626" y="2271712"/>
            <a:ext cx="4943475" cy="2054225"/>
          </a:xfrm>
          <a:prstGeom prst="roundRect">
            <a:avLst>
              <a:gd name="adj" fmla="val 9194"/>
            </a:avLst>
          </a:prstGeom>
          <a:solidFill>
            <a:schemeClr val="accent5">
              <a:lumMod val="20000"/>
              <a:lumOff val="80000"/>
            </a:schemeClr>
          </a:solidFill>
          <a:ln>
            <a:noFill/>
          </a:ln>
        </p:spPr>
        <p:txBody>
          <a:bodyPr wrap="none" anchor="ctr"/>
          <a:lstStyle/>
          <a:p>
            <a:pPr marL="457200" indent="-457200" eaLnBrk="0" hangingPunct="0">
              <a:buFont typeface="Arial" pitchFamily="34" charset="0"/>
              <a:buChar char="•"/>
              <a:defRPr/>
            </a:pPr>
            <a:r>
              <a:rPr lang="en-US" altLang="zh-CN" sz="2800" dirty="0">
                <a:solidFill>
                  <a:srgbClr val="0C0C0C"/>
                </a:solidFill>
              </a:rPr>
              <a:t>Stream of consciousness</a:t>
            </a:r>
            <a:endParaRPr lang="zh-CN" altLang="en-US" sz="2800" dirty="0">
              <a:solidFill>
                <a:srgbClr val="0C0C0C"/>
              </a:solidFill>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712" y="2338215"/>
            <a:ext cx="1951390" cy="19337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210345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a:xfrm>
            <a:off x="2051720" y="313085"/>
            <a:ext cx="5776913" cy="719138"/>
          </a:xfrm>
          <a:noFill/>
        </p:spPr>
        <p:txBody>
          <a:bodyPr>
            <a:normAutofit fontScale="90000"/>
          </a:bodyPr>
          <a:lstStyle/>
          <a:p>
            <a:pPr algn="ctr"/>
            <a:r>
              <a:rPr lang="en-US" altLang="zh-CN" sz="4800" dirty="0">
                <a:latin typeface="Times New Roman" panose="02020603050405020304" pitchFamily="18" charset="0"/>
                <a:ea typeface="黑体" pitchFamily="49" charset="-122"/>
                <a:cs typeface="Times New Roman" panose="02020603050405020304" pitchFamily="18" charset="0"/>
              </a:rPr>
              <a:t>Background</a:t>
            </a:r>
            <a:endParaRPr lang="zh-CN" altLang="en-US" sz="4800" dirty="0">
              <a:latin typeface="Times New Roman" panose="02020603050405020304" pitchFamily="18" charset="0"/>
              <a:ea typeface="黑体" pitchFamily="49" charset="-122"/>
              <a:cs typeface="Times New Roman" panose="02020603050405020304" pitchFamily="18" charset="0"/>
            </a:endParaRPr>
          </a:p>
        </p:txBody>
      </p:sp>
      <p:pic>
        <p:nvPicPr>
          <p:cNvPr id="3075"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56788" y="1268760"/>
            <a:ext cx="3211512" cy="452596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
        <p:nvSpPr>
          <p:cNvPr id="3076" name="TextBox 4"/>
          <p:cNvSpPr txBox="1">
            <a:spLocks noChangeArrowheads="1"/>
          </p:cNvSpPr>
          <p:nvPr/>
        </p:nvSpPr>
        <p:spPr bwMode="auto">
          <a:xfrm>
            <a:off x="4211638" y="1989138"/>
            <a:ext cx="46815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itchFamily="2" charset="2"/>
              <a:buChar char="n"/>
              <a:defRPr sz="2000">
                <a:solidFill>
                  <a:schemeClr val="tx1"/>
                </a:solidFill>
                <a:latin typeface="黑体" pitchFamily="49" charset="-122"/>
                <a:ea typeface="黑体" pitchFamily="49" charset="-122"/>
              </a:defRPr>
            </a:lvl1pPr>
            <a:lvl2pPr marL="742950" indent="-285750">
              <a:spcBef>
                <a:spcPct val="20000"/>
              </a:spcBef>
              <a:buFont typeface="Arial" charset="0"/>
              <a:buChar char="–"/>
              <a:defRPr sz="2800">
                <a:solidFill>
                  <a:schemeClr val="tx1"/>
                </a:solidFill>
                <a:latin typeface="黑体" pitchFamily="49" charset="-122"/>
                <a:ea typeface="黑体" pitchFamily="49" charset="-122"/>
              </a:defRPr>
            </a:lvl2pPr>
            <a:lvl3pPr marL="1143000" indent="-228600">
              <a:spcBef>
                <a:spcPct val="20000"/>
              </a:spcBef>
              <a:buFont typeface="Arial" charset="0"/>
              <a:buChar char="•"/>
              <a:defRPr sz="1600">
                <a:solidFill>
                  <a:schemeClr val="tx1"/>
                </a:solidFill>
                <a:latin typeface="黑体" pitchFamily="49" charset="-122"/>
                <a:ea typeface="黑体" pitchFamily="49" charset="-122"/>
              </a:defRPr>
            </a:lvl3pPr>
            <a:lvl4pPr marL="1600200" indent="-228600">
              <a:spcBef>
                <a:spcPct val="20000"/>
              </a:spcBef>
              <a:buFont typeface="Arial" charset="0"/>
              <a:buChar char="–"/>
              <a:defRPr sz="1400">
                <a:solidFill>
                  <a:schemeClr val="tx1"/>
                </a:solidFill>
                <a:latin typeface="黑体" pitchFamily="49" charset="-122"/>
                <a:ea typeface="黑体" pitchFamily="49" charset="-122"/>
              </a:defRPr>
            </a:lvl4pPr>
            <a:lvl5pPr marL="2057400" indent="-228600">
              <a:spcBef>
                <a:spcPct val="20000"/>
              </a:spcBef>
              <a:buFont typeface="Arial" charset="0"/>
              <a:buChar char="»"/>
              <a:defRPr sz="1400">
                <a:solidFill>
                  <a:schemeClr val="tx1"/>
                </a:solidFill>
                <a:latin typeface="黑体" pitchFamily="49" charset="-122"/>
                <a:ea typeface="黑体" pitchFamily="49" charset="-122"/>
              </a:defRPr>
            </a:lvl5pPr>
            <a:lvl6pPr marL="25146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6pPr>
            <a:lvl7pPr marL="29718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7pPr>
            <a:lvl8pPr marL="34290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8pPr>
            <a:lvl9pPr marL="38862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9pPr>
          </a:lstStyle>
          <a:p>
            <a:pPr eaLnBrk="0" hangingPunct="0">
              <a:spcBef>
                <a:spcPct val="0"/>
              </a:spcBef>
              <a:buFontTx/>
              <a:buNone/>
            </a:pPr>
            <a:r>
              <a:rPr lang="en-US" altLang="zh-CN" sz="3600" b="1" i="1">
                <a:solidFill>
                  <a:srgbClr val="0C0C0C"/>
                </a:solidFill>
                <a:latin typeface="Times New Roman" pitchFamily="18" charset="0"/>
                <a:ea typeface="宋体" pitchFamily="2" charset="-122"/>
                <a:cs typeface="Times New Roman" pitchFamily="18" charset="0"/>
              </a:rPr>
              <a:t>No Signposts in the Sea</a:t>
            </a:r>
          </a:p>
        </p:txBody>
      </p:sp>
      <p:sp>
        <p:nvSpPr>
          <p:cNvPr id="3077" name="矩形 5"/>
          <p:cNvSpPr>
            <a:spLocks noChangeArrowheads="1"/>
          </p:cNvSpPr>
          <p:nvPr/>
        </p:nvSpPr>
        <p:spPr bwMode="auto">
          <a:xfrm>
            <a:off x="4265613" y="3108325"/>
            <a:ext cx="4572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itchFamily="2" charset="2"/>
              <a:buChar char="n"/>
              <a:defRPr sz="2000">
                <a:solidFill>
                  <a:schemeClr val="tx1"/>
                </a:solidFill>
                <a:latin typeface="黑体" pitchFamily="49" charset="-122"/>
                <a:ea typeface="黑体" pitchFamily="49" charset="-122"/>
              </a:defRPr>
            </a:lvl1pPr>
            <a:lvl2pPr marL="742950" indent="-285750">
              <a:spcBef>
                <a:spcPct val="20000"/>
              </a:spcBef>
              <a:buFont typeface="Arial" charset="0"/>
              <a:buChar char="–"/>
              <a:defRPr sz="2800">
                <a:solidFill>
                  <a:schemeClr val="tx1"/>
                </a:solidFill>
                <a:latin typeface="黑体" pitchFamily="49" charset="-122"/>
                <a:ea typeface="黑体" pitchFamily="49" charset="-122"/>
              </a:defRPr>
            </a:lvl2pPr>
            <a:lvl3pPr marL="1143000" indent="-228600">
              <a:spcBef>
                <a:spcPct val="20000"/>
              </a:spcBef>
              <a:buFont typeface="Arial" charset="0"/>
              <a:buChar char="•"/>
              <a:defRPr sz="1600">
                <a:solidFill>
                  <a:schemeClr val="tx1"/>
                </a:solidFill>
                <a:latin typeface="黑体" pitchFamily="49" charset="-122"/>
                <a:ea typeface="黑体" pitchFamily="49" charset="-122"/>
              </a:defRPr>
            </a:lvl3pPr>
            <a:lvl4pPr marL="1600200" indent="-228600">
              <a:spcBef>
                <a:spcPct val="20000"/>
              </a:spcBef>
              <a:buFont typeface="Arial" charset="0"/>
              <a:buChar char="–"/>
              <a:defRPr sz="1400">
                <a:solidFill>
                  <a:schemeClr val="tx1"/>
                </a:solidFill>
                <a:latin typeface="黑体" pitchFamily="49" charset="-122"/>
                <a:ea typeface="黑体" pitchFamily="49" charset="-122"/>
              </a:defRPr>
            </a:lvl4pPr>
            <a:lvl5pPr marL="2057400" indent="-228600">
              <a:spcBef>
                <a:spcPct val="20000"/>
              </a:spcBef>
              <a:buFont typeface="Arial" charset="0"/>
              <a:buChar char="»"/>
              <a:defRPr sz="1400">
                <a:solidFill>
                  <a:schemeClr val="tx1"/>
                </a:solidFill>
                <a:latin typeface="黑体" pitchFamily="49" charset="-122"/>
                <a:ea typeface="黑体" pitchFamily="49" charset="-122"/>
              </a:defRPr>
            </a:lvl5pPr>
            <a:lvl6pPr marL="25146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6pPr>
            <a:lvl7pPr marL="29718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7pPr>
            <a:lvl8pPr marL="34290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8pPr>
            <a:lvl9pPr marL="38862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9pPr>
          </a:lstStyle>
          <a:p>
            <a:pPr eaLnBrk="0" hangingPunct="0">
              <a:spcBef>
                <a:spcPct val="0"/>
              </a:spcBef>
              <a:buFontTx/>
              <a:buNone/>
            </a:pPr>
            <a:r>
              <a:rPr lang="en-US" altLang="zh-CN" sz="2800" dirty="0">
                <a:solidFill>
                  <a:srgbClr val="0C0C0C"/>
                </a:solidFill>
                <a:latin typeface="Times New Roman" pitchFamily="18" charset="0"/>
                <a:ea typeface="宋体" pitchFamily="2" charset="-122"/>
              </a:rPr>
              <a:t>The novel was written by Sackville-West.</a:t>
            </a:r>
          </a:p>
          <a:p>
            <a:pPr eaLnBrk="0" hangingPunct="0">
              <a:spcBef>
                <a:spcPct val="0"/>
              </a:spcBef>
              <a:buFontTx/>
              <a:buNone/>
            </a:pPr>
            <a:r>
              <a:rPr lang="en-US" altLang="zh-CN" sz="2800" dirty="0">
                <a:solidFill>
                  <a:srgbClr val="0C0C0C"/>
                </a:solidFill>
                <a:latin typeface="Times New Roman" pitchFamily="18" charset="0"/>
                <a:ea typeface="宋体" pitchFamily="2" charset="-122"/>
              </a:rPr>
              <a:t>It was in the form of a journal narrated by Edmund Carr.</a:t>
            </a:r>
            <a:endParaRPr lang="zh-CN" altLang="en-US" sz="2800" dirty="0">
              <a:solidFill>
                <a:srgbClr val="0C0C0C"/>
              </a:solidFill>
              <a:latin typeface="Arial" charset="0"/>
              <a:ea typeface="宋体" pitchFamily="2" charset="-122"/>
            </a:endParaRPr>
          </a:p>
        </p:txBody>
      </p:sp>
    </p:spTree>
    <p:extLst>
      <p:ext uri="{BB962C8B-B14F-4D97-AF65-F5344CB8AC3E}">
        <p14:creationId xmlns:p14="http://schemas.microsoft.com/office/powerpoint/2010/main" val="42281878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077"/>
                                        </p:tgtEl>
                                        <p:attrNameLst>
                                          <p:attrName>style.visibility</p:attrName>
                                        </p:attrNameLst>
                                      </p:cBhvr>
                                      <p:to>
                                        <p:strVal val="visible"/>
                                      </p:to>
                                    </p:set>
                                    <p:animEffect transition="in" filter="fade">
                                      <p:cBhvr>
                                        <p:cTn id="13" dur="1000"/>
                                        <p:tgtEl>
                                          <p:spTgt spid="3077"/>
                                        </p:tgtEl>
                                      </p:cBhvr>
                                    </p:animEffect>
                                    <p:anim calcmode="lin" valueType="num">
                                      <p:cBhvr>
                                        <p:cTn id="14" dur="1000" fill="hold"/>
                                        <p:tgtEl>
                                          <p:spTgt spid="3077"/>
                                        </p:tgtEl>
                                        <p:attrNameLst>
                                          <p:attrName>ppt_x</p:attrName>
                                        </p:attrNameLst>
                                      </p:cBhvr>
                                      <p:tavLst>
                                        <p:tav tm="0">
                                          <p:val>
                                            <p:strVal val="#ppt_x"/>
                                          </p:val>
                                        </p:tav>
                                        <p:tav tm="100000">
                                          <p:val>
                                            <p:strVal val="#ppt_x"/>
                                          </p:val>
                                        </p:tav>
                                      </p:tavLst>
                                    </p:anim>
                                    <p:anim calcmode="lin" valueType="num">
                                      <p:cBhvr>
                                        <p:cTn id="15" dur="1000" fill="hold"/>
                                        <p:tgtEl>
                                          <p:spTgt spid="30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title"/>
          </p:nvPr>
        </p:nvSpPr>
        <p:spPr/>
        <p:txBody>
          <a:bodyPr/>
          <a:lstStyle/>
          <a:p>
            <a:pPr algn="ctr"/>
            <a:r>
              <a:rPr lang="en-US" altLang="zh-CN" sz="4800" dirty="0">
                <a:solidFill>
                  <a:srgbClr val="FFFFFF"/>
                </a:solidFill>
                <a:latin typeface="黑体" pitchFamily="49" charset="-122"/>
                <a:ea typeface="黑体" pitchFamily="49" charset="-122"/>
              </a:rPr>
              <a:t>Background</a:t>
            </a:r>
            <a:endParaRPr lang="zh-CN" altLang="en-US" dirty="0">
              <a:latin typeface="黑体" pitchFamily="49" charset="-122"/>
              <a:ea typeface="黑体" pitchFamily="49" charset="-122"/>
            </a:endParaRPr>
          </a:p>
        </p:txBody>
      </p:sp>
      <p:sp>
        <p:nvSpPr>
          <p:cNvPr id="4" name="AutoShape 2"/>
          <p:cNvSpPr>
            <a:spLocks noChangeArrowheads="1"/>
          </p:cNvSpPr>
          <p:nvPr/>
        </p:nvSpPr>
        <p:spPr bwMode="gray">
          <a:xfrm flipH="1">
            <a:off x="636587" y="1095375"/>
            <a:ext cx="7502525" cy="2606675"/>
          </a:xfrm>
          <a:prstGeom prst="roundRect">
            <a:avLst>
              <a:gd name="adj" fmla="val 6968"/>
            </a:avLst>
          </a:prstGeom>
          <a:solidFill>
            <a:schemeClr val="accent2"/>
          </a:solidFill>
          <a:ln w="19050">
            <a:solidFill>
              <a:schemeClr val="bg2"/>
            </a:solidFill>
            <a:round/>
            <a:headEnd/>
            <a:tailEnd/>
          </a:ln>
          <a:effectLst>
            <a:outerShdw dist="35921" dir="2700000" algn="ctr" rotWithShape="0">
              <a:schemeClr val="bg2"/>
            </a:outerShdw>
          </a:effectLst>
        </p:spPr>
        <p:txBody>
          <a:bodyPr wrap="none" anchor="ctr"/>
          <a:lstStyle/>
          <a:p>
            <a:pPr fontAlgn="auto">
              <a:spcBef>
                <a:spcPts val="0"/>
              </a:spcBef>
              <a:spcAft>
                <a:spcPts val="0"/>
              </a:spcAft>
              <a:defRPr/>
            </a:pPr>
            <a:endParaRPr lang="zh-CN" altLang="en-US">
              <a:solidFill>
                <a:srgbClr val="0C0C0C"/>
              </a:solidFill>
            </a:endParaRPr>
          </a:p>
        </p:txBody>
      </p:sp>
      <p:sp>
        <p:nvSpPr>
          <p:cNvPr id="5" name="AutoShape 115"/>
          <p:cNvSpPr>
            <a:spLocks noChangeArrowheads="1"/>
          </p:cNvSpPr>
          <p:nvPr/>
        </p:nvSpPr>
        <p:spPr bwMode="gray">
          <a:xfrm flipH="1">
            <a:off x="1115616" y="3884782"/>
            <a:ext cx="7454900" cy="2187575"/>
          </a:xfrm>
          <a:prstGeom prst="roundRect">
            <a:avLst>
              <a:gd name="adj" fmla="val 10935"/>
            </a:avLst>
          </a:prstGeom>
          <a:solidFill>
            <a:schemeClr val="folHlink"/>
          </a:solidFill>
          <a:ln w="19050">
            <a:solidFill>
              <a:schemeClr val="bg2"/>
            </a:solidFill>
            <a:round/>
            <a:headEnd/>
            <a:tailEnd/>
          </a:ln>
          <a:effectLst>
            <a:outerShdw dist="35921" dir="2700000" algn="ctr" rotWithShape="0">
              <a:schemeClr val="bg2"/>
            </a:outerShdw>
          </a:effectLst>
        </p:spPr>
        <p:txBody>
          <a:bodyPr wrap="none" anchor="ctr"/>
          <a:lstStyle/>
          <a:p>
            <a:pPr fontAlgn="auto">
              <a:spcBef>
                <a:spcPts val="0"/>
              </a:spcBef>
              <a:spcAft>
                <a:spcPts val="0"/>
              </a:spcAft>
              <a:defRPr/>
            </a:pPr>
            <a:endParaRPr lang="zh-CN" altLang="en-US" dirty="0">
              <a:solidFill>
                <a:srgbClr val="0C0C0C"/>
              </a:solidFill>
            </a:endParaRPr>
          </a:p>
        </p:txBody>
      </p:sp>
      <p:sp>
        <p:nvSpPr>
          <p:cNvPr id="4101" name="AutoShape 116"/>
          <p:cNvSpPr>
            <a:spLocks noChangeArrowheads="1"/>
          </p:cNvSpPr>
          <p:nvPr/>
        </p:nvSpPr>
        <p:spPr bwMode="gray">
          <a:xfrm>
            <a:off x="3176428" y="1278107"/>
            <a:ext cx="4905375" cy="2208213"/>
          </a:xfrm>
          <a:prstGeom prst="roundRect">
            <a:avLst>
              <a:gd name="adj" fmla="val 7843"/>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Wingdings" pitchFamily="2" charset="2"/>
              <a:buChar char="n"/>
              <a:defRPr sz="2000">
                <a:solidFill>
                  <a:schemeClr val="tx1"/>
                </a:solidFill>
                <a:latin typeface="黑体" pitchFamily="49" charset="-122"/>
                <a:ea typeface="黑体" pitchFamily="49" charset="-122"/>
              </a:defRPr>
            </a:lvl1pPr>
            <a:lvl2pPr marL="742950" indent="-285750">
              <a:spcBef>
                <a:spcPct val="20000"/>
              </a:spcBef>
              <a:buFont typeface="Arial" charset="0"/>
              <a:buChar char="–"/>
              <a:defRPr sz="2800">
                <a:solidFill>
                  <a:schemeClr val="tx1"/>
                </a:solidFill>
                <a:latin typeface="黑体" pitchFamily="49" charset="-122"/>
                <a:ea typeface="黑体" pitchFamily="49" charset="-122"/>
              </a:defRPr>
            </a:lvl2pPr>
            <a:lvl3pPr marL="1143000" indent="-228600">
              <a:spcBef>
                <a:spcPct val="20000"/>
              </a:spcBef>
              <a:buFont typeface="Arial" charset="0"/>
              <a:buChar char="•"/>
              <a:defRPr sz="1600">
                <a:solidFill>
                  <a:schemeClr val="tx1"/>
                </a:solidFill>
                <a:latin typeface="黑体" pitchFamily="49" charset="-122"/>
                <a:ea typeface="黑体" pitchFamily="49" charset="-122"/>
              </a:defRPr>
            </a:lvl3pPr>
            <a:lvl4pPr marL="1600200" indent="-228600">
              <a:spcBef>
                <a:spcPct val="20000"/>
              </a:spcBef>
              <a:buFont typeface="Arial" charset="0"/>
              <a:buChar char="–"/>
              <a:defRPr sz="1400">
                <a:solidFill>
                  <a:schemeClr val="tx1"/>
                </a:solidFill>
                <a:latin typeface="黑体" pitchFamily="49" charset="-122"/>
                <a:ea typeface="黑体" pitchFamily="49" charset="-122"/>
              </a:defRPr>
            </a:lvl4pPr>
            <a:lvl5pPr marL="2057400" indent="-228600">
              <a:spcBef>
                <a:spcPct val="20000"/>
              </a:spcBef>
              <a:buFont typeface="Arial" charset="0"/>
              <a:buChar char="»"/>
              <a:defRPr sz="1400">
                <a:solidFill>
                  <a:schemeClr val="tx1"/>
                </a:solidFill>
                <a:latin typeface="黑体" pitchFamily="49" charset="-122"/>
                <a:ea typeface="黑体" pitchFamily="49" charset="-122"/>
              </a:defRPr>
            </a:lvl5pPr>
            <a:lvl6pPr marL="25146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6pPr>
            <a:lvl7pPr marL="29718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7pPr>
            <a:lvl8pPr marL="34290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8pPr>
            <a:lvl9pPr marL="38862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9pPr>
          </a:lstStyle>
          <a:p>
            <a:pPr>
              <a:spcBef>
                <a:spcPct val="0"/>
              </a:spcBef>
              <a:buFontTx/>
              <a:buNone/>
            </a:pPr>
            <a:r>
              <a:rPr lang="en-US" altLang="zh-CN" sz="3200">
                <a:solidFill>
                  <a:srgbClr val="0C0C0C"/>
                </a:solidFill>
                <a:latin typeface="Times New Roman" pitchFamily="18" charset="0"/>
                <a:ea typeface="宋体" pitchFamily="2" charset="-122"/>
                <a:cs typeface="Times New Roman" pitchFamily="18" charset="0"/>
              </a:rPr>
              <a:t>Sackville-West's </a:t>
            </a:r>
            <a:r>
              <a:rPr lang="en-US" altLang="zh-CN" sz="3200">
                <a:solidFill>
                  <a:srgbClr val="FF0000"/>
                </a:solidFill>
                <a:latin typeface="Times New Roman" pitchFamily="18" charset="0"/>
                <a:ea typeface="宋体" pitchFamily="2" charset="-122"/>
                <a:cs typeface="Times New Roman" pitchFamily="18" charset="0"/>
              </a:rPr>
              <a:t>illness</a:t>
            </a:r>
            <a:endParaRPr lang="zh-CN" altLang="en-US" sz="1800">
              <a:solidFill>
                <a:srgbClr val="FF0000"/>
              </a:solidFill>
              <a:latin typeface="Calibri" pitchFamily="34" charset="0"/>
              <a:ea typeface="宋体" pitchFamily="2" charset="-122"/>
              <a:cs typeface="Times New Roman" pitchFamily="18" charset="0"/>
            </a:endParaRPr>
          </a:p>
        </p:txBody>
      </p:sp>
      <p:sp>
        <p:nvSpPr>
          <p:cNvPr id="4102" name="AutoShape 117"/>
          <p:cNvSpPr>
            <a:spLocks noChangeArrowheads="1"/>
          </p:cNvSpPr>
          <p:nvPr/>
        </p:nvSpPr>
        <p:spPr bwMode="gray">
          <a:xfrm>
            <a:off x="3516313" y="3957638"/>
            <a:ext cx="4872037" cy="2054225"/>
          </a:xfrm>
          <a:prstGeom prst="roundRect">
            <a:avLst>
              <a:gd name="adj" fmla="val 9194"/>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Font typeface="Wingdings" pitchFamily="2" charset="2"/>
              <a:buChar char="n"/>
              <a:defRPr sz="2000">
                <a:solidFill>
                  <a:schemeClr val="tx1"/>
                </a:solidFill>
                <a:latin typeface="黑体" pitchFamily="49" charset="-122"/>
                <a:ea typeface="黑体" pitchFamily="49" charset="-122"/>
              </a:defRPr>
            </a:lvl1pPr>
            <a:lvl2pPr marL="742950" indent="-285750">
              <a:spcBef>
                <a:spcPct val="20000"/>
              </a:spcBef>
              <a:buFont typeface="Arial" charset="0"/>
              <a:buChar char="–"/>
              <a:defRPr sz="2800">
                <a:solidFill>
                  <a:schemeClr val="tx1"/>
                </a:solidFill>
                <a:latin typeface="黑体" pitchFamily="49" charset="-122"/>
                <a:ea typeface="黑体" pitchFamily="49" charset="-122"/>
              </a:defRPr>
            </a:lvl2pPr>
            <a:lvl3pPr marL="1143000" indent="-228600">
              <a:spcBef>
                <a:spcPct val="20000"/>
              </a:spcBef>
              <a:buFont typeface="Arial" charset="0"/>
              <a:buChar char="•"/>
              <a:defRPr sz="1600">
                <a:solidFill>
                  <a:schemeClr val="tx1"/>
                </a:solidFill>
                <a:latin typeface="黑体" pitchFamily="49" charset="-122"/>
                <a:ea typeface="黑体" pitchFamily="49" charset="-122"/>
              </a:defRPr>
            </a:lvl3pPr>
            <a:lvl4pPr marL="1600200" indent="-228600">
              <a:spcBef>
                <a:spcPct val="20000"/>
              </a:spcBef>
              <a:buFont typeface="Arial" charset="0"/>
              <a:buChar char="–"/>
              <a:defRPr sz="1400">
                <a:solidFill>
                  <a:schemeClr val="tx1"/>
                </a:solidFill>
                <a:latin typeface="黑体" pitchFamily="49" charset="-122"/>
                <a:ea typeface="黑体" pitchFamily="49" charset="-122"/>
              </a:defRPr>
            </a:lvl4pPr>
            <a:lvl5pPr marL="2057400" indent="-228600">
              <a:spcBef>
                <a:spcPct val="20000"/>
              </a:spcBef>
              <a:buFont typeface="Arial" charset="0"/>
              <a:buChar char="»"/>
              <a:defRPr sz="1400">
                <a:solidFill>
                  <a:schemeClr val="tx1"/>
                </a:solidFill>
                <a:latin typeface="黑体" pitchFamily="49" charset="-122"/>
                <a:ea typeface="黑体" pitchFamily="49" charset="-122"/>
              </a:defRPr>
            </a:lvl5pPr>
            <a:lvl6pPr marL="25146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6pPr>
            <a:lvl7pPr marL="29718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7pPr>
            <a:lvl8pPr marL="34290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8pPr>
            <a:lvl9pPr marL="38862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9pPr>
          </a:lstStyle>
          <a:p>
            <a:pPr>
              <a:spcBef>
                <a:spcPct val="0"/>
              </a:spcBef>
              <a:buFontTx/>
              <a:buNone/>
            </a:pPr>
            <a:r>
              <a:rPr lang="en-US" altLang="zh-CN" sz="3200" dirty="0">
                <a:solidFill>
                  <a:srgbClr val="0C0C0C"/>
                </a:solidFill>
                <a:latin typeface="Times New Roman" pitchFamily="18" charset="0"/>
                <a:ea typeface="宋体" pitchFamily="2" charset="-122"/>
                <a:cs typeface="Times New Roman" pitchFamily="18" charset="0"/>
              </a:rPr>
              <a:t>Sackville-West's </a:t>
            </a:r>
            <a:r>
              <a:rPr lang="en-US" altLang="zh-CN" sz="3200" dirty="0">
                <a:solidFill>
                  <a:srgbClr val="FF0000"/>
                </a:solidFill>
                <a:latin typeface="Times New Roman" pitchFamily="18" charset="0"/>
                <a:ea typeface="宋体" pitchFamily="2" charset="-122"/>
                <a:cs typeface="Times New Roman" pitchFamily="18" charset="0"/>
              </a:rPr>
              <a:t>cruise</a:t>
            </a:r>
            <a:endParaRPr lang="zh-CN" altLang="en-US" sz="1800" dirty="0">
              <a:solidFill>
                <a:srgbClr val="FF0000"/>
              </a:solidFill>
              <a:latin typeface="Calibri" pitchFamily="34" charset="0"/>
              <a:ea typeface="宋体" pitchFamily="2" charset="-122"/>
              <a:cs typeface="Times New Roman" pitchFamily="18" charset="0"/>
            </a:endParaRPr>
          </a:p>
        </p:txBody>
      </p:sp>
      <p:sp>
        <p:nvSpPr>
          <p:cNvPr id="4103" name="TextBox 1"/>
          <p:cNvSpPr txBox="1">
            <a:spLocks noChangeArrowheads="1"/>
          </p:cNvSpPr>
          <p:nvPr/>
        </p:nvSpPr>
        <p:spPr bwMode="auto">
          <a:xfrm>
            <a:off x="3399860" y="1616075"/>
            <a:ext cx="364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itchFamily="2" charset="2"/>
              <a:buChar char="n"/>
              <a:defRPr sz="2000">
                <a:solidFill>
                  <a:schemeClr val="tx1"/>
                </a:solidFill>
                <a:latin typeface="黑体" pitchFamily="49" charset="-122"/>
                <a:ea typeface="黑体" pitchFamily="49" charset="-122"/>
              </a:defRPr>
            </a:lvl1pPr>
            <a:lvl2pPr marL="742950" indent="-285750">
              <a:spcBef>
                <a:spcPct val="20000"/>
              </a:spcBef>
              <a:buFont typeface="Arial" charset="0"/>
              <a:buChar char="–"/>
              <a:defRPr sz="2800">
                <a:solidFill>
                  <a:schemeClr val="tx1"/>
                </a:solidFill>
                <a:latin typeface="黑体" pitchFamily="49" charset="-122"/>
                <a:ea typeface="黑体" pitchFamily="49" charset="-122"/>
              </a:defRPr>
            </a:lvl2pPr>
            <a:lvl3pPr marL="1143000" indent="-228600">
              <a:spcBef>
                <a:spcPct val="20000"/>
              </a:spcBef>
              <a:buFont typeface="Arial" charset="0"/>
              <a:buChar char="•"/>
              <a:defRPr sz="1600">
                <a:solidFill>
                  <a:schemeClr val="tx1"/>
                </a:solidFill>
                <a:latin typeface="黑体" pitchFamily="49" charset="-122"/>
                <a:ea typeface="黑体" pitchFamily="49" charset="-122"/>
              </a:defRPr>
            </a:lvl3pPr>
            <a:lvl4pPr marL="1600200" indent="-228600">
              <a:spcBef>
                <a:spcPct val="20000"/>
              </a:spcBef>
              <a:buFont typeface="Arial" charset="0"/>
              <a:buChar char="–"/>
              <a:defRPr sz="1400">
                <a:solidFill>
                  <a:schemeClr val="tx1"/>
                </a:solidFill>
                <a:latin typeface="黑体" pitchFamily="49" charset="-122"/>
                <a:ea typeface="黑体" pitchFamily="49" charset="-122"/>
              </a:defRPr>
            </a:lvl4pPr>
            <a:lvl5pPr marL="2057400" indent="-228600">
              <a:spcBef>
                <a:spcPct val="20000"/>
              </a:spcBef>
              <a:buFont typeface="Arial" charset="0"/>
              <a:buChar char="»"/>
              <a:defRPr sz="1400">
                <a:solidFill>
                  <a:schemeClr val="tx1"/>
                </a:solidFill>
                <a:latin typeface="黑体" pitchFamily="49" charset="-122"/>
                <a:ea typeface="黑体" pitchFamily="49" charset="-122"/>
              </a:defRPr>
            </a:lvl5pPr>
            <a:lvl6pPr marL="25146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6pPr>
            <a:lvl7pPr marL="29718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7pPr>
            <a:lvl8pPr marL="34290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8pPr>
            <a:lvl9pPr marL="3886200" indent="-228600" eaLnBrk="0" fontAlgn="base" hangingPunct="0">
              <a:spcBef>
                <a:spcPct val="20000"/>
              </a:spcBef>
              <a:spcAft>
                <a:spcPct val="0"/>
              </a:spcAft>
              <a:buFont typeface="Arial" charset="0"/>
              <a:buChar char="»"/>
              <a:defRPr sz="1400">
                <a:solidFill>
                  <a:schemeClr val="tx1"/>
                </a:solidFill>
                <a:latin typeface="黑体" pitchFamily="49" charset="-122"/>
                <a:ea typeface="黑体" pitchFamily="49" charset="-122"/>
              </a:defRPr>
            </a:lvl9pPr>
          </a:lstStyle>
          <a:p>
            <a:pPr eaLnBrk="0" hangingPunct="0">
              <a:spcBef>
                <a:spcPct val="0"/>
              </a:spcBef>
              <a:buFontTx/>
              <a:buNone/>
            </a:pPr>
            <a:endParaRPr lang="zh-CN" altLang="en-US" sz="1800">
              <a:solidFill>
                <a:srgbClr val="0C0C0C"/>
              </a:solidFill>
              <a:latin typeface="Arial" charset="0"/>
              <a:ea typeface="宋体" pitchFamily="2" charset="-122"/>
            </a:endParaRPr>
          </a:p>
        </p:txBody>
      </p:sp>
      <p:pic>
        <p:nvPicPr>
          <p:cNvPr id="4104"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4254" y="1294605"/>
            <a:ext cx="1982787"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图片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4205288"/>
            <a:ext cx="2066925" cy="168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47186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circle(in)">
                                      <p:cBhvr>
                                        <p:cTn id="7" dur="1000"/>
                                        <p:tgtEl>
                                          <p:spTgt spid="41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102"/>
                                        </p:tgtEl>
                                        <p:attrNameLst>
                                          <p:attrName>style.visibility</p:attrName>
                                        </p:attrNameLst>
                                      </p:cBhvr>
                                      <p:to>
                                        <p:strVal val="visible"/>
                                      </p:to>
                                    </p:set>
                                    <p:animEffect transition="in" filter="circle(in)">
                                      <p:cBhvr>
                                        <p:cTn id="12" dur="1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P spid="410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3BA0F7-4614-F3BF-87A9-5DB0085A1C2E}"/>
              </a:ext>
            </a:extLst>
          </p:cNvPr>
          <p:cNvSpPr>
            <a:spLocks noGrp="1"/>
          </p:cNvSpPr>
          <p:nvPr>
            <p:ph type="title"/>
          </p:nvPr>
        </p:nvSpPr>
        <p:spPr>
          <a:xfrm>
            <a:off x="-972616" y="2708920"/>
            <a:ext cx="8229600" cy="1143000"/>
          </a:xfrm>
        </p:spPr>
        <p:txBody>
          <a:bodyPr/>
          <a:lstStyle/>
          <a:p>
            <a:r>
              <a:rPr lang="en-US" altLang="zh-CN" b="1" dirty="0">
                <a:solidFill>
                  <a:srgbClr val="C00000"/>
                </a:solidFill>
                <a:latin typeface="Times New Roman" panose="02020603050405020304" pitchFamily="18" charset="0"/>
                <a:cs typeface="Times New Roman" panose="02020603050405020304" pitchFamily="18" charset="0"/>
              </a:rPr>
              <a:t>About the author</a:t>
            </a:r>
            <a:endParaRPr lang="zh-CN" altLang="en-US" b="1" dirty="0">
              <a:solidFill>
                <a:srgbClr val="C00000"/>
              </a:solidFill>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79F2872D-E7F6-1F26-0B70-C55F34CA91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4424" y="2152464"/>
            <a:ext cx="2553072" cy="2553072"/>
          </a:xfrm>
          <a:prstGeom prst="rect">
            <a:avLst/>
          </a:prstGeom>
        </p:spPr>
      </p:pic>
    </p:spTree>
    <p:extLst>
      <p:ext uri="{BB962C8B-B14F-4D97-AF65-F5344CB8AC3E}">
        <p14:creationId xmlns:p14="http://schemas.microsoft.com/office/powerpoint/2010/main" val="772387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normAutofit/>
          </a:bodyPr>
          <a:lstStyle/>
          <a:p>
            <a:pPr algn="ctr"/>
            <a:r>
              <a:rPr lang="en-US" altLang="zh-CN" sz="3600" dirty="0">
                <a:solidFill>
                  <a:srgbClr val="C00000"/>
                </a:solidFill>
                <a:latin typeface="Times New Roman" panose="02020603050405020304" pitchFamily="18" charset="0"/>
                <a:ea typeface="黑体" pitchFamily="49" charset="-122"/>
                <a:cs typeface="Times New Roman" panose="02020603050405020304" pitchFamily="18" charset="0"/>
              </a:rPr>
              <a:t>Background</a:t>
            </a:r>
            <a:endParaRPr lang="zh-CN" altLang="en-US" sz="3600" dirty="0">
              <a:solidFill>
                <a:srgbClr val="C00000"/>
              </a:solidFill>
              <a:latin typeface="Times New Roman" panose="02020603050405020304" pitchFamily="18" charset="0"/>
              <a:ea typeface="黑体" pitchFamily="49" charset="-122"/>
              <a:cs typeface="Times New Roman" panose="02020603050405020304" pitchFamily="18" charset="0"/>
            </a:endParaRPr>
          </a:p>
        </p:txBody>
      </p:sp>
      <p:pic>
        <p:nvPicPr>
          <p:cNvPr id="2" name="Picture 4">
            <a:extLst>
              <a:ext uri="{FF2B5EF4-FFF2-40B4-BE49-F238E27FC236}">
                <a16:creationId xmlns:a16="http://schemas.microsoft.com/office/drawing/2014/main" id="{99216A16-C773-EDEF-0927-EBF875E3C4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51520" y="1556792"/>
            <a:ext cx="3060098" cy="425641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
        <p:nvSpPr>
          <p:cNvPr id="3" name="AutoShape 2">
            <a:extLst>
              <a:ext uri="{FF2B5EF4-FFF2-40B4-BE49-F238E27FC236}">
                <a16:creationId xmlns:a16="http://schemas.microsoft.com/office/drawing/2014/main" id="{167DF50A-5B8D-1C70-890B-79F936773B41}"/>
              </a:ext>
            </a:extLst>
          </p:cNvPr>
          <p:cNvSpPr>
            <a:spLocks noChangeArrowheads="1"/>
          </p:cNvSpPr>
          <p:nvPr/>
        </p:nvSpPr>
        <p:spPr bwMode="gray">
          <a:xfrm flipH="1">
            <a:off x="3504130" y="1542795"/>
            <a:ext cx="5177395" cy="4256413"/>
          </a:xfrm>
          <a:prstGeom prst="roundRect">
            <a:avLst>
              <a:gd name="adj" fmla="val 6968"/>
            </a:avLst>
          </a:prstGeom>
          <a:solidFill>
            <a:schemeClr val="accent2"/>
          </a:solidFill>
          <a:ln w="19050">
            <a:solidFill>
              <a:schemeClr val="bg2"/>
            </a:solidFill>
            <a:round/>
            <a:headEnd/>
            <a:tailEnd/>
          </a:ln>
          <a:effectLst>
            <a:outerShdw dist="35921" dir="2700000" algn="ctr" rotWithShape="0">
              <a:schemeClr val="bg2"/>
            </a:outerShdw>
          </a:effectLst>
        </p:spPr>
        <p:txBody>
          <a:bodyPr wrap="none" anchor="ctr"/>
          <a:lstStyle/>
          <a:p>
            <a:pPr>
              <a:lnSpc>
                <a:spcPct val="170000"/>
              </a:lnSpc>
              <a:spcBef>
                <a:spcPct val="0"/>
              </a:spcBef>
            </a:pPr>
            <a:endParaRPr lang="en-US" altLang="zh-CN" sz="2800" dirty="0">
              <a:solidFill>
                <a:schemeClr val="bg1"/>
              </a:solidFill>
              <a:latin typeface="Times New Roman" pitchFamily="18" charset="0"/>
              <a:cs typeface="Times New Roman" pitchFamily="18" charset="0"/>
            </a:endParaRPr>
          </a:p>
          <a:p>
            <a:pPr>
              <a:spcBef>
                <a:spcPct val="0"/>
              </a:spcBef>
            </a:pPr>
            <a:r>
              <a:rPr lang="en-US" altLang="zh-CN" sz="2800" dirty="0">
                <a:solidFill>
                  <a:schemeClr val="bg1"/>
                </a:solidFill>
                <a:latin typeface="Times New Roman" pitchFamily="18" charset="0"/>
                <a:cs typeface="Times New Roman" pitchFamily="18" charset="0"/>
              </a:rPr>
              <a:t>The novel was first published in </a:t>
            </a:r>
          </a:p>
          <a:p>
            <a:pPr>
              <a:spcBef>
                <a:spcPct val="0"/>
              </a:spcBef>
            </a:pPr>
            <a:r>
              <a:rPr lang="en-US" altLang="zh-CN" sz="2800" dirty="0">
                <a:solidFill>
                  <a:schemeClr val="bg1"/>
                </a:solidFill>
                <a:latin typeface="Times New Roman" pitchFamily="18" charset="0"/>
                <a:cs typeface="Times New Roman" pitchFamily="18" charset="0"/>
              </a:rPr>
              <a:t>1961. It was Vita Sackville-West’s </a:t>
            </a:r>
          </a:p>
          <a:p>
            <a:pPr>
              <a:spcBef>
                <a:spcPct val="0"/>
              </a:spcBef>
            </a:pPr>
            <a:r>
              <a:rPr lang="en-US" altLang="zh-CN" sz="2800" dirty="0">
                <a:solidFill>
                  <a:schemeClr val="bg1"/>
                </a:solidFill>
                <a:latin typeface="Times New Roman" pitchFamily="18" charset="0"/>
                <a:cs typeface="Times New Roman" pitchFamily="18" charset="0"/>
              </a:rPr>
              <a:t>final novel before her death in </a:t>
            </a:r>
          </a:p>
          <a:p>
            <a:pPr>
              <a:spcBef>
                <a:spcPct val="0"/>
              </a:spcBef>
            </a:pPr>
            <a:r>
              <a:rPr lang="en-US" altLang="zh-CN" sz="2800" dirty="0">
                <a:solidFill>
                  <a:schemeClr val="bg1"/>
                </a:solidFill>
                <a:latin typeface="Times New Roman" pitchFamily="18" charset="0"/>
                <a:cs typeface="Times New Roman" pitchFamily="18" charset="0"/>
              </a:rPr>
              <a:t>1962, and it was a fitting farewell.</a:t>
            </a:r>
          </a:p>
          <a:p>
            <a:pPr>
              <a:lnSpc>
                <a:spcPct val="170000"/>
              </a:lnSpc>
              <a:spcBef>
                <a:spcPct val="0"/>
              </a:spcBef>
            </a:pPr>
            <a:endParaRPr lang="en-US" altLang="zh-CN" dirty="0">
              <a:solidFill>
                <a:srgbClr val="0C0C0C"/>
              </a:solidFill>
              <a:latin typeface="Times New Roman" pitchFamily="18" charset="0"/>
              <a:cs typeface="Times New Roman" pitchFamily="18" charset="0"/>
            </a:endParaRPr>
          </a:p>
          <a:p>
            <a:pPr>
              <a:lnSpc>
                <a:spcPct val="170000"/>
              </a:lnSpc>
              <a:spcBef>
                <a:spcPct val="0"/>
              </a:spcBef>
            </a:pPr>
            <a:endParaRPr lang="en-US" altLang="zh-CN" dirty="0">
              <a:solidFill>
                <a:srgbClr val="0C0C0C"/>
              </a:solidFill>
              <a:latin typeface="Times New Roman" pitchFamily="18" charset="0"/>
              <a:cs typeface="Times New Roman" pitchFamily="18" charset="0"/>
            </a:endParaRPr>
          </a:p>
          <a:p>
            <a:pPr fontAlgn="auto">
              <a:spcBef>
                <a:spcPts val="0"/>
              </a:spcBef>
              <a:spcAft>
                <a:spcPts val="0"/>
              </a:spcAft>
              <a:defRPr/>
            </a:pPr>
            <a:endParaRPr lang="zh-CN" altLang="en-US" dirty="0">
              <a:solidFill>
                <a:srgbClr val="0C0C0C"/>
              </a:solidFill>
            </a:endParaRPr>
          </a:p>
        </p:txBody>
      </p:sp>
    </p:spTree>
    <p:extLst>
      <p:ext uri="{BB962C8B-B14F-4D97-AF65-F5344CB8AC3E}">
        <p14:creationId xmlns:p14="http://schemas.microsoft.com/office/powerpoint/2010/main" val="2740855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67848" y="1401043"/>
            <a:ext cx="8507288" cy="170656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rgbClr val="FFFFFF"/>
              </a:solidFill>
            </a:endParaRPr>
          </a:p>
        </p:txBody>
      </p:sp>
      <p:sp>
        <p:nvSpPr>
          <p:cNvPr id="2" name="圆角矩形 1"/>
          <p:cNvSpPr/>
          <p:nvPr/>
        </p:nvSpPr>
        <p:spPr>
          <a:xfrm>
            <a:off x="367848" y="3515043"/>
            <a:ext cx="8507288" cy="170656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altLang="zh-CN" sz="2800" dirty="0">
                <a:solidFill>
                  <a:schemeClr val="tx1"/>
                </a:solidFill>
                <a:latin typeface="Times New Roman" pitchFamily="18" charset="0"/>
                <a:cs typeface="Times New Roman" pitchFamily="18" charset="0"/>
              </a:rPr>
              <a:t>So, the cruise in the novel was based on the cruise that Sackville-West took in 1959</a:t>
            </a:r>
            <a:r>
              <a:rPr lang="en-US" altLang="zh-CN" dirty="0">
                <a:solidFill>
                  <a:schemeClr val="tx1"/>
                </a:solidFill>
                <a:latin typeface="Times New Roman" pitchFamily="18" charset="0"/>
                <a:cs typeface="Times New Roman" pitchFamily="18" charset="0"/>
              </a:rPr>
              <a:t>. </a:t>
            </a:r>
            <a:endParaRPr lang="zh-CN" altLang="zh-CN" dirty="0">
              <a:solidFill>
                <a:schemeClr val="tx1"/>
              </a:solidFill>
              <a:latin typeface="Times New Roman" pitchFamily="18" charset="0"/>
              <a:cs typeface="Times New Roman" pitchFamily="18" charset="0"/>
            </a:endParaRPr>
          </a:p>
          <a:p>
            <a:pPr algn="ctr" eaLnBrk="0" hangingPunct="0">
              <a:defRPr/>
            </a:pPr>
            <a:endParaRPr lang="zh-CN" altLang="en-US" dirty="0">
              <a:solidFill>
                <a:srgbClr val="FFFFFF"/>
              </a:solidFill>
            </a:endParaRPr>
          </a:p>
        </p:txBody>
      </p:sp>
      <p:sp>
        <p:nvSpPr>
          <p:cNvPr id="3" name="内容占位符 2"/>
          <p:cNvSpPr>
            <a:spLocks noGrp="1"/>
          </p:cNvSpPr>
          <p:nvPr>
            <p:ph idx="1"/>
          </p:nvPr>
        </p:nvSpPr>
        <p:spPr>
          <a:xfrm>
            <a:off x="457200" y="1628800"/>
            <a:ext cx="8507288" cy="1871638"/>
          </a:xfrm>
        </p:spPr>
        <p:txBody>
          <a:bodyPr>
            <a:normAutofit/>
          </a:bodyPr>
          <a:lstStyle/>
          <a:p>
            <a:pPr marL="0" indent="0" algn="just">
              <a:buFont typeface="Wingdings" pitchFamily="2" charset="2"/>
              <a:buNone/>
            </a:pPr>
            <a:r>
              <a:rPr lang="en-US" altLang="zh-CN" sz="2800" dirty="0">
                <a:latin typeface="Times New Roman" pitchFamily="18" charset="0"/>
                <a:ea typeface="宋体" pitchFamily="2" charset="-122"/>
                <a:cs typeface="Times New Roman" pitchFamily="18" charset="0"/>
              </a:rPr>
              <a:t>In the novel Edmund Carr also had a short time to live. </a:t>
            </a:r>
          </a:p>
          <a:p>
            <a:pPr marL="0" indent="0" algn="just">
              <a:buFont typeface="Wingdings" pitchFamily="2" charset="2"/>
              <a:buNone/>
            </a:pPr>
            <a:r>
              <a:rPr lang="en-US" altLang="zh-CN" sz="2800" dirty="0">
                <a:latin typeface="Times New Roman" pitchFamily="18" charset="0"/>
                <a:ea typeface="宋体" pitchFamily="2" charset="-122"/>
                <a:cs typeface="Times New Roman" pitchFamily="18" charset="0"/>
              </a:rPr>
              <a:t>He decided to leave his job and took a Pacific cruise.</a:t>
            </a:r>
            <a:endParaRPr lang="zh-CN" altLang="zh-CN" sz="2800" dirty="0">
              <a:latin typeface="Calibri" pitchFamily="34" charset="0"/>
              <a:ea typeface="宋体" pitchFamily="2" charset="-122"/>
              <a:cs typeface="Times New Roman" pitchFamily="18" charset="0"/>
            </a:endParaRPr>
          </a:p>
          <a:p>
            <a:pPr marL="0" indent="0">
              <a:buFont typeface="Wingdings" pitchFamily="2" charset="2"/>
              <a:buNone/>
            </a:pPr>
            <a:endParaRPr lang="en-US" altLang="zh-CN" sz="3600" dirty="0">
              <a:solidFill>
                <a:schemeClr val="bg1"/>
              </a:solidFill>
              <a:latin typeface="Times New Roman" pitchFamily="18" charset="0"/>
              <a:ea typeface="宋体" pitchFamily="2" charset="-122"/>
              <a:cs typeface="Times New Roman" pitchFamily="18" charset="0"/>
            </a:endParaRPr>
          </a:p>
        </p:txBody>
      </p:sp>
      <p:sp>
        <p:nvSpPr>
          <p:cNvPr id="7173" name="标题 1"/>
          <p:cNvSpPr>
            <a:spLocks noGrp="1"/>
          </p:cNvSpPr>
          <p:nvPr>
            <p:ph type="title"/>
          </p:nvPr>
        </p:nvSpPr>
        <p:spPr/>
        <p:txBody>
          <a:bodyPr>
            <a:normAutofit/>
          </a:bodyPr>
          <a:lstStyle/>
          <a:p>
            <a:pPr algn="ctr"/>
            <a:r>
              <a:rPr lang="en-US" altLang="zh-CN" sz="3200" dirty="0">
                <a:solidFill>
                  <a:srgbClr val="C00000"/>
                </a:solidFill>
                <a:latin typeface="Times New Roman" panose="02020603050405020304" pitchFamily="18" charset="0"/>
                <a:ea typeface="黑体" pitchFamily="49" charset="-122"/>
                <a:cs typeface="Times New Roman" panose="02020603050405020304" pitchFamily="18" charset="0"/>
              </a:rPr>
              <a:t>Background</a:t>
            </a:r>
            <a:endParaRPr lang="zh-CN" altLang="en-US" sz="3200" dirty="0">
              <a:solidFill>
                <a:srgbClr val="C00000"/>
              </a:solidFill>
              <a:latin typeface="Times New Roman" panose="02020603050405020304" pitchFamily="18" charset="0"/>
              <a:ea typeface="黑体" pitchFamily="49" charset="-122"/>
              <a:cs typeface="Times New Roman" panose="02020603050405020304" pitchFamily="18" charset="0"/>
            </a:endParaRPr>
          </a:p>
        </p:txBody>
      </p:sp>
    </p:spTree>
    <p:extLst>
      <p:ext uri="{BB962C8B-B14F-4D97-AF65-F5344CB8AC3E}">
        <p14:creationId xmlns:p14="http://schemas.microsoft.com/office/powerpoint/2010/main" val="15970914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normAutofit/>
          </a:bodyPr>
          <a:lstStyle/>
          <a:p>
            <a:pPr algn="ctr"/>
            <a:r>
              <a:rPr lang="en-US" altLang="zh-CN" sz="3200" dirty="0">
                <a:solidFill>
                  <a:srgbClr val="C00000"/>
                </a:solidFill>
                <a:latin typeface="Times New Roman" panose="02020603050405020304" pitchFamily="18" charset="0"/>
                <a:ea typeface="黑体" pitchFamily="49" charset="-122"/>
                <a:cs typeface="Times New Roman" panose="02020603050405020304" pitchFamily="18" charset="0"/>
              </a:rPr>
              <a:t>Background</a:t>
            </a:r>
            <a:endParaRPr lang="zh-CN" altLang="en-US" sz="3200" dirty="0">
              <a:solidFill>
                <a:srgbClr val="C00000"/>
              </a:solidFill>
              <a:latin typeface="Times New Roman" panose="02020603050405020304" pitchFamily="18" charset="0"/>
              <a:ea typeface="黑体" pitchFamily="49" charset="-122"/>
              <a:cs typeface="Times New Roman" panose="02020603050405020304" pitchFamily="18" charset="0"/>
            </a:endParaRPr>
          </a:p>
        </p:txBody>
      </p:sp>
      <p:sp>
        <p:nvSpPr>
          <p:cNvPr id="3" name="内容占位符 2"/>
          <p:cNvSpPr>
            <a:spLocks noGrp="1"/>
          </p:cNvSpPr>
          <p:nvPr>
            <p:ph idx="1"/>
          </p:nvPr>
        </p:nvSpPr>
        <p:spPr>
          <a:xfrm>
            <a:off x="107950" y="1628800"/>
            <a:ext cx="9036050" cy="2665412"/>
          </a:xfrm>
        </p:spPr>
        <p:txBody>
          <a:bodyPr/>
          <a:lstStyle/>
          <a:p>
            <a:pPr marL="0" indent="0" algn="just">
              <a:spcAft>
                <a:spcPts val="0"/>
              </a:spcAft>
              <a:buFont typeface="Wingdings" pitchFamily="2" charset="2"/>
              <a:buNone/>
              <a:defRPr/>
            </a:pPr>
            <a:r>
              <a:rPr lang="en-US" altLang="zh-CN" sz="2800" kern="100" dirty="0">
                <a:latin typeface="Times New Roman"/>
                <a:ea typeface="宋体"/>
                <a:cs typeface="Times New Roman"/>
              </a:rPr>
              <a:t>The novel revealed Sackville-West’s opinions and thoughts about </a:t>
            </a:r>
            <a:r>
              <a:rPr lang="en-US" altLang="zh-CN" sz="2800" kern="100" dirty="0">
                <a:solidFill>
                  <a:srgbClr val="FF0000"/>
                </a:solidFill>
                <a:latin typeface="Times New Roman"/>
                <a:ea typeface="宋体"/>
                <a:cs typeface="Times New Roman"/>
              </a:rPr>
              <a:t>love</a:t>
            </a:r>
            <a:r>
              <a:rPr lang="en-US" altLang="zh-CN" sz="2800" kern="100" dirty="0">
                <a:latin typeface="Times New Roman"/>
                <a:ea typeface="宋体"/>
                <a:cs typeface="Times New Roman"/>
              </a:rPr>
              <a:t>, </a:t>
            </a:r>
            <a:r>
              <a:rPr lang="en-US" altLang="zh-CN" sz="2800" kern="100" dirty="0">
                <a:solidFill>
                  <a:srgbClr val="FF0000"/>
                </a:solidFill>
                <a:latin typeface="Times New Roman"/>
                <a:ea typeface="宋体"/>
                <a:cs typeface="Times New Roman"/>
              </a:rPr>
              <a:t>marriage</a:t>
            </a:r>
            <a:r>
              <a:rPr lang="en-US" altLang="zh-CN" sz="2800" kern="100" dirty="0">
                <a:latin typeface="Times New Roman"/>
                <a:ea typeface="宋体"/>
                <a:cs typeface="Times New Roman"/>
              </a:rPr>
              <a:t> and </a:t>
            </a:r>
            <a:r>
              <a:rPr lang="en-US" altLang="zh-CN" sz="2800" kern="100" dirty="0">
                <a:solidFill>
                  <a:srgbClr val="FF0000"/>
                </a:solidFill>
                <a:latin typeface="Times New Roman"/>
                <a:ea typeface="宋体"/>
                <a:cs typeface="Times New Roman"/>
              </a:rPr>
              <a:t>ideal relationship</a:t>
            </a:r>
            <a:r>
              <a:rPr lang="en-US" altLang="zh-CN" sz="2800" kern="100" dirty="0">
                <a:latin typeface="Times New Roman"/>
                <a:ea typeface="宋体"/>
                <a:cs typeface="Times New Roman"/>
              </a:rPr>
              <a:t>: mutual respect, independence, and the same sense of values. </a:t>
            </a:r>
            <a:endParaRPr lang="zh-CN" altLang="zh-CN" sz="2800" kern="100" dirty="0">
              <a:latin typeface="Calibri"/>
              <a:ea typeface="宋体"/>
              <a:cs typeface="Times New Roman"/>
            </a:endParaRPr>
          </a:p>
          <a:p>
            <a:pPr marL="0" indent="0">
              <a:buFont typeface="Wingdings" pitchFamily="2" charset="2"/>
              <a:buNone/>
              <a:defRPr/>
            </a:pPr>
            <a:endParaRPr lang="zh-CN" altLang="en-US" sz="3200" dirty="0"/>
          </a:p>
        </p:txBody>
      </p:sp>
      <p:pic>
        <p:nvPicPr>
          <p:cNvPr id="4" name="图片 3">
            <a:extLst>
              <a:ext uri="{FF2B5EF4-FFF2-40B4-BE49-F238E27FC236}">
                <a16:creationId xmlns:a16="http://schemas.microsoft.com/office/drawing/2014/main" id="{E7947ACD-BE52-A578-93FA-E4EDB7EB5EC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3645024"/>
            <a:ext cx="4104456" cy="2749474"/>
          </a:xfrm>
          <a:prstGeom prst="rect">
            <a:avLst/>
          </a:prstGeom>
        </p:spPr>
      </p:pic>
      <p:pic>
        <p:nvPicPr>
          <p:cNvPr id="8" name="图片 7">
            <a:extLst>
              <a:ext uri="{FF2B5EF4-FFF2-40B4-BE49-F238E27FC236}">
                <a16:creationId xmlns:a16="http://schemas.microsoft.com/office/drawing/2014/main" id="{789AF803-2B2F-1157-74E3-8C485B3753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3520" y="3645024"/>
            <a:ext cx="4104455" cy="2749474"/>
          </a:xfrm>
          <a:prstGeom prst="rect">
            <a:avLst/>
          </a:prstGeom>
        </p:spPr>
      </p:pic>
    </p:spTree>
    <p:extLst>
      <p:ext uri="{BB962C8B-B14F-4D97-AF65-F5344CB8AC3E}">
        <p14:creationId xmlns:p14="http://schemas.microsoft.com/office/powerpoint/2010/main" val="34044463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title"/>
          </p:nvPr>
        </p:nvSpPr>
        <p:spPr>
          <a:xfrm>
            <a:off x="539552" y="437742"/>
            <a:ext cx="7345363" cy="654050"/>
          </a:xfrm>
        </p:spPr>
        <p:txBody>
          <a:bodyPr/>
          <a:lstStyle/>
          <a:p>
            <a:r>
              <a:rPr lang="en-US" altLang="zh-CN" sz="2800" dirty="0">
                <a:solidFill>
                  <a:srgbClr val="C00000"/>
                </a:solidFill>
                <a:latin typeface="Times New Roman" pitchFamily="18" charset="0"/>
                <a:ea typeface="黑体" pitchFamily="49" charset="-122"/>
                <a:cs typeface="Times New Roman" pitchFamily="18" charset="0"/>
              </a:rPr>
              <a:t>The Narrator of the </a:t>
            </a:r>
            <a:r>
              <a:rPr lang="en-US" altLang="zh-CN" sz="2800" i="1" dirty="0">
                <a:solidFill>
                  <a:srgbClr val="C00000"/>
                </a:solidFill>
                <a:latin typeface="Times New Roman" pitchFamily="18" charset="0"/>
                <a:ea typeface="黑体" pitchFamily="49" charset="-122"/>
                <a:cs typeface="Times New Roman" pitchFamily="18" charset="0"/>
              </a:rPr>
              <a:t>No Signposts in the Sea</a:t>
            </a:r>
            <a:endParaRPr lang="zh-CN" altLang="en-US" sz="2800" i="1" dirty="0">
              <a:solidFill>
                <a:srgbClr val="C00000"/>
              </a:solidFill>
              <a:latin typeface="Times New Roman" pitchFamily="18" charset="0"/>
              <a:ea typeface="黑体" pitchFamily="49" charset="-122"/>
              <a:cs typeface="Times New Roman" pitchFamily="18" charset="0"/>
            </a:endParaRPr>
          </a:p>
        </p:txBody>
      </p:sp>
      <p:sp>
        <p:nvSpPr>
          <p:cNvPr id="4099" name="Rectangle 3"/>
          <p:cNvSpPr>
            <a:spLocks noGrp="1"/>
          </p:cNvSpPr>
          <p:nvPr>
            <p:ph type="body" idx="1"/>
          </p:nvPr>
        </p:nvSpPr>
        <p:spPr>
          <a:xfrm>
            <a:off x="728663" y="1423988"/>
            <a:ext cx="7859712" cy="4310062"/>
          </a:xfrm>
        </p:spPr>
        <p:txBody>
          <a:bodyPr/>
          <a:lstStyle/>
          <a:p>
            <a:pPr marL="0" indent="0">
              <a:buFont typeface="Wingdings" pitchFamily="2" charset="2"/>
              <a:buNone/>
              <a:defRPr/>
            </a:pPr>
            <a:endParaRPr lang="en-US" altLang="zh-CN" dirty="0">
              <a:latin typeface="黑体" pitchFamily="49" charset="-122"/>
              <a:ea typeface="黑体" pitchFamily="49" charset="-122"/>
            </a:endParaRPr>
          </a:p>
          <a:p>
            <a:pPr>
              <a:defRPr/>
            </a:pPr>
            <a:endParaRPr lang="zh-CN" altLang="en-US" dirty="0">
              <a:latin typeface="黑体" pitchFamily="49" charset="-122"/>
              <a:ea typeface="黑体" pitchFamily="49" charset="-122"/>
            </a:endParaRPr>
          </a:p>
        </p:txBody>
      </p:sp>
      <p:sp>
        <p:nvSpPr>
          <p:cNvPr id="3" name="椭圆 2"/>
          <p:cNvSpPr/>
          <p:nvPr/>
        </p:nvSpPr>
        <p:spPr>
          <a:xfrm>
            <a:off x="323850" y="2392363"/>
            <a:ext cx="8208963" cy="287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altLang="zh-CN" sz="2800" dirty="0">
                <a:latin typeface="Times New Roman" panose="02020603050405020304" pitchFamily="18" charset="0"/>
                <a:cs typeface="Times New Roman" panose="02020603050405020304" pitchFamily="18" charset="0"/>
              </a:rPr>
              <a:t>He is seriously ill, and has a limited time to live so he decides to have a voyage on the sea to experience another kind of free and easy life</a:t>
            </a:r>
            <a:r>
              <a:rPr lang="en-US" altLang="zh-CN" dirty="0"/>
              <a:t>.</a:t>
            </a:r>
            <a:endParaRPr lang="zh-CN" altLang="en-US" dirty="0"/>
          </a:p>
        </p:txBody>
      </p:sp>
      <p:sp>
        <p:nvSpPr>
          <p:cNvPr id="4101" name="TextBox 3"/>
          <p:cNvSpPr txBox="1">
            <a:spLocks noChangeArrowheads="1"/>
          </p:cNvSpPr>
          <p:nvPr/>
        </p:nvSpPr>
        <p:spPr bwMode="auto">
          <a:xfrm>
            <a:off x="323850" y="1330582"/>
            <a:ext cx="3548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en-US" altLang="zh-CN" sz="3200" dirty="0">
                <a:latin typeface="Times New Roman" pitchFamily="18" charset="0"/>
                <a:cs typeface="Times New Roman" pitchFamily="18" charset="0"/>
              </a:rPr>
              <a:t>Who is the narrator?</a:t>
            </a:r>
            <a:endParaRPr lang="zh-CN" altLang="en-US" sz="3200" dirty="0">
              <a:latin typeface="Times New Roman" pitchFamily="18" charset="0"/>
              <a:cs typeface="Times New Roman" pitchFamily="18" charset="0"/>
            </a:endParaRPr>
          </a:p>
        </p:txBody>
      </p:sp>
      <p:sp>
        <p:nvSpPr>
          <p:cNvPr id="5" name="椭圆 4"/>
          <p:cNvSpPr/>
          <p:nvPr/>
        </p:nvSpPr>
        <p:spPr>
          <a:xfrm>
            <a:off x="395288" y="2235131"/>
            <a:ext cx="8137525" cy="2879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altLang="zh-CN" sz="2800" dirty="0">
                <a:latin typeface="Times New Roman" panose="02020603050405020304" pitchFamily="18" charset="0"/>
                <a:cs typeface="Times New Roman" panose="02020603050405020304" pitchFamily="18" charset="0"/>
              </a:rPr>
              <a:t>Edmund </a:t>
            </a:r>
            <a:r>
              <a:rPr lang="en-US" altLang="zh-CN" sz="2800" dirty="0" err="1">
                <a:latin typeface="Times New Roman" panose="02020603050405020304" pitchFamily="18" charset="0"/>
                <a:cs typeface="Times New Roman" panose="02020603050405020304" pitchFamily="18" charset="0"/>
              </a:rPr>
              <a:t>Carr</a:t>
            </a:r>
            <a:r>
              <a:rPr lang="en-US" altLang="zh-CN" sz="2800" dirty="0">
                <a:latin typeface="Times New Roman" panose="02020603050405020304" pitchFamily="18" charset="0"/>
                <a:cs typeface="Times New Roman" panose="02020603050405020304" pitchFamily="18" charset="0"/>
              </a:rPr>
              <a:t>, a middle aged journalist who wrote political articles, a political commentator</a:t>
            </a: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par>
                                <p:cTn id="13" presetID="12" presetClass="exit" presetSubtype="4" fill="hold" grpId="1" nodeType="withEffect">
                                  <p:stCondLst>
                                    <p:cond delay="0"/>
                                  </p:stCondLst>
                                  <p:childTnLst>
                                    <p:anim calcmode="lin" valueType="num">
                                      <p:cBhvr additive="base">
                                        <p:cTn id="14" dur="500"/>
                                        <p:tgtEl>
                                          <p:spTgt spid="5"/>
                                        </p:tgtEl>
                                        <p:attrNameLst>
                                          <p:attrName>ppt_y</p:attrName>
                                        </p:attrNameLst>
                                      </p:cBhvr>
                                      <p:tavLst>
                                        <p:tav tm="0">
                                          <p:val>
                                            <p:strVal val="#ppt_y"/>
                                          </p:val>
                                        </p:tav>
                                        <p:tav tm="100000">
                                          <p:val>
                                            <p:strVal val="#ppt_y+#ppt_h*1.125000"/>
                                          </p:val>
                                        </p:tav>
                                      </p:tavLst>
                                    </p:anim>
                                    <p:animEffect transition="out" filter="wipe(down)">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a:ln>
                <a:noFill/>
              </a:ln>
              <a:solidFill>
                <a:prstClr val="black"/>
              </a:solidFill>
              <a:effectLst/>
              <a:uLnTx/>
              <a:uFillTx/>
              <a:latin typeface="Comic Sans MS" pitchFamily="66" charset="0"/>
              <a:ea typeface="宋体" panose="02010600030101010101" pitchFamily="2" charset="-122"/>
              <a:cs typeface="+mn-cs"/>
            </a:endParaRPr>
          </a:p>
        </p:txBody>
      </p:sp>
      <p:sp>
        <p:nvSpPr>
          <p:cNvPr id="14341" name="Text Box 5"/>
          <p:cNvSpPr txBox="1">
            <a:spLocks noChangeArrowheads="1"/>
          </p:cNvSpPr>
          <p:nvPr/>
        </p:nvSpPr>
        <p:spPr bwMode="auto">
          <a:xfrm>
            <a:off x="517282" y="1557338"/>
            <a:ext cx="7200900" cy="4468274"/>
          </a:xfrm>
          <a:prstGeom prst="rect">
            <a:avLst/>
          </a:prstGeom>
          <a:noFill/>
          <a:ln w="9525">
            <a:noFill/>
            <a:miter lim="800000"/>
            <a:headEnd/>
            <a:tailEnd/>
          </a:ln>
        </p:spPr>
        <p:txBody>
          <a:bodyPr>
            <a:spAutoFit/>
          </a:bodyPr>
          <a:lstStyle/>
          <a:p>
            <a:pPr marL="342900" marR="0" lvl="0" indent="-342900" algn="just" defTabSz="914400" rtl="0" eaLnBrk="1" fontAlgn="auto" latinLnBrk="0" hangingPunct="1">
              <a:lnSpc>
                <a:spcPct val="150000"/>
              </a:lnSpc>
              <a:spcBef>
                <a:spcPts val="0"/>
              </a:spcBef>
              <a:spcAft>
                <a:spcPts val="0"/>
              </a:spcAft>
              <a:buClr>
                <a:srgbClr val="0000FF"/>
              </a:buClr>
              <a:buSzTx/>
              <a:buFontTx/>
              <a:buNone/>
              <a:tabLst/>
              <a:defRPr/>
            </a:pPr>
            <a:r>
              <a:rPr kumimoji="0" lang="en-US" altLang="zh-CN" sz="2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 Suppose one has been informed that his days in the world are numbered, what do you think one may choose to do as the best option?</a:t>
            </a:r>
          </a:p>
          <a:p>
            <a:pPr marL="342900" marR="0" lvl="0" indent="-342900" algn="just" defTabSz="914400" rtl="0" eaLnBrk="1" fontAlgn="auto" latinLnBrk="0" hangingPunct="1">
              <a:lnSpc>
                <a:spcPct val="150000"/>
              </a:lnSpc>
              <a:spcBef>
                <a:spcPts val="0"/>
              </a:spcBef>
              <a:spcAft>
                <a:spcPts val="0"/>
              </a:spcAft>
              <a:buClr>
                <a:srgbClr val="0000FF"/>
              </a:buClr>
              <a:buSzTx/>
              <a:buFontTx/>
              <a:buNone/>
              <a:tabLst/>
              <a:defRPr/>
            </a:pPr>
            <a:r>
              <a:rPr kumimoji="0" lang="en-US" altLang="zh-CN" sz="2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What do you think is the value of living on the earth ?</a:t>
            </a:r>
          </a:p>
          <a:p>
            <a:pPr marL="342900" marR="0" lvl="0" indent="-342900" algn="just" defTabSz="914400" rtl="0" eaLnBrk="1" fontAlgn="auto" latinLnBrk="0" hangingPunct="1">
              <a:lnSpc>
                <a:spcPct val="150000"/>
              </a:lnSpc>
              <a:spcBef>
                <a:spcPts val="0"/>
              </a:spcBef>
              <a:spcAft>
                <a:spcPts val="0"/>
              </a:spcAft>
              <a:buClr>
                <a:srgbClr val="0000FF"/>
              </a:buClr>
              <a:buSzTx/>
              <a:buFontTx/>
              <a:buNone/>
              <a:tabLst/>
              <a:defRPr/>
            </a:pPr>
            <a:r>
              <a:rPr kumimoji="0" lang="en-US" altLang="zh-CN" sz="2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What’s your perception of happiness?</a:t>
            </a:r>
            <a:r>
              <a:rPr kumimoji="0" lang="en-US" altLang="zh-CN" sz="28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342900" marR="0" lvl="0" indent="-342900" algn="just" defTabSz="914400" rtl="0" eaLnBrk="1" fontAlgn="auto" latinLnBrk="0" hangingPunct="1">
              <a:lnSpc>
                <a:spcPct val="150000"/>
              </a:lnSpc>
              <a:spcBef>
                <a:spcPct val="50000"/>
              </a:spcBef>
              <a:spcAft>
                <a:spcPts val="0"/>
              </a:spcAft>
              <a:buClr>
                <a:srgbClr val="0000FF"/>
              </a:buClr>
              <a:buSzTx/>
              <a:buFontTx/>
              <a:buNone/>
              <a:tabLst/>
              <a:defRPr/>
            </a:pPr>
            <a:endParaRPr kumimoji="0" lang="en-US" altLang="zh-CN" sz="1800" b="1" i="0" u="none" strike="noStrike" kern="1200" cap="none" spc="0" normalizeH="0" baseline="0" noProof="0" dirty="0">
              <a:ln>
                <a:noFill/>
              </a:ln>
              <a:solidFill>
                <a:prstClr val="black"/>
              </a:solidFill>
              <a:effectLst/>
              <a:uLnTx/>
              <a:uFillTx/>
              <a:latin typeface="Verdana" pitchFamily="34" charset="0"/>
              <a:ea typeface="宋体" panose="02010600030101010101" pitchFamily="2" charset="-122"/>
              <a:cs typeface="Times New Roman" pitchFamily="18" charset="0"/>
            </a:endParaRPr>
          </a:p>
        </p:txBody>
      </p:sp>
      <p:sp>
        <p:nvSpPr>
          <p:cNvPr id="9220" name="Text Box 7"/>
          <p:cNvSpPr txBox="1">
            <a:spLocks noChangeArrowheads="1"/>
          </p:cNvSpPr>
          <p:nvPr/>
        </p:nvSpPr>
        <p:spPr bwMode="auto">
          <a:xfrm>
            <a:off x="228600" y="1874838"/>
            <a:ext cx="5943600" cy="457200"/>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20000"/>
              </a:lnSpc>
              <a:spcBef>
                <a:spcPct val="50000"/>
              </a:spcBef>
              <a:spcAft>
                <a:spcPts val="0"/>
              </a:spcAft>
              <a:buClr>
                <a:srgbClr val="0000FF"/>
              </a:buClr>
              <a:buSzTx/>
              <a:buFontTx/>
              <a:buNone/>
              <a:tabLst/>
              <a:defRPr/>
            </a:pPr>
            <a:endParaRPr kumimoji="0" lang="en-US" altLang="zh-CN" sz="2000" b="1" i="0" u="none" strike="noStrike" kern="1200" cap="none" spc="0" normalizeH="0" baseline="0" noProof="0">
              <a:ln>
                <a:noFill/>
              </a:ln>
              <a:solidFill>
                <a:prstClr val="black"/>
              </a:solidFill>
              <a:effectLst/>
              <a:uLnTx/>
              <a:uFillTx/>
              <a:latin typeface="Verdana" pitchFamily="34" charset="0"/>
              <a:ea typeface="宋体" panose="02010600030101010101" pitchFamily="2" charset="-122"/>
              <a:cs typeface="Times New Roman" pitchFamily="18" charset="0"/>
            </a:endParaRPr>
          </a:p>
        </p:txBody>
      </p:sp>
      <p:sp>
        <p:nvSpPr>
          <p:cNvPr id="9221" name="Rectangle 2"/>
          <p:cNvSpPr>
            <a:spLocks noChangeArrowheads="1"/>
          </p:cNvSpPr>
          <p:nvPr/>
        </p:nvSpPr>
        <p:spPr bwMode="auto">
          <a:xfrm>
            <a:off x="428596" y="714356"/>
            <a:ext cx="7596554" cy="641350"/>
          </a:xfrm>
          <a:prstGeom prst="rect">
            <a:avLst/>
          </a:prstGeom>
          <a:noFill/>
          <a:ln w="9525">
            <a:noFill/>
            <a:miter lim="800000"/>
            <a:headEnd/>
            <a:tailEnd/>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Warming-up:</a:t>
            </a:r>
            <a:endParaRPr kumimoji="0" lang="zh-CN" altLang="en-US" sz="3600" b="1"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zh-CN" sz="2800" b="1" dirty="0">
                <a:solidFill>
                  <a:srgbClr val="C00000"/>
                </a:solidFill>
                <a:latin typeface="Times New Roman" pitchFamily="18" charset="0"/>
                <a:cs typeface="Times New Roman" pitchFamily="18" charset="0"/>
              </a:rPr>
              <a:t>A study of the title</a:t>
            </a:r>
          </a:p>
        </p:txBody>
      </p:sp>
      <p:sp>
        <p:nvSpPr>
          <p:cNvPr id="250883" name="Rectangle 3"/>
          <p:cNvSpPr>
            <a:spLocks noGrp="1" noChangeArrowheads="1"/>
          </p:cNvSpPr>
          <p:nvPr>
            <p:ph idx="1"/>
          </p:nvPr>
        </p:nvSpPr>
        <p:spPr>
          <a:xfrm>
            <a:off x="428596" y="1285860"/>
            <a:ext cx="8569325" cy="938211"/>
          </a:xfrm>
        </p:spPr>
        <p:txBody>
          <a:bodyPr>
            <a:normAutofit/>
          </a:bodyPr>
          <a:lstStyle/>
          <a:p>
            <a:pPr eaLnBrk="1" hangingPunct="1"/>
            <a:r>
              <a:rPr lang="en-GB" altLang="zh-CN" sz="2400" dirty="0">
                <a:latin typeface="Times New Roman" pitchFamily="18" charset="0"/>
                <a:cs typeface="Times New Roman" pitchFamily="18" charset="0"/>
              </a:rPr>
              <a:t>What is the general function of a “signpost”?</a:t>
            </a:r>
          </a:p>
        </p:txBody>
      </p:sp>
      <p:sp>
        <p:nvSpPr>
          <p:cNvPr id="4" name="TextBox 11"/>
          <p:cNvSpPr txBox="1">
            <a:spLocks noChangeArrowheads="1"/>
          </p:cNvSpPr>
          <p:nvPr/>
        </p:nvSpPr>
        <p:spPr bwMode="auto">
          <a:xfrm>
            <a:off x="642910" y="5000636"/>
            <a:ext cx="8001056" cy="1200329"/>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post supporting a sign that has information or directions; an indication, a sign, or a guide.</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pic>
        <p:nvPicPr>
          <p:cNvPr id="5" name="Picture 6" descr="signpost">
            <a:hlinkClick r:id="rId2"/>
          </p:cNvPr>
          <p:cNvPicPr>
            <a:picLocks noChangeAspect="1" noChangeArrowheads="1"/>
          </p:cNvPicPr>
          <p:nvPr/>
        </p:nvPicPr>
        <p:blipFill>
          <a:blip r:embed="rId3"/>
          <a:srcRect/>
          <a:stretch>
            <a:fillRect/>
          </a:stretch>
        </p:blipFill>
        <p:spPr bwMode="auto">
          <a:xfrm>
            <a:off x="1357290" y="1928802"/>
            <a:ext cx="2392973" cy="2806700"/>
          </a:xfrm>
          <a:prstGeom prst="rect">
            <a:avLst/>
          </a:prstGeom>
          <a:noFill/>
          <a:ln w="9525">
            <a:noFill/>
            <a:miter lim="800000"/>
            <a:headEnd/>
            <a:tailEnd/>
          </a:ln>
        </p:spPr>
      </p:pic>
      <p:pic>
        <p:nvPicPr>
          <p:cNvPr id="6" name="Picture 10"/>
          <p:cNvPicPr>
            <a:picLocks noChangeAspect="1" noChangeArrowheads="1"/>
          </p:cNvPicPr>
          <p:nvPr/>
        </p:nvPicPr>
        <p:blipFill>
          <a:blip r:embed="rId4"/>
          <a:srcRect/>
          <a:stretch>
            <a:fillRect/>
          </a:stretch>
        </p:blipFill>
        <p:spPr bwMode="auto">
          <a:xfrm>
            <a:off x="4357686" y="1928802"/>
            <a:ext cx="2098431" cy="2903538"/>
          </a:xfrm>
          <a:prstGeom prst="rect">
            <a:avLst/>
          </a:prstGeom>
          <a:noFill/>
          <a:ln w="9525">
            <a:noFill/>
            <a:miter lim="800000"/>
            <a:headEnd/>
            <a:tailEnd/>
          </a:ln>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357158" y="500042"/>
            <a:ext cx="7598020" cy="654050"/>
          </a:xfrm>
          <a:prstGeom prst="rect">
            <a:avLst/>
          </a:prstGeom>
          <a:noFill/>
          <a:ln w="9525">
            <a:noFill/>
            <a:miter lim="800000"/>
            <a:headEnd/>
            <a:tailEnd/>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Text Analysis  </a:t>
            </a:r>
            <a:endParaRPr kumimoji="0" lang="zh-CN" altLang="en-US" sz="2800" b="1"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endParaRPr>
          </a:p>
        </p:txBody>
      </p:sp>
      <p:sp>
        <p:nvSpPr>
          <p:cNvPr id="54275" name="Rectangle 3"/>
          <p:cNvSpPr>
            <a:spLocks noChangeArrowheads="1"/>
          </p:cNvSpPr>
          <p:nvPr/>
        </p:nvSpPr>
        <p:spPr bwMode="auto">
          <a:xfrm>
            <a:off x="357158" y="620688"/>
            <a:ext cx="8242789" cy="4697412"/>
          </a:xfrm>
          <a:prstGeom prst="rect">
            <a:avLst/>
          </a:prstGeom>
          <a:noFill/>
          <a:ln w="9525">
            <a:noFill/>
            <a:miter lim="800000"/>
            <a:headEnd/>
            <a:tailEnd/>
          </a:ln>
        </p:spPr>
        <p:txBody>
          <a:bodyPr/>
          <a:lstStyle/>
          <a:p>
            <a:pPr marR="0" lvl="0" algn="l" defTabSz="914400" rtl="0" eaLnBrk="1" fontAlgn="auto" latinLnBrk="0" hangingPunct="1">
              <a:lnSpc>
                <a:spcPct val="150000"/>
              </a:lnSpc>
              <a:spcBef>
                <a:spcPts val="0"/>
              </a:spcBef>
              <a:spcAft>
                <a:spcPts val="0"/>
              </a:spcAft>
              <a:buClrTx/>
              <a:buSzTx/>
              <a:tabLst/>
              <a:defRPr/>
            </a:pPr>
            <a:endParaRPr kumimoji="0" lang="en-US" altLang="zh-CN" sz="2400" b="0" i="0" u="none" strike="noStrike" kern="1200" cap="none" spc="0" normalizeH="0" baseline="0" noProof="0" dirty="0">
              <a:ln>
                <a:noFill/>
              </a:ln>
              <a:solidFill>
                <a:srgbClr val="E9940B"/>
              </a:solidFill>
              <a:effectLst/>
              <a:uLnTx/>
              <a:uFillTx/>
              <a:latin typeface="Comic Sans MS" pitchFamily="66" charset="0"/>
              <a:ea typeface="宋体" panose="02010600030101010101" pitchFamily="2" charset="-122"/>
              <a:cs typeface="+mn-cs"/>
            </a:endParaRPr>
          </a:p>
          <a:p>
            <a:pPr marL="342900" marR="0" lvl="0" indent="-342900" algn="l" defTabSz="914400" rtl="0" eaLnBrk="1" fontAlgn="auto" latinLnBrk="0" hangingPunct="1">
              <a:lnSpc>
                <a:spcPct val="150000"/>
              </a:lnSpc>
              <a:spcBef>
                <a:spcPts val="0"/>
              </a:spcBef>
              <a:spcAft>
                <a:spcPts val="0"/>
              </a:spcAft>
              <a:buClrTx/>
              <a:buSzTx/>
              <a:buFontTx/>
              <a:buChar char="•"/>
              <a:tabLst/>
              <a:defRPr/>
            </a:pPr>
            <a:r>
              <a:rPr kumimoji="0" lang="en-US" altLang="zh-CN" sz="28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Part 1 (Para. 1-2): </a:t>
            </a:r>
          </a:p>
          <a:p>
            <a:pPr marL="342900" marR="0" lvl="0" indent="-342900" algn="l" defTabSz="914400" rtl="0" eaLnBrk="1" fontAlgn="auto" latinLnBrk="0" hangingPunct="1">
              <a:lnSpc>
                <a:spcPct val="150000"/>
              </a:lnSpc>
              <a:spcBef>
                <a:spcPts val="0"/>
              </a:spcBef>
              <a:spcAft>
                <a:spcPts val="0"/>
              </a:spcAft>
              <a:buClrTx/>
              <a:buSzTx/>
              <a:buFont typeface="Wingdings" pitchFamily="2" charset="2"/>
              <a:buNone/>
              <a:tabLst/>
              <a:defRPr/>
            </a:pPr>
            <a:r>
              <a:rPr kumimoji="0" lang="en-US" altLang="zh-CN" sz="28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rPr>
              <a:t>    </a:t>
            </a:r>
            <a:r>
              <a:rPr kumimoji="0" lang="en-US" altLang="zh-CN" sz="2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It is an introduction to the setting and all the three characters and their relationship of the story, “I” —Edmund Carr; Laura, and Colonel </a:t>
            </a:r>
            <a:r>
              <a:rPr kumimoji="0" lang="en-US" altLang="zh-CN" sz="28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Dalrymple</a:t>
            </a:r>
            <a:r>
              <a:rPr kumimoji="0" lang="en-US" altLang="zh-CN" sz="2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Edmund admires Laura and loves her secretly; Colonel </a:t>
            </a:r>
            <a:r>
              <a:rPr kumimoji="0" lang="en-US" altLang="zh-CN" sz="28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Dalrymple</a:t>
            </a:r>
            <a:r>
              <a:rPr kumimoji="0" lang="en-US" altLang="zh-CN" sz="2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could be his possible rival.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4275">
                                            <p:txEl>
                                              <p:pRg st="1" end="1"/>
                                            </p:txEl>
                                          </p:spTgt>
                                        </p:tgtEl>
                                        <p:attrNameLst>
                                          <p:attrName>style.visibility</p:attrName>
                                        </p:attrNameLst>
                                      </p:cBhvr>
                                      <p:to>
                                        <p:strVal val="visible"/>
                                      </p:to>
                                    </p:set>
                                    <p:animEffect transition="in" filter="blinds(horizontal)">
                                      <p:cBhvr>
                                        <p:cTn id="7" dur="500"/>
                                        <p:tgtEl>
                                          <p:spTgt spid="54275">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4275">
                                            <p:txEl>
                                              <p:pRg st="2" end="2"/>
                                            </p:txEl>
                                          </p:spTgt>
                                        </p:tgtEl>
                                        <p:attrNameLst>
                                          <p:attrName>style.visibility</p:attrName>
                                        </p:attrNameLst>
                                      </p:cBhvr>
                                      <p:to>
                                        <p:strVal val="visible"/>
                                      </p:to>
                                    </p:set>
                                    <p:animEffect transition="in" filter="blinds(horizontal)">
                                      <p:cBhvr>
                                        <p:cTn id="10" dur="500"/>
                                        <p:tgtEl>
                                          <p:spTgt spid="542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39552" y="39757"/>
            <a:ext cx="7772400" cy="851926"/>
          </a:xfrm>
        </p:spPr>
        <p:txBody>
          <a:bodyPr>
            <a:normAutofit/>
          </a:bodyPr>
          <a:lstStyle/>
          <a:p>
            <a:pPr eaLnBrk="1" hangingPunct="1"/>
            <a:r>
              <a:rPr lang="en-US" altLang="zh-CN" sz="2800" dirty="0">
                <a:solidFill>
                  <a:srgbClr val="C00000"/>
                </a:solidFill>
                <a:latin typeface="Times New Roman" pitchFamily="18" charset="0"/>
                <a:cs typeface="Times New Roman" pitchFamily="18" charset="0"/>
              </a:rPr>
              <a:t>Information from Para 1</a:t>
            </a:r>
          </a:p>
        </p:txBody>
      </p:sp>
      <p:sp>
        <p:nvSpPr>
          <p:cNvPr id="39939" name="Rectangle 3"/>
          <p:cNvSpPr>
            <a:spLocks noGrp="1" noChangeArrowheads="1"/>
          </p:cNvSpPr>
          <p:nvPr>
            <p:ph idx="1"/>
          </p:nvPr>
        </p:nvSpPr>
        <p:spPr>
          <a:xfrm>
            <a:off x="179513" y="872331"/>
            <a:ext cx="8856984" cy="5113337"/>
          </a:xfrm>
        </p:spPr>
        <p:txBody>
          <a:bodyPr>
            <a:noAutofit/>
          </a:bodyPr>
          <a:lstStyle/>
          <a:p>
            <a:pPr marL="0" indent="0" eaLnBrk="1" hangingPunct="1">
              <a:lnSpc>
                <a:spcPct val="90000"/>
              </a:lnSpc>
              <a:buNone/>
            </a:pPr>
            <a:r>
              <a:rPr lang="en-US" altLang="zh-CN" sz="2800" dirty="0">
                <a:solidFill>
                  <a:srgbClr val="C00000"/>
                </a:solidFill>
                <a:latin typeface="Times New Roman" pitchFamily="18" charset="0"/>
                <a:cs typeface="Times New Roman" pitchFamily="18" charset="0"/>
              </a:rPr>
              <a:t>What can we</a:t>
            </a:r>
            <a:r>
              <a:rPr lang="zh-CN" altLang="en-US" sz="2800" dirty="0">
                <a:solidFill>
                  <a:srgbClr val="C00000"/>
                </a:solidFill>
                <a:latin typeface="Times New Roman" pitchFamily="18" charset="0"/>
                <a:cs typeface="Times New Roman" pitchFamily="18" charset="0"/>
              </a:rPr>
              <a:t> </a:t>
            </a:r>
            <a:r>
              <a:rPr lang="en-US" altLang="zh-CN" sz="2800" dirty="0">
                <a:solidFill>
                  <a:srgbClr val="C00000"/>
                </a:solidFill>
                <a:latin typeface="Times New Roman" pitchFamily="18" charset="0"/>
                <a:cs typeface="Times New Roman" pitchFamily="18" charset="0"/>
              </a:rPr>
              <a:t>know from the first paragraph?</a:t>
            </a:r>
          </a:p>
          <a:p>
            <a:pPr eaLnBrk="1" hangingPunct="1">
              <a:lnSpc>
                <a:spcPct val="90000"/>
              </a:lnSpc>
              <a:buNone/>
            </a:pPr>
            <a:r>
              <a:rPr lang="en-US" altLang="zh-CN" sz="2800" dirty="0">
                <a:solidFill>
                  <a:srgbClr val="C00000"/>
                </a:solidFill>
                <a:latin typeface="Times New Roman" pitchFamily="18" charset="0"/>
                <a:cs typeface="Times New Roman" pitchFamily="18" charset="0"/>
              </a:rPr>
              <a:t>     First, </a:t>
            </a:r>
            <a:r>
              <a:rPr lang="en-US" altLang="zh-CN" sz="2800" dirty="0">
                <a:latin typeface="Times New Roman" pitchFamily="18" charset="0"/>
                <a:cs typeface="Times New Roman" pitchFamily="18" charset="0"/>
              </a:rPr>
              <a:t>Carr sits somewhere far from Laura, and is a secret admirer of Laura / </a:t>
            </a:r>
            <a:r>
              <a:rPr lang="en-US" altLang="zh-CN" sz="2800" i="1" dirty="0">
                <a:latin typeface="Times New Roman" pitchFamily="18" charset="0"/>
                <a:cs typeface="Times New Roman" pitchFamily="18" charset="0"/>
              </a:rPr>
              <a:t>in surreptitious (</a:t>
            </a:r>
            <a:r>
              <a:rPr lang="zh-CN" altLang="en-US" sz="2800" i="1" dirty="0">
                <a:latin typeface="Times New Roman" pitchFamily="18" charset="0"/>
                <a:cs typeface="Times New Roman" pitchFamily="18" charset="0"/>
              </a:rPr>
              <a:t>秘密的，暗中的</a:t>
            </a:r>
            <a:r>
              <a:rPr lang="en-US" altLang="zh-CN" sz="2800" i="1" dirty="0">
                <a:latin typeface="Times New Roman" pitchFamily="18" charset="0"/>
                <a:cs typeface="Times New Roman" pitchFamily="18" charset="0"/>
              </a:rPr>
              <a:t>)love with, an inward love on Laura. But we don’t know whether Carr dare express his love bravely, only love Laura in secret.  </a:t>
            </a:r>
          </a:p>
          <a:p>
            <a:pPr eaLnBrk="1" hangingPunct="1">
              <a:lnSpc>
                <a:spcPct val="90000"/>
              </a:lnSpc>
              <a:buNone/>
            </a:pPr>
            <a:r>
              <a:rPr lang="en-US" altLang="zh-CN" sz="2800" i="1" dirty="0">
                <a:solidFill>
                  <a:srgbClr val="C00000"/>
                </a:solidFill>
                <a:latin typeface="Times New Roman" pitchFamily="18" charset="0"/>
                <a:cs typeface="Times New Roman" pitchFamily="18" charset="0"/>
              </a:rPr>
              <a:t>     Second, </a:t>
            </a:r>
            <a:r>
              <a:rPr lang="en-US" altLang="zh-CN" sz="2800" i="1" dirty="0">
                <a:latin typeface="Times New Roman" pitchFamily="18" charset="0"/>
                <a:cs typeface="Times New Roman" pitchFamily="18" charset="0"/>
              </a:rPr>
              <a:t>Carr is different from what he used to be, because in the past, he never paid any attention to women’s dressing, but he now is much impressed by how Laura is dressing.</a:t>
            </a:r>
          </a:p>
          <a:p>
            <a:pPr eaLnBrk="1" hangingPunct="1">
              <a:lnSpc>
                <a:spcPct val="90000"/>
              </a:lnSpc>
              <a:buNone/>
            </a:pPr>
            <a:r>
              <a:rPr lang="en-US" altLang="zh-CN" sz="2800" i="1" dirty="0">
                <a:solidFill>
                  <a:schemeClr val="hlink"/>
                </a:solidFill>
                <a:latin typeface="Times New Roman" pitchFamily="18" charset="0"/>
                <a:cs typeface="Times New Roman" pitchFamily="18" charset="0"/>
              </a:rPr>
              <a:t>    </a:t>
            </a:r>
            <a:r>
              <a:rPr lang="en-US" altLang="zh-CN" sz="2800" i="1" dirty="0">
                <a:solidFill>
                  <a:srgbClr val="C00000"/>
                </a:solidFill>
                <a:latin typeface="Times New Roman" pitchFamily="18" charset="0"/>
                <a:cs typeface="Times New Roman" pitchFamily="18" charset="0"/>
              </a:rPr>
              <a:t> Third,</a:t>
            </a:r>
            <a:r>
              <a:rPr lang="en-US" altLang="zh-CN" sz="2800" i="1" dirty="0">
                <a:latin typeface="Times New Roman" pitchFamily="18" charset="0"/>
                <a:cs typeface="Times New Roman" pitchFamily="18" charset="0"/>
              </a:rPr>
              <a:t> Laura is a distinctive person, different from others, esp. in her dressing.   </a:t>
            </a:r>
          </a:p>
          <a:p>
            <a:pPr eaLnBrk="1" hangingPunct="1">
              <a:lnSpc>
                <a:spcPct val="90000"/>
              </a:lnSpc>
              <a:buNone/>
            </a:pPr>
            <a:r>
              <a:rPr lang="en-US" altLang="zh-CN" sz="2800" dirty="0">
                <a:solidFill>
                  <a:srgbClr val="C00000"/>
                </a:solidFill>
                <a:latin typeface="Times New Roman" pitchFamily="18" charset="0"/>
                <a:cs typeface="Times New Roman" pitchFamily="18" charset="0"/>
              </a:rPr>
              <a:t>     Fourth, </a:t>
            </a:r>
            <a:r>
              <a:rPr lang="en-US" altLang="zh-CN" sz="2800" dirty="0">
                <a:latin typeface="Times New Roman" pitchFamily="18" charset="0"/>
                <a:cs typeface="Times New Roman" pitchFamily="18" charset="0"/>
              </a:rPr>
              <a:t>Carr’s profession</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285720" y="571480"/>
            <a:ext cx="8642350" cy="5953864"/>
          </a:xfrm>
        </p:spPr>
        <p:txBody>
          <a:bodyPr>
            <a:normAutofit/>
          </a:bodyPr>
          <a:lstStyle/>
          <a:p>
            <a:pPr marL="457200" indent="-457200" eaLnBrk="1" hangingPunct="1">
              <a:lnSpc>
                <a:spcPct val="80000"/>
              </a:lnSpc>
              <a:buAutoNum type="arabicPeriod"/>
            </a:pPr>
            <a:r>
              <a:rPr lang="en-US" altLang="zh-CN" sz="2400" dirty="0">
                <a:latin typeface="Times New Roman" pitchFamily="18" charset="0"/>
                <a:ea typeface="Arial Unicode MS" pitchFamily="34" charset="-122"/>
                <a:cs typeface="Times New Roman" pitchFamily="18" charset="0"/>
              </a:rPr>
              <a:t>In the dining saloon I sit at a table with three other men; Laura sits some way off with a married couple and their daughter. </a:t>
            </a:r>
          </a:p>
          <a:p>
            <a:pPr eaLnBrk="1" hangingPunct="1">
              <a:lnSpc>
                <a:spcPct val="80000"/>
              </a:lnSpc>
              <a:buNone/>
            </a:pPr>
            <a:endParaRPr lang="en-US" altLang="zh-CN" sz="2400" dirty="0">
              <a:solidFill>
                <a:schemeClr val="hlink"/>
              </a:solidFill>
              <a:latin typeface="Arial Unicode MS" pitchFamily="34" charset="-122"/>
              <a:ea typeface="Arial Unicode MS" pitchFamily="34" charset="-122"/>
              <a:cs typeface="Arial Unicode MS" pitchFamily="34" charset="-122"/>
            </a:endParaRPr>
          </a:p>
          <a:p>
            <a:pPr>
              <a:lnSpc>
                <a:spcPct val="80000"/>
              </a:lnSpc>
              <a:buNone/>
            </a:pPr>
            <a:r>
              <a:rPr lang="en-US" altLang="zh-CN" sz="2400" dirty="0">
                <a:solidFill>
                  <a:srgbClr val="C00000"/>
                </a:solidFill>
                <a:latin typeface="Times New Roman" pitchFamily="18" charset="0"/>
                <a:ea typeface="Arial Unicode MS" pitchFamily="34" charset="-122"/>
                <a:cs typeface="Times New Roman" pitchFamily="18" charset="0"/>
              </a:rPr>
              <a:t>1</a:t>
            </a:r>
            <a:r>
              <a:rPr lang="zh-CN" altLang="en-US" sz="2400" dirty="0">
                <a:solidFill>
                  <a:srgbClr val="C00000"/>
                </a:solidFill>
                <a:latin typeface="Times New Roman" pitchFamily="18" charset="0"/>
                <a:ea typeface="Arial Unicode MS" pitchFamily="34" charset="-122"/>
                <a:cs typeface="Times New Roman" pitchFamily="18" charset="0"/>
              </a:rPr>
              <a:t>） </a:t>
            </a:r>
            <a:r>
              <a:rPr lang="en-US" altLang="zh-CN" sz="2400" dirty="0">
                <a:solidFill>
                  <a:srgbClr val="C00000"/>
                </a:solidFill>
                <a:latin typeface="Times New Roman" pitchFamily="18" charset="0"/>
                <a:ea typeface="Arial Unicode MS" pitchFamily="34" charset="-122"/>
                <a:cs typeface="Times New Roman" pitchFamily="18" charset="0"/>
              </a:rPr>
              <a:t>Saloon</a:t>
            </a:r>
            <a:r>
              <a:rPr lang="en-US" altLang="zh-CN" sz="2400" dirty="0">
                <a:solidFill>
                  <a:schemeClr val="hlink"/>
                </a:solidFill>
                <a:latin typeface="Times New Roman" pitchFamily="18" charset="0"/>
                <a:ea typeface="Arial Unicode MS" pitchFamily="34" charset="-122"/>
                <a:cs typeface="Times New Roman" pitchFamily="18" charset="0"/>
              </a:rPr>
              <a:t> </a:t>
            </a:r>
            <a:r>
              <a:rPr lang="en-US" altLang="zh-CN" sz="2400" dirty="0" err="1">
                <a:latin typeface="Times New Roman" pitchFamily="18" charset="0"/>
                <a:ea typeface="Arial Unicode MS" pitchFamily="34" charset="-122"/>
                <a:cs typeface="Times New Roman" pitchFamily="18" charset="0"/>
              </a:rPr>
              <a:t>vs</a:t>
            </a:r>
            <a:r>
              <a:rPr lang="en-US" altLang="zh-CN" sz="2400" dirty="0">
                <a:latin typeface="Times New Roman" pitchFamily="18" charset="0"/>
                <a:ea typeface="Arial Unicode MS" pitchFamily="34" charset="-122"/>
                <a:cs typeface="Times New Roman" pitchFamily="18" charset="0"/>
              </a:rPr>
              <a:t> </a:t>
            </a:r>
            <a:r>
              <a:rPr lang="en-US" altLang="zh-CN" sz="2400" dirty="0">
                <a:solidFill>
                  <a:srgbClr val="C00000"/>
                </a:solidFill>
                <a:latin typeface="Times New Roman" pitchFamily="18" charset="0"/>
                <a:ea typeface="Arial Unicode MS" pitchFamily="34" charset="-122"/>
                <a:cs typeface="Times New Roman" pitchFamily="18" charset="0"/>
              </a:rPr>
              <a:t>salon</a:t>
            </a:r>
          </a:p>
          <a:p>
            <a:pPr eaLnBrk="1" hangingPunct="1">
              <a:lnSpc>
                <a:spcPct val="80000"/>
              </a:lnSpc>
            </a:pPr>
            <a:r>
              <a:rPr lang="en-US" altLang="zh-CN" sz="2400" b="1" dirty="0">
                <a:solidFill>
                  <a:srgbClr val="C00000"/>
                </a:solidFill>
                <a:latin typeface="Times New Roman" pitchFamily="18" charset="0"/>
                <a:ea typeface="Arial Unicode MS" pitchFamily="34" charset="-122"/>
                <a:cs typeface="Times New Roman" pitchFamily="18" charset="0"/>
              </a:rPr>
              <a:t>Saloon</a:t>
            </a:r>
            <a:r>
              <a:rPr lang="en-US" altLang="zh-CN" sz="2400" dirty="0">
                <a:solidFill>
                  <a:srgbClr val="C00000"/>
                </a:solidFill>
                <a:latin typeface="Times New Roman" pitchFamily="18" charset="0"/>
                <a:ea typeface="Arial Unicode MS" pitchFamily="34" charset="-122"/>
                <a:cs typeface="Times New Roman" pitchFamily="18" charset="0"/>
              </a:rPr>
              <a:t>: </a:t>
            </a:r>
            <a:r>
              <a:rPr lang="en-US" altLang="zh-CN" sz="2400" dirty="0">
                <a:latin typeface="Times New Roman" pitchFamily="18" charset="0"/>
                <a:ea typeface="Arial Unicode MS" pitchFamily="34" charset="-122"/>
                <a:cs typeface="Times New Roman" pitchFamily="18" charset="0"/>
              </a:rPr>
              <a:t>a large comfortable room where passengers on a ship can sit and relax; pub </a:t>
            </a:r>
            <a:r>
              <a:rPr lang="zh-CN" altLang="en-US" sz="2400" dirty="0">
                <a:latin typeface="+mn-ea"/>
                <a:cs typeface="Times New Roman" pitchFamily="18" charset="0"/>
              </a:rPr>
              <a:t>酒吧，大厅，公共大厅</a:t>
            </a:r>
            <a:endParaRPr lang="en-US" altLang="zh-CN" sz="2400" dirty="0">
              <a:latin typeface="+mn-ea"/>
              <a:cs typeface="Times New Roman" pitchFamily="18" charset="0"/>
            </a:endParaRPr>
          </a:p>
          <a:p>
            <a:pPr eaLnBrk="1" hangingPunct="1">
              <a:lnSpc>
                <a:spcPct val="80000"/>
              </a:lnSpc>
            </a:pPr>
            <a:r>
              <a:rPr lang="en-US" altLang="zh-CN" sz="2400" b="1" dirty="0">
                <a:solidFill>
                  <a:srgbClr val="C00000"/>
                </a:solidFill>
                <a:latin typeface="Times New Roman" pitchFamily="18" charset="0"/>
                <a:ea typeface="Arial Unicode MS" pitchFamily="34" charset="-122"/>
                <a:cs typeface="Times New Roman" pitchFamily="18" charset="0"/>
              </a:rPr>
              <a:t>Salon</a:t>
            </a:r>
            <a:r>
              <a:rPr lang="en-US" altLang="zh-CN" sz="2400" dirty="0">
                <a:solidFill>
                  <a:srgbClr val="C00000"/>
                </a:solidFill>
                <a:latin typeface="Times New Roman" pitchFamily="18" charset="0"/>
                <a:ea typeface="Arial Unicode MS" pitchFamily="34" charset="-122"/>
                <a:cs typeface="Times New Roman" pitchFamily="18" charset="0"/>
              </a:rPr>
              <a:t>:</a:t>
            </a:r>
          </a:p>
          <a:p>
            <a:pPr eaLnBrk="1" hangingPunct="1">
              <a:lnSpc>
                <a:spcPct val="80000"/>
              </a:lnSpc>
            </a:pPr>
            <a:r>
              <a:rPr lang="en-US" altLang="zh-CN" sz="2400" dirty="0">
                <a:latin typeface="Times New Roman" pitchFamily="18" charset="0"/>
                <a:ea typeface="Arial Unicode MS" pitchFamily="34" charset="-122"/>
                <a:cs typeface="Times New Roman" pitchFamily="18" charset="0"/>
              </a:rPr>
              <a:t> barbershop; a beauty salon</a:t>
            </a:r>
          </a:p>
          <a:p>
            <a:pPr eaLnBrk="1" hangingPunct="1">
              <a:lnSpc>
                <a:spcPct val="80000"/>
              </a:lnSpc>
            </a:pPr>
            <a:r>
              <a:rPr lang="en-US" altLang="zh-CN" sz="2400" dirty="0">
                <a:latin typeface="Times New Roman" pitchFamily="18" charset="0"/>
                <a:ea typeface="Arial Unicode MS" pitchFamily="34" charset="-122"/>
                <a:cs typeface="Times New Roman" pitchFamily="18" charset="0"/>
              </a:rPr>
              <a:t> a fashion salon </a:t>
            </a:r>
            <a:br>
              <a:rPr lang="en-US" altLang="zh-CN" sz="2400" dirty="0">
                <a:latin typeface="Times New Roman" pitchFamily="18" charset="0"/>
                <a:ea typeface="Arial Unicode MS" pitchFamily="34" charset="-122"/>
                <a:cs typeface="Times New Roman" pitchFamily="18" charset="0"/>
              </a:rPr>
            </a:br>
            <a:r>
              <a:rPr lang="zh-CN" altLang="en-US" sz="2400" dirty="0">
                <a:latin typeface="Times New Roman" pitchFamily="18" charset="0"/>
                <a:ea typeface="Arial Unicode MS" pitchFamily="34" charset="-122"/>
                <a:cs typeface="Times New Roman" pitchFamily="18" charset="0"/>
              </a:rPr>
              <a:t>　</a:t>
            </a:r>
            <a:r>
              <a:rPr lang="en-US" altLang="zh-CN" sz="2400" i="1" dirty="0">
                <a:latin typeface="Times New Roman" pitchFamily="18" charset="0"/>
                <a:ea typeface="Arial Unicode MS" pitchFamily="34" charset="-122"/>
                <a:cs typeface="Times New Roman" pitchFamily="18" charset="0"/>
              </a:rPr>
              <a:t>a literary / art  salon</a:t>
            </a:r>
          </a:p>
          <a:p>
            <a:pPr eaLnBrk="1" hangingPunct="1">
              <a:lnSpc>
                <a:spcPct val="80000"/>
              </a:lnSpc>
            </a:pPr>
            <a:endParaRPr lang="en-US" altLang="zh-CN" sz="2400" i="1" dirty="0">
              <a:latin typeface="Times New Roman" pitchFamily="18" charset="0"/>
              <a:ea typeface="Arial Unicode MS" pitchFamily="34" charset="-122"/>
              <a:cs typeface="Times New Roman" pitchFamily="18" charset="0"/>
            </a:endParaRPr>
          </a:p>
          <a:p>
            <a:pPr marL="274320" indent="-274320">
              <a:buClr>
                <a:schemeClr val="accent3"/>
              </a:buClr>
              <a:buNone/>
              <a:defRPr/>
            </a:pPr>
            <a:r>
              <a:rPr lang="en-US" altLang="zh-CN" sz="2400" dirty="0">
                <a:solidFill>
                  <a:srgbClr val="C00000"/>
                </a:solidFill>
                <a:latin typeface="Times New Roman" pitchFamily="18" charset="0"/>
                <a:ea typeface="Arial Unicode MS" pitchFamily="34" charset="-122"/>
                <a:cs typeface="Times New Roman" pitchFamily="18" charset="0"/>
              </a:rPr>
              <a:t>2</a:t>
            </a:r>
            <a:r>
              <a:rPr lang="zh-CN" altLang="en-US" sz="2400" dirty="0">
                <a:solidFill>
                  <a:srgbClr val="C00000"/>
                </a:solidFill>
                <a:latin typeface="Times New Roman" pitchFamily="18" charset="0"/>
                <a:ea typeface="Arial Unicode MS" pitchFamily="34" charset="-122"/>
                <a:cs typeface="Times New Roman" pitchFamily="18" charset="0"/>
              </a:rPr>
              <a:t>） </a:t>
            </a:r>
            <a:r>
              <a:rPr lang="en-US" altLang="zh-CN" sz="2400" dirty="0">
                <a:solidFill>
                  <a:srgbClr val="C00000"/>
                </a:solidFill>
                <a:latin typeface="Times New Roman" pitchFamily="18" charset="0"/>
                <a:ea typeface="Arial Unicode MS" pitchFamily="34" charset="-122"/>
                <a:cs typeface="Times New Roman" pitchFamily="18" charset="0"/>
              </a:rPr>
              <a:t>way off: </a:t>
            </a:r>
            <a:r>
              <a:rPr lang="en-US" altLang="zh-CN" sz="2400" i="1" dirty="0">
                <a:latin typeface="Times New Roman" pitchFamily="18" charset="0"/>
                <a:ea typeface="Arial Unicode MS" pitchFamily="34" charset="-122"/>
                <a:cs typeface="Times New Roman" pitchFamily="18" charset="0"/>
              </a:rPr>
              <a:t>(an American expression meaning) far from where you are. </a:t>
            </a:r>
            <a:endParaRPr lang="en-US" altLang="zh-CN" sz="2400" dirty="0">
              <a:latin typeface="Times New Roman" pitchFamily="18" charset="0"/>
              <a:ea typeface="Arial Unicode MS" pitchFamily="34" charset="-122"/>
              <a:cs typeface="Times New Roman" pitchFamily="18" charset="0"/>
            </a:endParaRPr>
          </a:p>
          <a:p>
            <a:pPr marL="274320" indent="-274320">
              <a:buClr>
                <a:schemeClr val="accent3"/>
              </a:buClr>
              <a:buNone/>
              <a:defRPr/>
            </a:pPr>
            <a:r>
              <a:rPr lang="en-US" altLang="zh-CN" sz="2400" dirty="0">
                <a:latin typeface="Times New Roman" pitchFamily="18" charset="0"/>
                <a:ea typeface="Arial Unicode MS" pitchFamily="34" charset="-122"/>
                <a:cs typeface="Times New Roman" pitchFamily="18" charset="0"/>
              </a:rPr>
              <a:t>     e.g. I heard the bells from way off.  </a:t>
            </a:r>
            <a:r>
              <a:rPr lang="zh-CN" altLang="en-US" sz="2400" dirty="0">
                <a:latin typeface="Times New Roman" pitchFamily="18" charset="0"/>
                <a:ea typeface="Arial Unicode MS" pitchFamily="34" charset="-122"/>
                <a:cs typeface="Times New Roman" pitchFamily="18" charset="0"/>
              </a:rPr>
              <a:t>远离</a:t>
            </a:r>
            <a:endParaRPr lang="en-US" altLang="zh-CN" sz="2400" dirty="0">
              <a:latin typeface="Times New Roman" pitchFamily="18" charset="0"/>
              <a:ea typeface="Arial Unicode MS" pitchFamily="34" charset="-122"/>
              <a:cs typeface="Times New Roman" pitchFamily="18" charset="0"/>
            </a:endParaRPr>
          </a:p>
          <a:p>
            <a:pPr marL="274320" indent="-274320">
              <a:buClr>
                <a:schemeClr val="accent3"/>
              </a:buClr>
              <a:buFont typeface="Wingdings 2"/>
              <a:buChar char=""/>
              <a:defRPr/>
            </a:pPr>
            <a:r>
              <a:rPr lang="en-US" altLang="zh-CN" sz="2400" dirty="0">
                <a:solidFill>
                  <a:srgbClr val="C00000"/>
                </a:solidFill>
                <a:latin typeface="Times New Roman" pitchFamily="18" charset="0"/>
                <a:ea typeface="Arial Unicode MS" pitchFamily="34" charset="-122"/>
                <a:cs typeface="Times New Roman" pitchFamily="18" charset="0"/>
              </a:rPr>
              <a:t>Some way off:</a:t>
            </a:r>
            <a:r>
              <a:rPr lang="en-US" altLang="zh-CN" sz="2400" dirty="0">
                <a:latin typeface="Times New Roman" pitchFamily="18" charset="0"/>
                <a:ea typeface="Arial Unicode MS" pitchFamily="34" charset="-122"/>
                <a:cs typeface="Times New Roman" pitchFamily="18" charset="0"/>
              </a:rPr>
              <a:t> at a distance  </a:t>
            </a:r>
            <a:r>
              <a:rPr lang="zh-CN" altLang="en-US" sz="2400" dirty="0">
                <a:latin typeface="Times New Roman" pitchFamily="18" charset="0"/>
                <a:ea typeface="Arial Unicode MS" pitchFamily="34" charset="-122"/>
                <a:cs typeface="Times New Roman" pitchFamily="18" charset="0"/>
              </a:rPr>
              <a:t>离</a:t>
            </a:r>
            <a:r>
              <a:rPr lang="en-US" altLang="zh-CN" sz="2400" dirty="0">
                <a:latin typeface="Times New Roman" pitchFamily="18" charset="0"/>
                <a:ea typeface="Arial Unicode MS" pitchFamily="34" charset="-122"/>
                <a:cs typeface="Times New Roman" pitchFamily="18" charset="0"/>
              </a:rPr>
              <a:t>…</a:t>
            </a:r>
            <a:r>
              <a:rPr lang="zh-CN" altLang="en-US" sz="2400" dirty="0">
                <a:latin typeface="Times New Roman" pitchFamily="18" charset="0"/>
                <a:ea typeface="Arial Unicode MS" pitchFamily="34" charset="-122"/>
                <a:cs typeface="Times New Roman" pitchFamily="18" charset="0"/>
              </a:rPr>
              <a:t>有一段距离</a:t>
            </a:r>
            <a:endParaRPr lang="en-US" altLang="zh-CN" sz="2400" dirty="0">
              <a:latin typeface="Times New Roman" pitchFamily="18" charset="0"/>
              <a:ea typeface="Arial Unicode MS" pitchFamily="34" charset="-122"/>
              <a:cs typeface="Times New Roman" pitchFamily="18" charset="0"/>
            </a:endParaRPr>
          </a:p>
          <a:p>
            <a:pPr marL="274320" indent="-274320">
              <a:buClr>
                <a:schemeClr val="accent3"/>
              </a:buClr>
              <a:buNone/>
              <a:defRPr/>
            </a:pPr>
            <a:r>
              <a:rPr lang="en-US" altLang="zh-CN" sz="2400" dirty="0">
                <a:latin typeface="Times New Roman" pitchFamily="18" charset="0"/>
                <a:ea typeface="Arial Unicode MS" pitchFamily="34" charset="-122"/>
                <a:cs typeface="Times New Roman" pitchFamily="18" charset="0"/>
              </a:rPr>
              <a:t>    e.g. So she sat </a:t>
            </a:r>
            <a:r>
              <a:rPr lang="en-US" altLang="zh-CN" sz="2400" b="1" dirty="0">
                <a:latin typeface="Times New Roman" pitchFamily="18" charset="0"/>
                <a:ea typeface="Arial Unicode MS" pitchFamily="34" charset="-122"/>
                <a:cs typeface="Times New Roman" pitchFamily="18" charset="0"/>
              </a:rPr>
              <a:t>some</a:t>
            </a:r>
            <a:r>
              <a:rPr lang="en-US" altLang="zh-CN" sz="2400" dirty="0">
                <a:latin typeface="Times New Roman" pitchFamily="18" charset="0"/>
                <a:ea typeface="Arial Unicode MS" pitchFamily="34" charset="-122"/>
                <a:cs typeface="Times New Roman" pitchFamily="18" charset="0"/>
              </a:rPr>
              <a:t> </a:t>
            </a:r>
            <a:r>
              <a:rPr lang="en-US" altLang="zh-CN" sz="2400" b="1" dirty="0">
                <a:latin typeface="Times New Roman" pitchFamily="18" charset="0"/>
                <a:ea typeface="Arial Unicode MS" pitchFamily="34" charset="-122"/>
                <a:cs typeface="Times New Roman" pitchFamily="18" charset="0"/>
              </a:rPr>
              <a:t>way</a:t>
            </a:r>
            <a:r>
              <a:rPr lang="en-US" altLang="zh-CN" sz="2400" dirty="0">
                <a:latin typeface="Times New Roman" pitchFamily="18" charset="0"/>
                <a:ea typeface="Arial Unicode MS" pitchFamily="34" charset="-122"/>
                <a:cs typeface="Times New Roman" pitchFamily="18" charset="0"/>
              </a:rPr>
              <a:t> </a:t>
            </a:r>
            <a:r>
              <a:rPr lang="en-US" altLang="zh-CN" sz="2400" b="1" dirty="0">
                <a:latin typeface="Times New Roman" pitchFamily="18" charset="0"/>
                <a:ea typeface="Arial Unicode MS" pitchFamily="34" charset="-122"/>
                <a:cs typeface="Times New Roman" pitchFamily="18" charset="0"/>
              </a:rPr>
              <a:t>off</a:t>
            </a:r>
            <a:r>
              <a:rPr lang="en-US" altLang="zh-CN" sz="2400" dirty="0">
                <a:latin typeface="Times New Roman" pitchFamily="18" charset="0"/>
                <a:ea typeface="Arial Unicode MS" pitchFamily="34" charset="-122"/>
                <a:cs typeface="Times New Roman" pitchFamily="18" charset="0"/>
              </a:rPr>
              <a:t>, weeping bitterly.</a:t>
            </a:r>
          </a:p>
          <a:p>
            <a:pPr eaLnBrk="1" hangingPunct="1">
              <a:lnSpc>
                <a:spcPct val="80000"/>
              </a:lnSpc>
            </a:pPr>
            <a:endParaRPr lang="en-US" altLang="zh-CN" sz="2000" i="1" dirty="0">
              <a:latin typeface="Arial Unicode MS" pitchFamily="34" charset="-122"/>
              <a:ea typeface="Arial Unicode MS" pitchFamily="34" charset="-122"/>
              <a:cs typeface="Arial Unicode MS" pitchFamily="34" charset="-122"/>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357166"/>
            <a:ext cx="8229600" cy="5768997"/>
          </a:xfrm>
        </p:spPr>
        <p:txBody>
          <a:bodyPr>
            <a:normAutofit/>
          </a:bodyPr>
          <a:lstStyle/>
          <a:p>
            <a:pPr>
              <a:buNone/>
            </a:pPr>
            <a:r>
              <a:rPr lang="en-US" altLang="zh-CN" sz="2000" dirty="0">
                <a:latin typeface="Times New Roman" pitchFamily="18" charset="0"/>
                <a:cs typeface="Times New Roman" pitchFamily="18" charset="0"/>
              </a:rPr>
              <a:t>3. I can observe her without her knowing, and this gives me pleasure, for it is </a:t>
            </a:r>
          </a:p>
          <a:p>
            <a:pPr>
              <a:buNone/>
            </a:pPr>
            <a:r>
              <a:rPr lang="en-US" altLang="zh-CN" sz="2000" dirty="0">
                <a:latin typeface="Times New Roman" pitchFamily="18" charset="0"/>
                <a:cs typeface="Times New Roman" pitchFamily="18" charset="0"/>
              </a:rPr>
              <a:t>as in a moving picture that I can note the grace of her gestures, whether she </a:t>
            </a:r>
          </a:p>
          <a:p>
            <a:pPr>
              <a:buNone/>
            </a:pPr>
            <a:r>
              <a:rPr lang="en-US" altLang="zh-CN" sz="2000" dirty="0">
                <a:latin typeface="Times New Roman" pitchFamily="18" charset="0"/>
                <a:cs typeface="Times New Roman" pitchFamily="18" charset="0"/>
              </a:rPr>
              <a:t>raises a glass of wine to her lips or turns with a remark to one of her </a:t>
            </a:r>
          </a:p>
          <a:p>
            <a:pPr>
              <a:buNone/>
            </a:pPr>
            <a:r>
              <a:rPr lang="en-US" altLang="zh-CN" sz="2000" dirty="0">
                <a:latin typeface="Times New Roman" pitchFamily="18" charset="0"/>
                <a:cs typeface="Times New Roman" pitchFamily="18" charset="0"/>
              </a:rPr>
              <a:t>neighbours or takes a  cigarette from her case with those slender fingers. </a:t>
            </a:r>
          </a:p>
          <a:p>
            <a:pPr>
              <a:buNone/>
            </a:pPr>
            <a:endParaRPr lang="en-US" altLang="zh-CN" sz="2000" dirty="0">
              <a:latin typeface="Times New Roman" pitchFamily="18" charset="0"/>
              <a:cs typeface="Times New Roman" pitchFamily="18" charset="0"/>
            </a:endParaRPr>
          </a:p>
          <a:p>
            <a:pPr marL="457200" indent="-457200">
              <a:buAutoNum type="arabicParenR"/>
            </a:pPr>
            <a:r>
              <a:rPr lang="en-US" altLang="zh-CN" sz="2000" dirty="0">
                <a:solidFill>
                  <a:srgbClr val="C00000"/>
                </a:solidFill>
                <a:latin typeface="Times New Roman" pitchFamily="18" charset="0"/>
                <a:cs typeface="Times New Roman" pitchFamily="18" charset="0"/>
              </a:rPr>
              <a:t>What can we infer from this sentence?  </a:t>
            </a:r>
            <a:r>
              <a:rPr lang="en-US" altLang="zh-CN" sz="2000" dirty="0">
                <a:latin typeface="Times New Roman" pitchFamily="18" charset="0"/>
                <a:cs typeface="Times New Roman" pitchFamily="18" charset="0"/>
              </a:rPr>
              <a:t>(deeply attracted by the beauty of Laura;  )</a:t>
            </a:r>
          </a:p>
          <a:p>
            <a:pPr marL="457200" indent="-457200">
              <a:buAutoNum type="arabicParenR"/>
            </a:pPr>
            <a:r>
              <a:rPr lang="en-US" altLang="zh-CN" sz="2000" dirty="0">
                <a:solidFill>
                  <a:srgbClr val="C00000"/>
                </a:solidFill>
                <a:latin typeface="Times New Roman" pitchFamily="18" charset="0"/>
                <a:cs typeface="Times New Roman" pitchFamily="18" charset="0"/>
              </a:rPr>
              <a:t>What characterizes the sentence structure and the use of words?</a:t>
            </a:r>
          </a:p>
          <a:p>
            <a:pPr marL="457200" indent="-457200">
              <a:buNone/>
            </a:pPr>
            <a:r>
              <a:rPr lang="en-US" altLang="zh-CN" sz="2000" dirty="0">
                <a:latin typeface="Times New Roman" pitchFamily="18" charset="0"/>
                <a:cs typeface="Times New Roman" pitchFamily="18" charset="0"/>
              </a:rPr>
              <a:t>         --long sentence; loose sentence (easy to follow, the main information comes first. )</a:t>
            </a:r>
          </a:p>
          <a:p>
            <a:pPr marL="457200" indent="-457200">
              <a:buNone/>
            </a:pPr>
            <a:r>
              <a:rPr lang="en-US" altLang="zh-CN" sz="2000" dirty="0">
                <a:latin typeface="Times New Roman" pitchFamily="18" charset="0"/>
                <a:cs typeface="Times New Roman" pitchFamily="18" charset="0"/>
              </a:rPr>
              <a:t>         --detailed description of Laura’s gestures</a:t>
            </a:r>
          </a:p>
          <a:p>
            <a:pPr marL="457200" indent="-457200">
              <a:buAutoNum type="arabicParenR" startAt="3"/>
            </a:pPr>
            <a:r>
              <a:rPr lang="en-US" altLang="zh-CN" sz="2000" dirty="0">
                <a:solidFill>
                  <a:srgbClr val="C00000"/>
                </a:solidFill>
                <a:latin typeface="Times New Roman" pitchFamily="18" charset="0"/>
                <a:cs typeface="Times New Roman" pitchFamily="18" charset="0"/>
              </a:rPr>
              <a:t>What does the loose sentence suggest?   </a:t>
            </a:r>
            <a:r>
              <a:rPr lang="en-US" altLang="zh-CN" sz="2000" dirty="0">
                <a:latin typeface="Times New Roman" pitchFamily="18" charset="0"/>
                <a:cs typeface="Times New Roman" pitchFamily="18" charset="0"/>
              </a:rPr>
              <a:t>(create an enjoyable and relaxing atmosphere;  so attracted by the beauty of Laura that I cannot move my eyes away from her. )</a:t>
            </a:r>
          </a:p>
          <a:p>
            <a:pPr marL="457200" indent="-457200">
              <a:buAutoNum type="arabicParenR" startAt="3"/>
            </a:pPr>
            <a:endParaRPr lang="en-US" altLang="zh-CN" sz="2000" dirty="0">
              <a:latin typeface="Times New Roman" pitchFamily="18" charset="0"/>
              <a:cs typeface="Times New Roman" pitchFamily="18" charset="0"/>
            </a:endParaRPr>
          </a:p>
          <a:p>
            <a:pPr marL="457200" indent="-457200">
              <a:buAutoNum type="arabicParenR" startAt="3"/>
            </a:pPr>
            <a:r>
              <a:rPr lang="en-US" altLang="zh-CN" sz="2000" dirty="0">
                <a:latin typeface="Times New Roman" pitchFamily="18" charset="0"/>
                <a:cs typeface="Times New Roman" pitchFamily="18" charset="0"/>
              </a:rPr>
              <a:t>The din of…, of… of…. is continuous and makes you dizzy. </a:t>
            </a:r>
          </a:p>
          <a:p>
            <a:pPr marL="457200" indent="-457200">
              <a:buNone/>
            </a:pPr>
            <a:endParaRPr lang="en-US" altLang="zh-CN" sz="2000" dirty="0">
              <a:latin typeface="Times New Roman" pitchFamily="18" charset="0"/>
              <a:cs typeface="Times New Roman" pitchFamily="18" charset="0"/>
            </a:endParaRPr>
          </a:p>
          <a:p>
            <a:pPr marL="457200" indent="-457200">
              <a:buAutoNum type="arabicParenR"/>
            </a:pPr>
            <a:endParaRPr lang="en-US" altLang="zh-CN" sz="2000" dirty="0">
              <a:latin typeface="Times New Roman" pitchFamily="18" charset="0"/>
              <a:cs typeface="Times New Roman" pitchFamily="18" charset="0"/>
            </a:endParaRPr>
          </a:p>
          <a:p>
            <a:pPr>
              <a:buNone/>
            </a:pPr>
            <a:endParaRPr lang="zh-CN" altLang="en-US"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9512" y="3395188"/>
            <a:ext cx="8568952" cy="144016"/>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eaLnBrk="0" hangingPunct="0"/>
            <a:endParaRPr lang="zh-CN" altLang="en-US">
              <a:solidFill>
                <a:srgbClr val="FFFFFF"/>
              </a:solidFill>
            </a:endParaRPr>
          </a:p>
        </p:txBody>
      </p:sp>
      <p:cxnSp>
        <p:nvCxnSpPr>
          <p:cNvPr id="6" name="直接箭头连接符 5"/>
          <p:cNvCxnSpPr/>
          <p:nvPr/>
        </p:nvCxnSpPr>
        <p:spPr>
          <a:xfrm flipV="1">
            <a:off x="827584" y="2869885"/>
            <a:ext cx="0" cy="5040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395536" y="1924322"/>
            <a:ext cx="1008112" cy="830997"/>
          </a:xfrm>
          <a:prstGeom prst="rect">
            <a:avLst/>
          </a:prstGeom>
          <a:noFill/>
        </p:spPr>
        <p:txBody>
          <a:bodyPr wrap="square" rtlCol="0">
            <a:spAutoFit/>
          </a:bodyPr>
          <a:lstStyle/>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born</a:t>
            </a:r>
          </a:p>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1892</a:t>
            </a:r>
            <a:endParaRPr lang="zh-CN" altLang="en-US" sz="2400" dirty="0">
              <a:solidFill>
                <a:srgbClr val="0C0C0C"/>
              </a:solidFill>
              <a:latin typeface="Times New Roman" panose="02020603050405020304" pitchFamily="18" charset="0"/>
              <a:cs typeface="Times New Roman" panose="02020603050405020304" pitchFamily="18" charset="0"/>
            </a:endParaRPr>
          </a:p>
        </p:txBody>
      </p:sp>
      <p:cxnSp>
        <p:nvCxnSpPr>
          <p:cNvPr id="9" name="直接箭头连接符 8"/>
          <p:cNvCxnSpPr>
            <a:endCxn id="19" idx="2"/>
          </p:cNvCxnSpPr>
          <p:nvPr/>
        </p:nvCxnSpPr>
        <p:spPr>
          <a:xfrm flipV="1">
            <a:off x="3059832" y="2225254"/>
            <a:ext cx="0" cy="11699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1835696" y="3604981"/>
            <a:ext cx="0" cy="4101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797306" y="4080955"/>
            <a:ext cx="1944216" cy="830997"/>
          </a:xfrm>
          <a:prstGeom prst="rect">
            <a:avLst/>
          </a:prstGeom>
          <a:noFill/>
        </p:spPr>
        <p:txBody>
          <a:bodyPr wrap="square" rtlCol="0">
            <a:spAutoFit/>
          </a:bodyPr>
          <a:lstStyle/>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1913</a:t>
            </a:r>
          </a:p>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gets married</a:t>
            </a:r>
            <a:endParaRPr lang="zh-CN" altLang="en-US" sz="2400" dirty="0">
              <a:solidFill>
                <a:srgbClr val="0C0C0C"/>
              </a:solidFill>
              <a:latin typeface="Times New Roman" panose="02020603050405020304" pitchFamily="18" charset="0"/>
              <a:cs typeface="Times New Roman" panose="02020603050405020304" pitchFamily="18" charset="0"/>
            </a:endParaRPr>
          </a:p>
        </p:txBody>
      </p:sp>
      <p:sp>
        <p:nvSpPr>
          <p:cNvPr id="19" name="文本框 18"/>
          <p:cNvSpPr txBox="1"/>
          <p:nvPr/>
        </p:nvSpPr>
        <p:spPr>
          <a:xfrm>
            <a:off x="1359002" y="1394257"/>
            <a:ext cx="3401660" cy="830997"/>
          </a:xfrm>
          <a:prstGeom prst="rect">
            <a:avLst/>
          </a:prstGeom>
          <a:noFill/>
        </p:spPr>
        <p:txBody>
          <a:bodyPr wrap="square" rtlCol="0">
            <a:spAutoFit/>
          </a:bodyPr>
          <a:lstStyle/>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the </a:t>
            </a:r>
            <a:r>
              <a:rPr lang="en-US" altLang="zh-CN" sz="2400" dirty="0" err="1">
                <a:solidFill>
                  <a:srgbClr val="0C0C0C"/>
                </a:solidFill>
                <a:latin typeface="Times New Roman" panose="02020603050405020304" pitchFamily="18" charset="0"/>
                <a:cs typeface="Times New Roman" panose="02020603050405020304" pitchFamily="18" charset="0"/>
              </a:rPr>
              <a:t>Hawthorndon</a:t>
            </a:r>
            <a:r>
              <a:rPr lang="en-US" altLang="zh-CN" sz="2400" dirty="0">
                <a:solidFill>
                  <a:srgbClr val="0C0C0C"/>
                </a:solidFill>
                <a:latin typeface="Times New Roman" panose="02020603050405020304" pitchFamily="18" charset="0"/>
                <a:cs typeface="Times New Roman" panose="02020603050405020304" pitchFamily="18" charset="0"/>
              </a:rPr>
              <a:t> Prize</a:t>
            </a:r>
          </a:p>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1927</a:t>
            </a:r>
            <a:endParaRPr lang="zh-CN" altLang="en-US" sz="2400" dirty="0">
              <a:solidFill>
                <a:srgbClr val="0C0C0C"/>
              </a:solidFill>
              <a:latin typeface="Times New Roman" panose="02020603050405020304" pitchFamily="18" charset="0"/>
              <a:cs typeface="Times New Roman" panose="02020603050405020304" pitchFamily="18" charset="0"/>
            </a:endParaRPr>
          </a:p>
        </p:txBody>
      </p:sp>
      <p:grpSp>
        <p:nvGrpSpPr>
          <p:cNvPr id="2" name="组合 1"/>
          <p:cNvGrpSpPr/>
          <p:nvPr/>
        </p:nvGrpSpPr>
        <p:grpSpPr>
          <a:xfrm>
            <a:off x="5740642" y="1863684"/>
            <a:ext cx="3401660" cy="1534128"/>
            <a:chOff x="5740642" y="1863684"/>
            <a:chExt cx="3401660" cy="1534128"/>
          </a:xfrm>
        </p:grpSpPr>
        <p:cxnSp>
          <p:nvCxnSpPr>
            <p:cNvPr id="22" name="直接箭头连接符 21"/>
            <p:cNvCxnSpPr/>
            <p:nvPr/>
          </p:nvCxnSpPr>
          <p:spPr>
            <a:xfrm flipV="1">
              <a:off x="7466001" y="2749740"/>
              <a:ext cx="0" cy="64807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5740642" y="1863684"/>
              <a:ext cx="3401660" cy="830997"/>
            </a:xfrm>
            <a:prstGeom prst="rect">
              <a:avLst/>
            </a:prstGeom>
            <a:noFill/>
          </p:spPr>
          <p:txBody>
            <a:bodyPr wrap="square" rtlCol="0">
              <a:spAutoFit/>
            </a:bodyPr>
            <a:lstStyle/>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dies</a:t>
              </a:r>
            </a:p>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1962</a:t>
              </a:r>
              <a:endParaRPr lang="zh-CN" altLang="en-US" sz="2400" dirty="0">
                <a:solidFill>
                  <a:srgbClr val="0C0C0C"/>
                </a:solidFill>
                <a:latin typeface="Times New Roman" panose="02020603050405020304" pitchFamily="18" charset="0"/>
                <a:cs typeface="Times New Roman" panose="02020603050405020304" pitchFamily="18" charset="0"/>
              </a:endParaRPr>
            </a:p>
          </p:txBody>
        </p:sp>
      </p:grpSp>
      <p:cxnSp>
        <p:nvCxnSpPr>
          <p:cNvPr id="24" name="直接箭头连接符 23"/>
          <p:cNvCxnSpPr/>
          <p:nvPr/>
        </p:nvCxnSpPr>
        <p:spPr>
          <a:xfrm>
            <a:off x="3707904" y="3583130"/>
            <a:ext cx="0" cy="91332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791511" y="4697859"/>
            <a:ext cx="3754341" cy="830997"/>
          </a:xfrm>
          <a:prstGeom prst="rect">
            <a:avLst/>
          </a:prstGeom>
          <a:noFill/>
        </p:spPr>
        <p:txBody>
          <a:bodyPr wrap="square" rtlCol="0">
            <a:spAutoFit/>
          </a:bodyPr>
          <a:lstStyle/>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1933</a:t>
            </a:r>
          </a:p>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the </a:t>
            </a:r>
            <a:r>
              <a:rPr lang="en-US" altLang="zh-CN" sz="2400" dirty="0" err="1">
                <a:solidFill>
                  <a:srgbClr val="0C0C0C"/>
                </a:solidFill>
                <a:latin typeface="Times New Roman" panose="02020603050405020304" pitchFamily="18" charset="0"/>
                <a:cs typeface="Times New Roman" panose="02020603050405020304" pitchFamily="18" charset="0"/>
              </a:rPr>
              <a:t>Hawthorndon</a:t>
            </a:r>
            <a:r>
              <a:rPr lang="en-US" altLang="zh-CN" sz="2400" dirty="0">
                <a:solidFill>
                  <a:srgbClr val="0C0C0C"/>
                </a:solidFill>
                <a:latin typeface="Times New Roman" panose="02020603050405020304" pitchFamily="18" charset="0"/>
                <a:cs typeface="Times New Roman" panose="02020603050405020304" pitchFamily="18" charset="0"/>
              </a:rPr>
              <a:t> Prize</a:t>
            </a:r>
          </a:p>
        </p:txBody>
      </p:sp>
      <p:cxnSp>
        <p:nvCxnSpPr>
          <p:cNvPr id="29" name="直接箭头连接符 28"/>
          <p:cNvCxnSpPr/>
          <p:nvPr/>
        </p:nvCxnSpPr>
        <p:spPr>
          <a:xfrm>
            <a:off x="7308304" y="3535091"/>
            <a:ext cx="0" cy="3979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5431133" y="4015178"/>
            <a:ext cx="3754341" cy="830997"/>
          </a:xfrm>
          <a:prstGeom prst="rect">
            <a:avLst/>
          </a:prstGeom>
          <a:noFill/>
        </p:spPr>
        <p:txBody>
          <a:bodyPr wrap="square" rtlCol="0">
            <a:spAutoFit/>
          </a:bodyPr>
          <a:lstStyle/>
          <a:p>
            <a:pPr algn="ctr" eaLnBrk="0" hangingPunct="0"/>
            <a:r>
              <a:rPr lang="en-US" altLang="zh-CN" sz="2400" dirty="0">
                <a:solidFill>
                  <a:srgbClr val="0C0C0C"/>
                </a:solidFill>
                <a:latin typeface="Times New Roman" panose="02020603050405020304" pitchFamily="18" charset="0"/>
                <a:cs typeface="Times New Roman" panose="02020603050405020304" pitchFamily="18" charset="0"/>
              </a:rPr>
              <a:t>1961</a:t>
            </a:r>
          </a:p>
          <a:p>
            <a:pPr algn="ctr" eaLnBrk="0" hangingPunct="0"/>
            <a:r>
              <a:rPr lang="en-US" altLang="zh-CN" sz="2400" i="1" dirty="0">
                <a:solidFill>
                  <a:srgbClr val="0C0C0C"/>
                </a:solidFill>
                <a:latin typeface="Times New Roman" panose="02020603050405020304" pitchFamily="18" charset="0"/>
                <a:cs typeface="Times New Roman" panose="02020603050405020304" pitchFamily="18" charset="0"/>
              </a:rPr>
              <a:t>No Signposts in the Sea</a:t>
            </a:r>
          </a:p>
        </p:txBody>
      </p:sp>
    </p:spTree>
    <p:extLst>
      <p:ext uri="{BB962C8B-B14F-4D97-AF65-F5344CB8AC3E}">
        <p14:creationId xmlns:p14="http://schemas.microsoft.com/office/powerpoint/2010/main" val="110619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7" name="Rectangle 3"/>
          <p:cNvSpPr>
            <a:spLocks noGrp="1" noChangeArrowheads="1"/>
          </p:cNvSpPr>
          <p:nvPr>
            <p:ph type="body" idx="1"/>
          </p:nvPr>
        </p:nvSpPr>
        <p:spPr>
          <a:xfrm>
            <a:off x="214282" y="3143248"/>
            <a:ext cx="8447088" cy="5638800"/>
          </a:xfrm>
        </p:spPr>
        <p:txBody>
          <a:bodyPr/>
          <a:lstStyle/>
          <a:p>
            <a:pPr marL="685800" indent="-685800" algn="just">
              <a:buFont typeface="Wingdings" pitchFamily="2" charset="2"/>
              <a:buNone/>
            </a:pPr>
            <a:endParaRPr lang="en-US" altLang="zh-CN" sz="3200" b="0" dirty="0"/>
          </a:p>
          <a:p>
            <a:pPr>
              <a:buNone/>
            </a:pP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eg</a:t>
            </a:r>
            <a:r>
              <a:rPr lang="en-US" sz="2400" dirty="0">
                <a:latin typeface="Times New Roman" pitchFamily="18" charset="0"/>
                <a:cs typeface="Times New Roman" pitchFamily="18" charset="0"/>
              </a:rPr>
              <a:t>: I respect his judgment where art is concerned. He has an eye for a good</a:t>
            </a:r>
            <a:r>
              <a:rPr lang="zh-CN" altLang="en-US" sz="2400" dirty="0">
                <a:latin typeface="Times New Roman" pitchFamily="18" charset="0"/>
                <a:cs typeface="Times New Roman" pitchFamily="18" charset="0"/>
              </a:rPr>
              <a:t> </a:t>
            </a:r>
            <a:r>
              <a:rPr lang="en-US" sz="2400" dirty="0">
                <a:latin typeface="Times New Roman" pitchFamily="18" charset="0"/>
                <a:cs typeface="Times New Roman" pitchFamily="18" charset="0"/>
              </a:rPr>
              <a:t>painting.</a:t>
            </a:r>
            <a:endParaRPr lang="zh-CN" altLang="en-US" sz="2400" dirty="0">
              <a:latin typeface="Times New Roman" pitchFamily="18" charset="0"/>
              <a:cs typeface="Times New Roman" pitchFamily="18" charset="0"/>
            </a:endParaRPr>
          </a:p>
          <a:p>
            <a:pPr>
              <a:buNone/>
            </a:pPr>
            <a:r>
              <a:rPr lang="en-US" sz="2400" dirty="0">
                <a:latin typeface="Times New Roman" pitchFamily="18" charset="0"/>
                <a:cs typeface="Times New Roman" pitchFamily="18" charset="0"/>
              </a:rPr>
              <a:t>           I do not have an eye for artistic details and that is why I have been keeping silent. </a:t>
            </a:r>
            <a:endParaRPr lang="en-GB" altLang="zh-CN" sz="2400" b="0" dirty="0">
              <a:latin typeface="Times New Roman" pitchFamily="18" charset="0"/>
              <a:cs typeface="Times New Roman" pitchFamily="18" charset="0"/>
            </a:endParaRPr>
          </a:p>
        </p:txBody>
      </p:sp>
      <p:sp>
        <p:nvSpPr>
          <p:cNvPr id="600081" name="Rectangle 17"/>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00082" name="Rectangle 18"/>
          <p:cNvSpPr>
            <a:spLocks noChangeArrowheads="1"/>
          </p:cNvSpPr>
          <p:nvPr/>
        </p:nvSpPr>
        <p:spPr bwMode="auto">
          <a:xfrm>
            <a:off x="468313" y="1219200"/>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0083" name="Rectangle 19"/>
          <p:cNvSpPr>
            <a:spLocks noChangeArrowheads="1"/>
          </p:cNvSpPr>
          <p:nvPr/>
        </p:nvSpPr>
        <p:spPr bwMode="auto">
          <a:xfrm>
            <a:off x="285720" y="928670"/>
            <a:ext cx="8280400" cy="3046988"/>
          </a:xfrm>
          <a:prstGeom prst="rect">
            <a:avLst/>
          </a:prstGeom>
          <a:noFill/>
          <a:ln w="9525">
            <a:noFill/>
            <a:miter lim="800000"/>
            <a:headEnd/>
            <a:tailEnd/>
          </a:ln>
          <a:effectLst/>
        </p:spPr>
        <p:txBody>
          <a:bodyPr anchor="ctr">
            <a:spAutoFit/>
          </a:bodyPr>
          <a:lstStyle/>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I have never had much of an eye for noticing the clothes of women: </a:t>
            </a:r>
          </a:p>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 have never paid much attention to nor have ever had a keen appreciation of the clothes of women. </a:t>
            </a:r>
            <a:endPar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2</a:t>
            </a:r>
            <a:r>
              <a:rPr kumimoji="0" lang="zh-CN" altLang="en-US" sz="2400" b="1"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a:t>
            </a:r>
            <a:r>
              <a:rPr kumimoji="0" lang="en-US" altLang="zh-CN" sz="2400" b="1"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have an eye for </a:t>
            </a: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have the ability to see, judge and understand clearly; to have a keen appreciation of </a:t>
            </a:r>
          </a:p>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71480"/>
            <a:ext cx="8229600" cy="5809848"/>
          </a:xfrm>
        </p:spPr>
        <p:txBody>
          <a:bodyPr>
            <a:normAutofit lnSpcReduction="10000"/>
          </a:bodyPr>
          <a:lstStyle/>
          <a:p>
            <a:pPr>
              <a:lnSpc>
                <a:spcPts val="1900"/>
              </a:lnSpc>
              <a:buNone/>
            </a:pPr>
            <a:r>
              <a:rPr lang="en-US" altLang="zh-CN" sz="2000" dirty="0">
                <a:latin typeface="Times New Roman" pitchFamily="18" charset="0"/>
                <a:cs typeface="Times New Roman" pitchFamily="18" charset="0"/>
              </a:rPr>
              <a:t>5. …but I get the impression that Laura is always in grey and white by day, </a:t>
            </a:r>
          </a:p>
          <a:p>
            <a:pPr>
              <a:lnSpc>
                <a:spcPts val="1900"/>
              </a:lnSpc>
              <a:buNone/>
            </a:pPr>
            <a:r>
              <a:rPr lang="en-US" altLang="zh-CN" sz="2000" dirty="0">
                <a:latin typeface="Times New Roman" pitchFamily="18" charset="0"/>
                <a:cs typeface="Times New Roman" pitchFamily="18" charset="0"/>
              </a:rPr>
              <a:t>looking cool when other people are flushed and shiny in the tropical heat; in </a:t>
            </a:r>
          </a:p>
          <a:p>
            <a:pPr>
              <a:lnSpc>
                <a:spcPts val="1900"/>
              </a:lnSpc>
              <a:buNone/>
            </a:pPr>
            <a:r>
              <a:rPr lang="en-US" altLang="zh-CN" sz="2000" dirty="0">
                <a:latin typeface="Times New Roman" pitchFamily="18" charset="0"/>
                <a:cs typeface="Times New Roman" pitchFamily="18" charset="0"/>
              </a:rPr>
              <a:t>the evening she wears </a:t>
            </a:r>
            <a:r>
              <a:rPr lang="en-US" altLang="zh-CN" sz="2000" dirty="0">
                <a:solidFill>
                  <a:srgbClr val="C00000"/>
                </a:solidFill>
                <a:latin typeface="Times New Roman" pitchFamily="18" charset="0"/>
                <a:cs typeface="Times New Roman" pitchFamily="18" charset="0"/>
              </a:rPr>
              <a:t>soft rich </a:t>
            </a:r>
            <a:r>
              <a:rPr lang="en-US" altLang="zh-CN" sz="2000" dirty="0" err="1">
                <a:solidFill>
                  <a:srgbClr val="C00000"/>
                </a:solidFill>
                <a:latin typeface="Times New Roman" pitchFamily="18" charset="0"/>
                <a:cs typeface="Times New Roman" pitchFamily="18" charset="0"/>
              </a:rPr>
              <a:t>colours</a:t>
            </a:r>
            <a:r>
              <a:rPr lang="en-US" altLang="zh-CN" sz="2000" dirty="0">
                <a:latin typeface="Times New Roman" pitchFamily="18" charset="0"/>
                <a:cs typeface="Times New Roman" pitchFamily="18" charset="0"/>
              </a:rPr>
              <a:t>, dark red, olive green, midnight blue, </a:t>
            </a:r>
          </a:p>
          <a:p>
            <a:pPr>
              <a:lnSpc>
                <a:spcPts val="1900"/>
              </a:lnSpc>
              <a:buNone/>
            </a:pPr>
            <a:r>
              <a:rPr lang="en-US" altLang="zh-CN" sz="2000" dirty="0">
                <a:latin typeface="Times New Roman" pitchFamily="18" charset="0"/>
                <a:cs typeface="Times New Roman" pitchFamily="18" charset="0"/>
              </a:rPr>
              <a:t>always of the most supple flowing texture. </a:t>
            </a:r>
          </a:p>
          <a:p>
            <a:pPr marL="457200" indent="-457200">
              <a:buAutoNum type="arabicParenR"/>
            </a:pPr>
            <a:r>
              <a:rPr lang="en-US" altLang="zh-CN" sz="2000" dirty="0">
                <a:latin typeface="Times New Roman" pitchFamily="18" charset="0"/>
                <a:cs typeface="Times New Roman" pitchFamily="18" charset="0"/>
              </a:rPr>
              <a:t>Again, very detailed description of Laura’s dress. –love and affection for Laura. </a:t>
            </a:r>
          </a:p>
          <a:p>
            <a:pPr marL="457200" indent="-457200">
              <a:buAutoNum type="arabicParenR"/>
            </a:pPr>
            <a:r>
              <a:rPr lang="en-US" altLang="zh-CN" sz="2000" dirty="0">
                <a:latin typeface="Times New Roman" pitchFamily="18" charset="0"/>
                <a:cs typeface="Times New Roman" pitchFamily="18" charset="0"/>
              </a:rPr>
              <a:t>Laura is unique, different from others.  She is always wearing grey and white clothes. Other people’s faces look hot and shiny in the hot tropical climate because of the heat and sweat. </a:t>
            </a:r>
          </a:p>
          <a:p>
            <a:pPr marL="0" indent="0">
              <a:buNone/>
            </a:pPr>
            <a:r>
              <a:rPr lang="en-US" altLang="zh-CN" sz="2000" dirty="0">
                <a:latin typeface="Times New Roman" pitchFamily="18" charset="0"/>
                <a:cs typeface="Times New Roman" pitchFamily="18" charset="0"/>
              </a:rPr>
              <a:t>       </a:t>
            </a:r>
            <a:r>
              <a:rPr lang="en-US" altLang="zh-CN" sz="2000" dirty="0">
                <a:solidFill>
                  <a:srgbClr val="FF0000"/>
                </a:solidFill>
                <a:latin typeface="Times New Roman" pitchFamily="18" charset="0"/>
                <a:cs typeface="Times New Roman" pitchFamily="18" charset="0"/>
              </a:rPr>
              <a:t>-flushed</a:t>
            </a:r>
            <a:r>
              <a:rPr lang="en-US" altLang="zh-CN" sz="2000" dirty="0">
                <a:latin typeface="Times New Roman" pitchFamily="18" charset="0"/>
                <a:cs typeface="Times New Roman" pitchFamily="18" charset="0"/>
              </a:rPr>
              <a:t>: (esp. of the face) reddened (</a:t>
            </a:r>
            <a:r>
              <a:rPr lang="en-US" altLang="zh-CN" sz="2000" b="0" i="0" dirty="0">
                <a:solidFill>
                  <a:srgbClr val="333333"/>
                </a:solidFill>
                <a:effectLst/>
                <a:latin typeface="Times New Roman" panose="02020603050405020304" pitchFamily="18" charset="0"/>
                <a:cs typeface="Times New Roman" panose="02020603050405020304" pitchFamily="18" charset="0"/>
              </a:rPr>
              <a:t>as from heat, embarrassment or guilt </a:t>
            </a:r>
          </a:p>
          <a:p>
            <a:pPr marL="0" indent="0">
              <a:buNone/>
            </a:pPr>
            <a:r>
              <a:rPr lang="en-US" altLang="zh-CN" sz="2000" dirty="0">
                <a:solidFill>
                  <a:srgbClr val="333333"/>
                </a:solidFill>
                <a:latin typeface="Times New Roman" panose="02020603050405020304" pitchFamily="18" charset="0"/>
                <a:cs typeface="Times New Roman" panose="02020603050405020304" pitchFamily="18" charset="0"/>
              </a:rPr>
              <a:t>                       </a:t>
            </a:r>
            <a:r>
              <a:rPr lang="en-US" altLang="zh-CN" sz="2000" b="0" i="0" dirty="0">
                <a:solidFill>
                  <a:srgbClr val="333333"/>
                </a:solidFill>
                <a:effectLst/>
                <a:latin typeface="Times New Roman" panose="02020603050405020304" pitchFamily="18" charset="0"/>
                <a:cs typeface="Times New Roman" panose="02020603050405020304" pitchFamily="18" charset="0"/>
              </a:rPr>
              <a:t>or shame or modesty)  </a:t>
            </a:r>
          </a:p>
          <a:p>
            <a:pPr marL="0" indent="0">
              <a:buNone/>
            </a:pPr>
            <a:r>
              <a:rPr lang="en-US" altLang="zh-CN" sz="2000" dirty="0">
                <a:latin typeface="Times New Roman" pitchFamily="18" charset="0"/>
                <a:cs typeface="Times New Roman" pitchFamily="18" charset="0"/>
              </a:rPr>
              <a:t>         Her face was flushed with anger. </a:t>
            </a:r>
          </a:p>
          <a:p>
            <a:pPr marL="457200" indent="-457200">
              <a:buAutoNum type="arabicParenR" startAt="3"/>
            </a:pPr>
            <a:r>
              <a:rPr lang="en-US" altLang="zh-CN" sz="2000" dirty="0">
                <a:latin typeface="Times New Roman" pitchFamily="18" charset="0"/>
                <a:cs typeface="Times New Roman" pitchFamily="18" charset="0"/>
              </a:rPr>
              <a:t>She wears soft rich </a:t>
            </a:r>
            <a:r>
              <a:rPr lang="en-US" altLang="zh-CN" sz="2000" dirty="0" err="1">
                <a:latin typeface="Times New Roman" pitchFamily="18" charset="0"/>
                <a:cs typeface="Times New Roman" pitchFamily="18" charset="0"/>
              </a:rPr>
              <a:t>colours</a:t>
            </a:r>
            <a:r>
              <a:rPr lang="en-US" altLang="zh-CN" sz="2000" dirty="0">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Metonymy.</a:t>
            </a:r>
            <a:r>
              <a:rPr lang="en-US" altLang="zh-CN" sz="2000" dirty="0">
                <a:latin typeface="Times New Roman" pitchFamily="18" charset="0"/>
                <a:cs typeface="Times New Roman" pitchFamily="18" charset="0"/>
              </a:rPr>
              <a:t> The word ‘</a:t>
            </a:r>
            <a:r>
              <a:rPr lang="en-US" altLang="zh-CN" sz="2000" dirty="0" err="1">
                <a:latin typeface="Times New Roman" pitchFamily="18" charset="0"/>
                <a:cs typeface="Times New Roman" pitchFamily="18" charset="0"/>
              </a:rPr>
              <a:t>colours</a:t>
            </a:r>
            <a:r>
              <a:rPr lang="en-US" altLang="zh-CN" sz="2000" dirty="0">
                <a:latin typeface="Times New Roman" pitchFamily="18" charset="0"/>
                <a:cs typeface="Times New Roman" pitchFamily="18" charset="0"/>
              </a:rPr>
              <a:t>’ stands for </a:t>
            </a:r>
          </a:p>
          <a:p>
            <a:pPr marL="0" indent="0">
              <a:buNone/>
            </a:pPr>
            <a:r>
              <a:rPr lang="en-US" altLang="zh-CN" sz="2000" dirty="0">
                <a:latin typeface="Times New Roman" pitchFamily="18" charset="0"/>
                <a:cs typeface="Times New Roman" pitchFamily="18" charset="0"/>
              </a:rPr>
              <a:t>       clothes of these </a:t>
            </a:r>
            <a:r>
              <a:rPr lang="en-US" altLang="zh-CN" sz="2000" dirty="0" err="1">
                <a:latin typeface="Times New Roman" pitchFamily="18" charset="0"/>
                <a:cs typeface="Times New Roman" pitchFamily="18" charset="0"/>
              </a:rPr>
              <a:t>colours</a:t>
            </a:r>
            <a:r>
              <a:rPr lang="en-US" altLang="zh-CN" sz="2000" dirty="0">
                <a:latin typeface="Times New Roman" pitchFamily="18" charset="0"/>
                <a:cs typeface="Times New Roman" pitchFamily="18" charset="0"/>
              </a:rPr>
              <a:t>. </a:t>
            </a:r>
          </a:p>
          <a:p>
            <a:pPr marL="457200" indent="-457200">
              <a:buNone/>
            </a:pPr>
            <a:r>
              <a:rPr lang="en-US" altLang="zh-CN" sz="2000" dirty="0">
                <a:latin typeface="Times New Roman" pitchFamily="18" charset="0"/>
                <a:cs typeface="Times New Roman" pitchFamily="18" charset="0"/>
              </a:rPr>
              <a:t>        </a:t>
            </a:r>
            <a:r>
              <a:rPr lang="en-US" altLang="zh-CN" sz="2000" b="1" dirty="0">
                <a:latin typeface="Times New Roman" pitchFamily="18" charset="0"/>
                <a:cs typeface="Times New Roman" pitchFamily="18" charset="0"/>
              </a:rPr>
              <a:t>rich </a:t>
            </a:r>
            <a:r>
              <a:rPr lang="en-US" altLang="zh-CN" sz="2000" b="1" dirty="0" err="1">
                <a:latin typeface="Times New Roman" pitchFamily="18" charset="0"/>
                <a:cs typeface="Times New Roman" pitchFamily="18" charset="0"/>
              </a:rPr>
              <a:t>colours</a:t>
            </a:r>
            <a:r>
              <a:rPr lang="en-US" altLang="zh-CN" sz="2000" b="1"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deep, intense </a:t>
            </a:r>
            <a:r>
              <a:rPr lang="en-US" altLang="zh-CN" sz="2000" dirty="0" err="1">
                <a:latin typeface="Times New Roman" pitchFamily="18" charset="0"/>
                <a:cs typeface="Times New Roman" pitchFamily="18" charset="0"/>
              </a:rPr>
              <a:t>colours</a:t>
            </a:r>
            <a:r>
              <a:rPr lang="en-US" altLang="zh-CN" sz="2000" dirty="0">
                <a:latin typeface="Times New Roman" pitchFamily="18" charset="0"/>
                <a:cs typeface="Times New Roman" pitchFamily="18" charset="0"/>
              </a:rPr>
              <a:t> such as dark red, olive green and midnight blue (very dark blue). </a:t>
            </a:r>
          </a:p>
          <a:p>
            <a:pPr marL="457200" indent="-457200">
              <a:buNone/>
            </a:pPr>
            <a:r>
              <a:rPr lang="en-US" altLang="zh-CN" sz="2000" dirty="0">
                <a:latin typeface="Times New Roman" pitchFamily="18" charset="0"/>
                <a:cs typeface="Times New Roman" pitchFamily="18" charset="0"/>
              </a:rPr>
              <a:t>4)    supple flowing texture: flexible, smooth texture, such as satin, silk. </a:t>
            </a:r>
            <a:r>
              <a:rPr lang="zh-CN" altLang="en-US" sz="2000" dirty="0">
                <a:latin typeface="Times New Roman" pitchFamily="18" charset="0"/>
                <a:cs typeface="Times New Roman" pitchFamily="18" charset="0"/>
              </a:rPr>
              <a:t>柔顺光滑</a:t>
            </a:r>
            <a:endParaRPr lang="en-US" altLang="zh-CN" sz="20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1000108"/>
            <a:ext cx="8229600" cy="5626121"/>
          </a:xfrm>
        </p:spPr>
        <p:txBody>
          <a:bodyPr>
            <a:normAutofit/>
          </a:bodyPr>
          <a:lstStyle/>
          <a:p>
            <a:pPr indent="228600"/>
            <a:r>
              <a:rPr lang="en-US" altLang="zh-CN" sz="2400" dirty="0">
                <a:latin typeface="Times New Roman" pitchFamily="18" charset="0"/>
                <a:cs typeface="Times New Roman" pitchFamily="18" charset="0"/>
              </a:rPr>
              <a:t>The word </a:t>
            </a:r>
            <a:r>
              <a:rPr lang="en-US" altLang="zh-CN" sz="2400" b="1" dirty="0">
                <a:latin typeface="Times New Roman" pitchFamily="18" charset="0"/>
                <a:cs typeface="Times New Roman" pitchFamily="18" charset="0"/>
              </a:rPr>
              <a:t>rich </a:t>
            </a:r>
            <a:r>
              <a:rPr lang="en-US" altLang="zh-CN" sz="2400" dirty="0">
                <a:latin typeface="Times New Roman" pitchFamily="18" charset="0"/>
                <a:cs typeface="Times New Roman" pitchFamily="18" charset="0"/>
              </a:rPr>
              <a:t>conveys various meanings when applied to modify different objects, e.g.</a:t>
            </a:r>
          </a:p>
          <a:p>
            <a:pPr indent="228600"/>
            <a:r>
              <a:rPr lang="en-US" altLang="zh-CN" sz="2400" dirty="0">
                <a:latin typeface="Times New Roman" pitchFamily="18" charset="0"/>
                <a:cs typeface="Times New Roman" pitchFamily="18" charset="0"/>
              </a:rPr>
              <a:t>   a rich banquet ( luxurious, sumptuous ) </a:t>
            </a:r>
          </a:p>
          <a:p>
            <a:pPr indent="228600"/>
            <a:r>
              <a:rPr lang="en-US" altLang="zh-CN" sz="2400" dirty="0">
                <a:latin typeface="Times New Roman" pitchFamily="18" charset="0"/>
                <a:cs typeface="Times New Roman" pitchFamily="18" charset="0"/>
              </a:rPr>
              <a:t>   rich wine ( full of strength and </a:t>
            </a:r>
            <a:r>
              <a:rPr lang="en-US" altLang="zh-CN" sz="2400" dirty="0" err="1">
                <a:latin typeface="Times New Roman" pitchFamily="18" charset="0"/>
                <a:cs typeface="Times New Roman" pitchFamily="18" charset="0"/>
              </a:rPr>
              <a:t>flavour</a:t>
            </a:r>
            <a:r>
              <a:rPr lang="en-US" altLang="zh-CN" sz="2400" dirty="0">
                <a:latin typeface="Times New Roman" pitchFamily="18" charset="0"/>
                <a:cs typeface="Times New Roman" pitchFamily="18" charset="0"/>
              </a:rPr>
              <a:t> ) </a:t>
            </a:r>
            <a:r>
              <a:rPr lang="zh-CN" altLang="en-US" sz="2400" dirty="0">
                <a:latin typeface="Times New Roman" pitchFamily="18" charset="0"/>
                <a:cs typeface="Times New Roman" pitchFamily="18" charset="0"/>
              </a:rPr>
              <a:t>烈酒，浓酒</a:t>
            </a:r>
            <a:endParaRPr lang="en-US" altLang="zh-CN" sz="2400" dirty="0">
              <a:latin typeface="Times New Roman" pitchFamily="18" charset="0"/>
              <a:cs typeface="Times New Roman" pitchFamily="18" charset="0"/>
            </a:endParaRPr>
          </a:p>
          <a:p>
            <a:pPr indent="228600"/>
            <a:r>
              <a:rPr lang="en-US" altLang="zh-CN" sz="2400" dirty="0">
                <a:latin typeface="Times New Roman" pitchFamily="18" charset="0"/>
                <a:cs typeface="Times New Roman" pitchFamily="18" charset="0"/>
              </a:rPr>
              <a:t>   rich soil ( fertile, yielding in abundance ) </a:t>
            </a:r>
          </a:p>
          <a:p>
            <a:pPr indent="228600"/>
            <a:r>
              <a:rPr lang="en-US" altLang="zh-CN" sz="2400" dirty="0">
                <a:latin typeface="Times New Roman" pitchFamily="18" charset="0"/>
                <a:cs typeface="Times New Roman" pitchFamily="18" charset="0"/>
              </a:rPr>
              <a:t>   a rich mine ( producing in abundance ) </a:t>
            </a:r>
          </a:p>
          <a:p>
            <a:pPr indent="228600"/>
            <a:r>
              <a:rPr lang="en-US" altLang="zh-CN" sz="2400" dirty="0">
                <a:latin typeface="Times New Roman" pitchFamily="18" charset="0"/>
                <a:cs typeface="Times New Roman" pitchFamily="18" charset="0"/>
              </a:rPr>
              <a:t>   a rich prize ( worth much, valuable ) </a:t>
            </a:r>
            <a:r>
              <a:rPr lang="zh-CN" altLang="en-US" sz="2400" dirty="0">
                <a:latin typeface="Times New Roman" pitchFamily="18" charset="0"/>
                <a:cs typeface="Times New Roman" pitchFamily="18" charset="0"/>
              </a:rPr>
              <a:t>贵重的奖品</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body" idx="1"/>
          </p:nvPr>
        </p:nvSpPr>
        <p:spPr>
          <a:xfrm>
            <a:off x="250825" y="2205038"/>
            <a:ext cx="8447088" cy="5638800"/>
          </a:xfrm>
        </p:spPr>
        <p:txBody>
          <a:bodyPr/>
          <a:lstStyle/>
          <a:p>
            <a:pPr marL="685800" indent="-685800" algn="just">
              <a:buFont typeface="Wingdings" pitchFamily="2" charset="2"/>
              <a:buNone/>
            </a:pPr>
            <a:endParaRPr lang="en-US" altLang="zh-CN" sz="3200" b="0" dirty="0"/>
          </a:p>
          <a:p>
            <a:pPr marL="685800" indent="-685800" algn="just">
              <a:buFont typeface="Wingdings" pitchFamily="2" charset="2"/>
              <a:buNone/>
            </a:pPr>
            <a:r>
              <a:rPr lang="en-GB" altLang="zh-CN" sz="3200" b="0" dirty="0"/>
              <a:t>   </a:t>
            </a:r>
          </a:p>
        </p:txBody>
      </p:sp>
      <p:sp>
        <p:nvSpPr>
          <p:cNvPr id="631812" name="Rectangle 4"/>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31813" name="Rectangle 5"/>
          <p:cNvSpPr>
            <a:spLocks noChangeArrowheads="1"/>
          </p:cNvSpPr>
          <p:nvPr/>
        </p:nvSpPr>
        <p:spPr bwMode="auto">
          <a:xfrm>
            <a:off x="468313" y="1484313"/>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1814" name="Rectangle 6"/>
          <p:cNvSpPr>
            <a:spLocks noChangeArrowheads="1"/>
          </p:cNvSpPr>
          <p:nvPr/>
        </p:nvSpPr>
        <p:spPr bwMode="auto">
          <a:xfrm>
            <a:off x="214282" y="714356"/>
            <a:ext cx="8753475" cy="6309420"/>
          </a:xfrm>
          <a:prstGeom prst="rect">
            <a:avLst/>
          </a:prstGeom>
          <a:noFill/>
          <a:ln w="9525">
            <a:noFill/>
            <a:miter lim="800000"/>
            <a:headEnd/>
            <a:tailEnd/>
          </a:ln>
          <a:effectLst/>
        </p:spPr>
        <p:txBody>
          <a:bodyPr anchor="ctr">
            <a:spAutoFit/>
          </a:bodyPr>
          <a:lstStyle/>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6. I ventured to say something of the kind to her, when she laughed at my clumsy compliment and said I had better take to writing fashion articles instead of political leaders.( I expressed my opinion, expecting her to laugh at me.)</a:t>
            </a: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 </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venture:</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to express ( an opinion ) at the risk of criticism, objection, denial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Upon the irresponsible taxation he does venture to speak plainly.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Don't ask,' he said, whenever Ginny ventured to raise the subject.</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clumsy: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not elegant or graceful in expression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 clumsy apology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My clumsy answer hurt her feelings.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compliment: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remark (or act) expressing praise and admiration.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I was embarrassed by their compliment.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He complimented her on her new dress without even looking at it.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他连看</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都没看一眼，就称颂她的新衣服。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t" latinLnBrk="0" hangingPunct="1">
              <a:lnSpc>
                <a:spcPct val="8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take to doing </a:t>
            </a:r>
            <a:r>
              <a:rPr kumimoji="0" lang="en-US" altLang="zh-CN" sz="2000" b="1"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sth</a:t>
            </a:r>
            <a:r>
              <a:rPr kumimoji="0" lang="zh-CN" altLang="en-US"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begin doing something regularly:</a:t>
            </a:r>
          </a:p>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Sandra has taken to getting up early to go jogging.</a:t>
            </a:r>
          </a:p>
          <a:p>
            <a:pPr marL="0" marR="0" lvl="0" indent="0" algn="l" defTabSz="914400" rtl="0" eaLnBrk="1" fontAlgn="auto" latinLnBrk="0" hangingPunct="1">
              <a:lnSpc>
                <a:spcPct val="8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5) </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political leader: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(journalism) leading articles, political editorials. </a:t>
            </a: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14356"/>
            <a:ext cx="8229600" cy="5411807"/>
          </a:xfrm>
        </p:spPr>
        <p:txBody>
          <a:bodyPr>
            <a:normAutofit fontScale="92500" lnSpcReduction="20000"/>
          </a:bodyPr>
          <a:lstStyle/>
          <a:p>
            <a:pPr>
              <a:buNone/>
            </a:pPr>
            <a:r>
              <a:rPr lang="en-US" altLang="zh-CN" sz="2400" dirty="0">
                <a:latin typeface="Times New Roman" pitchFamily="18" charset="0"/>
                <a:cs typeface="Times New Roman" pitchFamily="18" charset="0"/>
              </a:rPr>
              <a:t>Para. 2: </a:t>
            </a:r>
            <a:r>
              <a:rPr lang="en-US" altLang="zh-CN" sz="2400" dirty="0">
                <a:solidFill>
                  <a:srgbClr val="C00000"/>
                </a:solidFill>
                <a:latin typeface="Times New Roman" pitchFamily="18" charset="0"/>
                <a:cs typeface="Times New Roman" pitchFamily="18" charset="0"/>
              </a:rPr>
              <a:t>His acquaintance with the Colonel, and  the release  from work pressure probably under Laura’s unconscious influence, make him have a reflection on his life in the past. </a:t>
            </a:r>
          </a:p>
          <a:p>
            <a:pPr>
              <a:buNone/>
            </a:pPr>
            <a:endParaRPr lang="en-US" altLang="zh-CN" sz="2400" dirty="0">
              <a:latin typeface="Times New Roman" pitchFamily="18" charset="0"/>
              <a:cs typeface="Times New Roman" pitchFamily="18" charset="0"/>
            </a:endParaRPr>
          </a:p>
          <a:p>
            <a:pPr>
              <a:buNone/>
            </a:pPr>
            <a:r>
              <a:rPr lang="en-US" altLang="zh-CN" sz="2400" dirty="0">
                <a:latin typeface="Times New Roman" pitchFamily="18" charset="0"/>
                <a:cs typeface="Times New Roman" pitchFamily="18" charset="0"/>
              </a:rPr>
              <a:t>1. The tall Colonel whose name is </a:t>
            </a:r>
            <a:r>
              <a:rPr lang="en-US" altLang="zh-CN" sz="2400" dirty="0" err="1">
                <a:latin typeface="Times New Roman" pitchFamily="18" charset="0"/>
                <a:cs typeface="Times New Roman" pitchFamily="18" charset="0"/>
              </a:rPr>
              <a:t>Dairymple</a:t>
            </a:r>
            <a:r>
              <a:rPr lang="en-US" altLang="zh-CN" sz="2400" dirty="0">
                <a:latin typeface="Times New Roman" pitchFamily="18" charset="0"/>
                <a:cs typeface="Times New Roman" pitchFamily="18" charset="0"/>
              </a:rPr>
              <a:t> seems a nice chap. He and I and Laura and a Chinese woman improbably called Mme </a:t>
            </a:r>
            <a:r>
              <a:rPr lang="en-US" altLang="zh-CN" sz="2400" dirty="0" err="1">
                <a:latin typeface="Times New Roman" pitchFamily="18" charset="0"/>
                <a:cs typeface="Times New Roman" pitchFamily="18" charset="0"/>
              </a:rPr>
              <a:t>Merveille</a:t>
            </a:r>
            <a:r>
              <a:rPr lang="en-US" altLang="zh-CN" sz="2400" dirty="0">
                <a:latin typeface="Times New Roman" pitchFamily="18" charset="0"/>
                <a:cs typeface="Times New Roman" pitchFamily="18" charset="0"/>
              </a:rPr>
              <a:t> have made up a Bridge-four and thus beguile ourselves for an hour or so after dinner while others dance on deck. </a:t>
            </a:r>
          </a:p>
          <a:p>
            <a:pPr>
              <a:buNone/>
            </a:pPr>
            <a:endParaRPr lang="en-US" altLang="zh-CN" sz="2400" dirty="0">
              <a:latin typeface="Times New Roman" pitchFamily="18" charset="0"/>
              <a:cs typeface="Times New Roman" pitchFamily="18" charset="0"/>
            </a:endParaRPr>
          </a:p>
          <a:p>
            <a:pPr marL="457200" indent="-457200">
              <a:buAutoNum type="arabicParenR"/>
            </a:pPr>
            <a:r>
              <a:rPr lang="en-US" altLang="zh-CN" sz="2400" dirty="0">
                <a:solidFill>
                  <a:srgbClr val="C00000"/>
                </a:solidFill>
                <a:latin typeface="Times New Roman" pitchFamily="18" charset="0"/>
                <a:cs typeface="Times New Roman" pitchFamily="18" charset="0"/>
              </a:rPr>
              <a:t>He and I and Laura </a:t>
            </a:r>
            <a:r>
              <a:rPr lang="en-US" altLang="zh-CN" sz="2400" dirty="0">
                <a:latin typeface="Times New Roman" pitchFamily="18" charset="0"/>
                <a:cs typeface="Times New Roman" pitchFamily="18" charset="0"/>
              </a:rPr>
              <a:t>--- </a:t>
            </a:r>
            <a:r>
              <a:rPr lang="en-US" altLang="zh-CN" sz="2400" i="1" dirty="0">
                <a:latin typeface="Times New Roman" pitchFamily="18" charset="0"/>
                <a:cs typeface="Times New Roman" pitchFamily="18" charset="0"/>
              </a:rPr>
              <a:t>He and Laura and I     deviation –implication/ special purpose; shield </a:t>
            </a:r>
          </a:p>
          <a:p>
            <a:pPr marL="457200" indent="-457200">
              <a:buAutoNum type="arabicParenR"/>
            </a:pPr>
            <a:r>
              <a:rPr lang="en-US" altLang="zh-CN" sz="2400" dirty="0">
                <a:solidFill>
                  <a:srgbClr val="C00000"/>
                </a:solidFill>
                <a:latin typeface="Times New Roman" pitchFamily="18" charset="0"/>
                <a:cs typeface="Times New Roman" pitchFamily="18" charset="0"/>
              </a:rPr>
              <a:t>a Chinese woman improbably called Mme </a:t>
            </a:r>
            <a:r>
              <a:rPr lang="en-US" altLang="zh-CN" sz="2400" dirty="0" err="1">
                <a:solidFill>
                  <a:srgbClr val="C00000"/>
                </a:solidFill>
                <a:latin typeface="Times New Roman" pitchFamily="18" charset="0"/>
                <a:cs typeface="Times New Roman" pitchFamily="18" charset="0"/>
              </a:rPr>
              <a:t>Merveille</a:t>
            </a:r>
            <a:r>
              <a:rPr lang="en-US" altLang="zh-CN" sz="2400" dirty="0">
                <a:latin typeface="Times New Roman" pitchFamily="18" charset="0"/>
                <a:cs typeface="Times New Roman" pitchFamily="18" charset="0"/>
              </a:rPr>
              <a:t>: A Chinese woman with a French name. That’s something hard to imagine, unlikely to happen. </a:t>
            </a:r>
          </a:p>
          <a:p>
            <a:pPr marL="457200" indent="-457200">
              <a:buNone/>
            </a:pPr>
            <a:r>
              <a:rPr lang="en-US" altLang="zh-CN" sz="2400" dirty="0">
                <a:latin typeface="Times New Roman" pitchFamily="18" charset="0"/>
                <a:cs typeface="Times New Roman" pitchFamily="18" charset="0"/>
              </a:rPr>
              <a:t>      Mme: Madame, French title for a married woman, also used before names of married women who are not British or American, e.g. Madame Sun </a:t>
            </a:r>
            <a:r>
              <a:rPr lang="en-US" altLang="zh-CN" sz="2400" dirty="0" err="1">
                <a:latin typeface="Times New Roman" pitchFamily="18" charset="0"/>
                <a:cs typeface="Times New Roman" pitchFamily="18" charset="0"/>
              </a:rPr>
              <a:t>Yat-sen</a:t>
            </a:r>
            <a:r>
              <a:rPr lang="en-US" altLang="zh-CN" sz="2400" dirty="0">
                <a:latin typeface="Times New Roman" pitchFamily="18" charset="0"/>
                <a:cs typeface="Times New Roman" pitchFamily="18" charset="0"/>
              </a:rPr>
              <a:t>. </a:t>
            </a:r>
            <a:endParaRPr lang="zh-CN" altLang="en-US" sz="24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052736"/>
            <a:ext cx="8229600" cy="5554683"/>
          </a:xfrm>
        </p:spPr>
        <p:txBody>
          <a:bodyPr>
            <a:normAutofit/>
          </a:bodyPr>
          <a:lstStyle/>
          <a:p>
            <a:pPr indent="152400">
              <a:buNone/>
            </a:pPr>
            <a:r>
              <a:rPr lang="en-US" altLang="zh-CN" sz="2400" dirty="0">
                <a:latin typeface="Times New Roman" pitchFamily="18" charset="0"/>
                <a:cs typeface="Times New Roman" pitchFamily="18" charset="0"/>
              </a:rPr>
              <a:t>3)  beguile ourselves: pass our time pleasantly</a:t>
            </a:r>
            <a:endParaRPr lang="en-US" altLang="zh-CN" sz="2400" b="1" dirty="0">
              <a:latin typeface="Times New Roman" pitchFamily="18" charset="0"/>
              <a:cs typeface="Times New Roman" pitchFamily="18" charset="0"/>
            </a:endParaRPr>
          </a:p>
          <a:p>
            <a:pPr indent="152400">
              <a:buNone/>
            </a:pPr>
            <a:r>
              <a:rPr lang="en-US" altLang="zh-CN" sz="2400" b="1" dirty="0">
                <a:latin typeface="Times New Roman" pitchFamily="18" charset="0"/>
                <a:cs typeface="Times New Roman" pitchFamily="18" charset="0"/>
              </a:rPr>
              <a:t>  beguile: </a:t>
            </a:r>
            <a:r>
              <a:rPr lang="en-US" altLang="zh-CN" sz="2400" dirty="0">
                <a:latin typeface="Times New Roman" pitchFamily="18" charset="0"/>
                <a:cs typeface="Times New Roman" pitchFamily="18" charset="0"/>
              </a:rPr>
              <a:t>to cause (time) to pass without being noticed  </a:t>
            </a:r>
            <a:r>
              <a:rPr lang="zh-CN" altLang="en-US" sz="2400" dirty="0">
                <a:latin typeface="Times New Roman" pitchFamily="18" charset="0"/>
                <a:cs typeface="Times New Roman" pitchFamily="18" charset="0"/>
              </a:rPr>
              <a:t>消磨  </a:t>
            </a:r>
            <a:endParaRPr lang="en-US" altLang="zh-CN" sz="2400" dirty="0">
              <a:latin typeface="Times New Roman" pitchFamily="18" charset="0"/>
              <a:cs typeface="Times New Roman" pitchFamily="18" charset="0"/>
            </a:endParaRPr>
          </a:p>
          <a:p>
            <a:pPr indent="152400">
              <a:buNone/>
            </a:pPr>
            <a:r>
              <a:rPr lang="en-US" altLang="zh-CN" sz="2400" dirty="0">
                <a:latin typeface="Times New Roman" pitchFamily="18" charset="0"/>
                <a:cs typeface="Times New Roman" pitchFamily="18" charset="0"/>
              </a:rPr>
              <a:t>                 </a:t>
            </a:r>
            <a:r>
              <a:rPr lang="zh-CN" altLang="en-US" sz="2400" dirty="0">
                <a:latin typeface="Times New Roman" pitchFamily="18" charset="0"/>
                <a:cs typeface="Times New Roman" pitchFamily="18" charset="0"/>
              </a:rPr>
              <a:t>时间；</a:t>
            </a:r>
            <a:r>
              <a:rPr lang="en-US" altLang="zh-CN" sz="2400" dirty="0">
                <a:latin typeface="Times New Roman" pitchFamily="18" charset="0"/>
                <a:cs typeface="Times New Roman" pitchFamily="18" charset="0"/>
              </a:rPr>
              <a:t>attract </a:t>
            </a:r>
            <a:r>
              <a:rPr lang="zh-CN" altLang="en-US" sz="2400" dirty="0">
                <a:latin typeface="Times New Roman" pitchFamily="18" charset="0"/>
                <a:cs typeface="Times New Roman" pitchFamily="18" charset="0"/>
              </a:rPr>
              <a:t>陶醉</a:t>
            </a:r>
            <a:endParaRPr lang="en-US" altLang="zh-CN" sz="2400" dirty="0">
              <a:latin typeface="Times New Roman" pitchFamily="18" charset="0"/>
              <a:cs typeface="Times New Roman" pitchFamily="18" charset="0"/>
            </a:endParaRPr>
          </a:p>
          <a:p>
            <a:pPr>
              <a:buNone/>
            </a:pPr>
            <a:r>
              <a:rPr lang="en-US" altLang="zh-CN" sz="2400" dirty="0">
                <a:latin typeface="Times New Roman" pitchFamily="18" charset="0"/>
                <a:cs typeface="Times New Roman" pitchFamily="18" charset="0"/>
              </a:rPr>
              <a:t>          e.g. They beguiled themselves in playing the basketball. </a:t>
            </a:r>
          </a:p>
          <a:p>
            <a:pPr>
              <a:buNone/>
            </a:pPr>
            <a:r>
              <a:rPr lang="en-US" sz="2400" dirty="0">
                <a:latin typeface="Times New Roman" pitchFamily="18" charset="0"/>
                <a:cs typeface="Times New Roman" pitchFamily="18" charset="0"/>
              </a:rPr>
              <a:t>                 We beguiled the time by telling each other jokes on the   </a:t>
            </a:r>
          </a:p>
          <a:p>
            <a:pPr>
              <a:buNone/>
            </a:pPr>
            <a:r>
              <a:rPr lang="en-US" sz="2400" dirty="0">
                <a:latin typeface="Times New Roman" pitchFamily="18" charset="0"/>
                <a:cs typeface="Times New Roman" pitchFamily="18" charset="0"/>
              </a:rPr>
              <a:t>                  way to the town.</a:t>
            </a:r>
          </a:p>
          <a:p>
            <a:pPr>
              <a:buNone/>
            </a:pPr>
            <a:r>
              <a:rPr lang="en-US" altLang="zh-CN" sz="2400" dirty="0">
                <a:latin typeface="Times New Roman" pitchFamily="18" charset="0"/>
                <a:cs typeface="Times New Roman" pitchFamily="18" charset="0"/>
              </a:rPr>
              <a:t>                  The travelers were beguiled by the beauty of the </a:t>
            </a:r>
          </a:p>
          <a:p>
            <a:pPr>
              <a:buNone/>
            </a:pPr>
            <a:r>
              <a:rPr lang="en-US" altLang="zh-CN" sz="2400" dirty="0">
                <a:latin typeface="Times New Roman" pitchFamily="18" charset="0"/>
                <a:cs typeface="Times New Roman" pitchFamily="18" charset="0"/>
              </a:rPr>
              <a:t>                  landscapes.</a:t>
            </a:r>
            <a:endParaRPr lang="zh-CN" altLang="en-US" sz="2400"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71480"/>
            <a:ext cx="8229600" cy="5554683"/>
          </a:xfrm>
        </p:spPr>
        <p:txBody>
          <a:bodyPr>
            <a:normAutofit/>
          </a:bodyPr>
          <a:lstStyle/>
          <a:p>
            <a:pPr>
              <a:buNone/>
            </a:pPr>
            <a:r>
              <a:rPr lang="en-US" altLang="zh-CN" sz="2000" dirty="0">
                <a:latin typeface="Times New Roman" pitchFamily="18" charset="0"/>
                <a:cs typeface="Times New Roman" pitchFamily="18" charset="0"/>
              </a:rPr>
              <a:t>2. The Colonel, who is not too offensively an Empire-builder, sometimes tries to talk to me about public affairs. </a:t>
            </a:r>
          </a:p>
          <a:p>
            <a:pPr>
              <a:buNone/>
            </a:pPr>
            <a:endParaRPr lang="en-US" altLang="zh-CN" sz="2000" dirty="0">
              <a:latin typeface="Times New Roman" pitchFamily="18" charset="0"/>
              <a:cs typeface="Times New Roman" pitchFamily="18" charset="0"/>
            </a:endParaRPr>
          </a:p>
          <a:p>
            <a:pPr>
              <a:buNone/>
            </a:pPr>
            <a:r>
              <a:rPr lang="en-US" altLang="zh-CN" sz="2000" dirty="0">
                <a:latin typeface="Times New Roman" pitchFamily="18" charset="0"/>
                <a:cs typeface="Times New Roman" pitchFamily="18" charset="0"/>
              </a:rPr>
              <a:t>1)  In Carr’s eyes, Empire-builders  are all aggressive people causing offence and disgust. But this one ( a military officer sent to the colonies ) is not so bad.</a:t>
            </a:r>
            <a:endParaRPr lang="en-GB" altLang="zh-CN" sz="2000" dirty="0">
              <a:latin typeface="Times New Roman" pitchFamily="18" charset="0"/>
              <a:cs typeface="Times New Roman" pitchFamily="18" charset="0"/>
            </a:endParaRPr>
          </a:p>
          <a:p>
            <a:pPr>
              <a:buNone/>
            </a:pPr>
            <a:r>
              <a:rPr lang="en-US" altLang="zh-CN" sz="2000" dirty="0">
                <a:latin typeface="Times New Roman" pitchFamily="18" charset="0"/>
                <a:cs typeface="Times New Roman" pitchFamily="18" charset="0"/>
              </a:rPr>
              <a:t>      The Colonel, an Empire-builder who is not too disgustingly aggressive, sometimes tries to talk to me about public affairs. </a:t>
            </a:r>
          </a:p>
          <a:p>
            <a:pPr>
              <a:buNone/>
            </a:pPr>
            <a:endParaRPr lang="en-US" altLang="zh-CN" sz="2000" dirty="0">
              <a:latin typeface="Times New Roman" pitchFamily="18" charset="0"/>
              <a:cs typeface="Times New Roman" pitchFamily="18" charset="0"/>
            </a:endParaRPr>
          </a:p>
          <a:p>
            <a:pPr>
              <a:lnSpc>
                <a:spcPct val="90000"/>
              </a:lnSpc>
              <a:buNone/>
            </a:pPr>
            <a:r>
              <a:rPr lang="en-US" altLang="zh-CN" sz="2000" dirty="0">
                <a:latin typeface="Times New Roman" pitchFamily="18" charset="0"/>
                <a:cs typeface="Times New Roman" pitchFamily="18" charset="0"/>
              </a:rPr>
              <a:t>2) public affairs</a:t>
            </a:r>
          </a:p>
          <a:p>
            <a:pPr>
              <a:lnSpc>
                <a:spcPct val="90000"/>
              </a:lnSpc>
              <a:buNone/>
            </a:pPr>
            <a:r>
              <a:rPr lang="en-US" altLang="zh-CN" sz="2000" dirty="0">
                <a:latin typeface="Times New Roman" pitchFamily="18" charset="0"/>
                <a:cs typeface="Times New Roman" pitchFamily="18" charset="0"/>
              </a:rPr>
              <a:t>     Issues, questions, and responses involving social, economic, governmental, military, scientific, or corporate activities that are of concern to the people at large.</a:t>
            </a:r>
          </a:p>
          <a:p>
            <a:pPr>
              <a:lnSpc>
                <a:spcPct val="90000"/>
              </a:lnSpc>
              <a:buNone/>
            </a:pPr>
            <a:r>
              <a:rPr lang="zh-CN" altLang="en-US" sz="2000" dirty="0"/>
              <a:t>      公众事务：涉及到大多数人关心的社会、经济、政府、军事、科学或法人活动的论题，问题和回应</a:t>
            </a:r>
          </a:p>
          <a:p>
            <a:pPr>
              <a:buNone/>
            </a:pPr>
            <a:endParaRPr lang="zh-CN" altLang="en-US" sz="20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28604"/>
            <a:ext cx="8229600" cy="5697559"/>
          </a:xfrm>
        </p:spPr>
        <p:txBody>
          <a:bodyPr>
            <a:normAutofit fontScale="92500" lnSpcReduction="10000"/>
          </a:bodyPr>
          <a:lstStyle/>
          <a:p>
            <a:pPr>
              <a:buNone/>
            </a:pPr>
            <a:r>
              <a:rPr lang="en-US" altLang="zh-CN" sz="2400" dirty="0">
                <a:latin typeface="Times New Roman" pitchFamily="18" charset="0"/>
                <a:cs typeface="Times New Roman" pitchFamily="18" charset="0"/>
              </a:rPr>
              <a:t>3. He says he used to read me, and is rather charmingly deferential, prefacing his remarks by ‘Of course it’s not for me to suggest to you…’and then proceeding to tell me exactly how he thinks some topical item of our domestic or foreign policy should be handled. </a:t>
            </a:r>
          </a:p>
          <a:p>
            <a:pPr>
              <a:buNone/>
            </a:pPr>
            <a:endParaRPr lang="en-US" altLang="zh-CN" sz="2400" dirty="0">
              <a:latin typeface="Times New Roman" pitchFamily="18" charset="0"/>
              <a:cs typeface="Times New Roman" pitchFamily="18" charset="0"/>
            </a:endParaRPr>
          </a:p>
          <a:p>
            <a:pPr marL="457200" indent="-457200">
              <a:buAutoNum type="arabicParenR"/>
            </a:pPr>
            <a:r>
              <a:rPr lang="en-US" altLang="zh-CN" sz="2400" dirty="0">
                <a:solidFill>
                  <a:srgbClr val="C00000"/>
                </a:solidFill>
                <a:latin typeface="Times New Roman" pitchFamily="18" charset="0"/>
                <a:cs typeface="Times New Roman" pitchFamily="18" charset="0"/>
              </a:rPr>
              <a:t>read me: Metonymy</a:t>
            </a:r>
            <a:r>
              <a:rPr lang="en-US" altLang="zh-CN" sz="2400" dirty="0">
                <a:latin typeface="Times New Roman" pitchFamily="18" charset="0"/>
                <a:cs typeface="Times New Roman" pitchFamily="18" charset="0"/>
              </a:rPr>
              <a:t>. </a:t>
            </a:r>
            <a:r>
              <a:rPr lang="en-US" altLang="zh-CN" sz="2400" i="1" dirty="0">
                <a:latin typeface="Times New Roman" pitchFamily="18" charset="0"/>
                <a:cs typeface="Times New Roman" pitchFamily="18" charset="0"/>
              </a:rPr>
              <a:t>Me</a:t>
            </a:r>
            <a:r>
              <a:rPr lang="en-US" altLang="zh-CN" sz="2400" dirty="0">
                <a:latin typeface="Times New Roman" pitchFamily="18" charset="0"/>
                <a:cs typeface="Times New Roman" pitchFamily="18" charset="0"/>
              </a:rPr>
              <a:t> stands for books or articles written by me. </a:t>
            </a:r>
          </a:p>
          <a:p>
            <a:pPr marL="457200" indent="-457200">
              <a:buNone/>
            </a:pPr>
            <a:r>
              <a:rPr lang="en-US" altLang="zh-CN" sz="2400" dirty="0">
                <a:latin typeface="Times New Roman" pitchFamily="18" charset="0"/>
                <a:cs typeface="Times New Roman" pitchFamily="18" charset="0"/>
              </a:rPr>
              <a:t>      e.g. I like Shakespeare. (Shakespeare’s works)</a:t>
            </a:r>
          </a:p>
          <a:p>
            <a:pPr marL="457200" indent="-457200">
              <a:buAutoNum type="arabicParenR" startAt="2"/>
            </a:pPr>
            <a:r>
              <a:rPr lang="en-US" altLang="zh-CN" sz="2400" dirty="0">
                <a:solidFill>
                  <a:srgbClr val="C00000"/>
                </a:solidFill>
                <a:latin typeface="Times New Roman" pitchFamily="18" charset="0"/>
                <a:cs typeface="Times New Roman" pitchFamily="18" charset="0"/>
              </a:rPr>
              <a:t>deferential: </a:t>
            </a:r>
            <a:r>
              <a:rPr lang="en-US" altLang="zh-CN" sz="2400" dirty="0">
                <a:latin typeface="Times New Roman" pitchFamily="18" charset="0"/>
                <a:cs typeface="Times New Roman" pitchFamily="18" charset="0"/>
              </a:rPr>
              <a:t>polite and respectful to others</a:t>
            </a:r>
          </a:p>
          <a:p>
            <a:pPr marL="457200" indent="-457200">
              <a:buNone/>
            </a:pPr>
            <a:r>
              <a:rPr lang="en-US" altLang="zh-CN" sz="2400" dirty="0">
                <a:latin typeface="Times New Roman" pitchFamily="18" charset="0"/>
                <a:cs typeface="Times New Roman" pitchFamily="18" charset="0"/>
              </a:rPr>
              <a:t>       e.g. She is always extremely deferential to anyone in authority. </a:t>
            </a:r>
            <a:r>
              <a:rPr lang="zh-CN" altLang="en-US" sz="2400" dirty="0">
                <a:latin typeface="Times New Roman" pitchFamily="18" charset="0"/>
                <a:cs typeface="Times New Roman" pitchFamily="18" charset="0"/>
              </a:rPr>
              <a:t>她对任何权威人士总是必恭必敬。 </a:t>
            </a:r>
            <a:endParaRPr lang="en-US" altLang="zh-CN" sz="2400" dirty="0">
              <a:latin typeface="Times New Roman" pitchFamily="18" charset="0"/>
              <a:cs typeface="Times New Roman" pitchFamily="18" charset="0"/>
            </a:endParaRPr>
          </a:p>
          <a:p>
            <a:pPr marL="457200" indent="-457200">
              <a:buNone/>
            </a:pPr>
            <a:r>
              <a:rPr lang="en-US" altLang="zh-CN" sz="2400" dirty="0">
                <a:latin typeface="Times New Roman" pitchFamily="18" charset="0"/>
                <a:cs typeface="Times New Roman" pitchFamily="18" charset="0"/>
              </a:rPr>
              <a:t>3)   </a:t>
            </a:r>
            <a:r>
              <a:rPr lang="en-US" altLang="zh-CN" sz="2400" dirty="0">
                <a:solidFill>
                  <a:srgbClr val="C00000"/>
                </a:solidFill>
                <a:latin typeface="Times New Roman" pitchFamily="18" charset="0"/>
                <a:cs typeface="Times New Roman" pitchFamily="18" charset="0"/>
              </a:rPr>
              <a:t>prefacing his remark: </a:t>
            </a:r>
            <a:r>
              <a:rPr lang="en-US" altLang="zh-CN" sz="2400" dirty="0">
                <a:latin typeface="Times New Roman" pitchFamily="18" charset="0"/>
                <a:cs typeface="Times New Roman" pitchFamily="18" charset="0"/>
              </a:rPr>
              <a:t>beginning his remark</a:t>
            </a:r>
          </a:p>
          <a:p>
            <a:pPr>
              <a:lnSpc>
                <a:spcPct val="90000"/>
              </a:lnSpc>
              <a:buNone/>
            </a:pPr>
            <a:r>
              <a:rPr lang="en-US" altLang="zh-CN" sz="2400" dirty="0">
                <a:latin typeface="Times New Roman" pitchFamily="18" charset="0"/>
                <a:cs typeface="Times New Roman" pitchFamily="18" charset="0"/>
              </a:rPr>
              <a:t>4)  Topical is used to describe something that concerns or relates to events that are happening at the present time.</a:t>
            </a:r>
          </a:p>
          <a:p>
            <a:pPr>
              <a:lnSpc>
                <a:spcPct val="90000"/>
              </a:lnSpc>
              <a:buNone/>
            </a:pPr>
            <a:r>
              <a:rPr lang="en-US" altLang="zh-CN" sz="2400" i="1" dirty="0">
                <a:latin typeface="Times New Roman" pitchFamily="18" charset="0"/>
                <a:cs typeface="Times New Roman" pitchFamily="18" charset="0"/>
              </a:rPr>
              <a:t>    </a:t>
            </a:r>
          </a:p>
          <a:p>
            <a:pPr>
              <a:lnSpc>
                <a:spcPct val="90000"/>
              </a:lnSpc>
              <a:buNone/>
            </a:pPr>
            <a:r>
              <a:rPr lang="en-US" altLang="zh-CN" sz="2400" i="1"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e.g. </a:t>
            </a:r>
            <a:r>
              <a:rPr lang="en-US" altLang="zh-CN" sz="2400" i="1" dirty="0">
                <a:latin typeface="Times New Roman" pitchFamily="18" charset="0"/>
                <a:cs typeface="Times New Roman" pitchFamily="18" charset="0"/>
              </a:rPr>
              <a:t>The magazine's aim is to discuss topical issues in a sensible way. </a:t>
            </a:r>
          </a:p>
          <a:p>
            <a:pPr>
              <a:lnSpc>
                <a:spcPct val="90000"/>
              </a:lnSpc>
              <a:buNone/>
            </a:pPr>
            <a:r>
              <a:rPr lang="zh-CN" altLang="en-US" sz="2400" dirty="0"/>
              <a:t>            时事新闻   </a:t>
            </a:r>
            <a:r>
              <a:rPr lang="en-US" altLang="zh-CN" sz="2400" dirty="0">
                <a:latin typeface="Times New Roman" pitchFamily="18" charset="0"/>
                <a:cs typeface="Times New Roman" pitchFamily="18" charset="0"/>
              </a:rPr>
              <a:t>topical news</a:t>
            </a:r>
          </a:p>
          <a:p>
            <a:pPr>
              <a:lnSpc>
                <a:spcPct val="90000"/>
              </a:lnSpc>
            </a:pPr>
            <a:endParaRPr lang="zh-CN" altLang="en-US" sz="24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28604"/>
            <a:ext cx="8229600" cy="5697559"/>
          </a:xfrm>
        </p:spPr>
        <p:txBody>
          <a:bodyPr>
            <a:normAutofit lnSpcReduction="10000"/>
          </a:bodyPr>
          <a:lstStyle/>
          <a:p>
            <a:pPr>
              <a:buNone/>
            </a:pPr>
            <a:r>
              <a:rPr lang="en-US" altLang="zh-CN" sz="2000" dirty="0">
                <a:latin typeface="Times New Roman" pitchFamily="18" charset="0"/>
                <a:cs typeface="Times New Roman" pitchFamily="18" charset="0"/>
              </a:rPr>
              <a:t>4. He is by no means stupid or ill-informed; a little opinionated/obstinate perhaps, and just about as far to the Right as anybody could go, but I like him, and try not to tease him by putting forward views which would only bring a puzzled look to his face. </a:t>
            </a:r>
          </a:p>
          <a:p>
            <a:pPr marL="457200" indent="-457200">
              <a:buAutoNum type="arabicParenR"/>
            </a:pPr>
            <a:r>
              <a:rPr lang="en-US" altLang="zh-CN" sz="2000" dirty="0">
                <a:latin typeface="Times New Roman" pitchFamily="18" charset="0"/>
                <a:cs typeface="Times New Roman" pitchFamily="18" charset="0"/>
              </a:rPr>
              <a:t>He is not at all stupid or ignorant. </a:t>
            </a:r>
          </a:p>
          <a:p>
            <a:pPr marL="457200" indent="-457200">
              <a:buNone/>
            </a:pPr>
            <a:r>
              <a:rPr lang="en-US" altLang="zh-CN" sz="2000" dirty="0">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ill-informed</a:t>
            </a:r>
            <a:r>
              <a:rPr lang="en-US" altLang="zh-CN" sz="2000" dirty="0">
                <a:latin typeface="Times New Roman" pitchFamily="18" charset="0"/>
                <a:cs typeface="Times New Roman" pitchFamily="18" charset="0"/>
              </a:rPr>
              <a:t>, ill means badly, imperfectly, wrongly, improperly, e.g. ill-advised, ill-bred, ill-considered, ill-defined, ill-mannered) </a:t>
            </a:r>
          </a:p>
          <a:p>
            <a:pPr marL="457200" indent="-457200">
              <a:buAutoNum type="arabicParenR" startAt="2"/>
            </a:pPr>
            <a:r>
              <a:rPr lang="en-US" altLang="zh-CN" sz="2000" dirty="0">
                <a:solidFill>
                  <a:srgbClr val="C00000"/>
                </a:solidFill>
                <a:latin typeface="Times New Roman" pitchFamily="18" charset="0"/>
                <a:cs typeface="Times New Roman" pitchFamily="18" charset="0"/>
              </a:rPr>
              <a:t>just about as far to the Right as anybody could go: </a:t>
            </a:r>
            <a:r>
              <a:rPr lang="en-US" altLang="zh-CN" sz="2000" dirty="0">
                <a:latin typeface="Times New Roman" pitchFamily="18" charset="0"/>
                <a:cs typeface="Times New Roman" pitchFamily="18" charset="0"/>
              </a:rPr>
              <a:t>just about as conservative as anybody could be; extremely conservative politically. </a:t>
            </a:r>
          </a:p>
          <a:p>
            <a:pPr>
              <a:buNone/>
            </a:pPr>
            <a:r>
              <a:rPr lang="en-US" altLang="zh-CN" sz="2000" dirty="0">
                <a:latin typeface="Times New Roman" pitchFamily="18" charset="0"/>
                <a:cs typeface="Times New Roman" pitchFamily="18" charset="0"/>
              </a:rPr>
              <a:t>       </a:t>
            </a:r>
          </a:p>
          <a:p>
            <a:pPr>
              <a:buNone/>
            </a:pPr>
            <a:r>
              <a:rPr lang="en-US" altLang="zh-CN" sz="2000" dirty="0">
                <a:solidFill>
                  <a:srgbClr val="C00000"/>
                </a:solidFill>
                <a:latin typeface="Times New Roman" pitchFamily="18" charset="0"/>
                <a:cs typeface="Times New Roman" pitchFamily="18" charset="0"/>
              </a:rPr>
              <a:t>Political parties or people</a:t>
            </a:r>
          </a:p>
          <a:p>
            <a:pPr>
              <a:buNone/>
            </a:pPr>
            <a:r>
              <a:rPr lang="en-US" altLang="zh-CN" sz="2000" dirty="0">
                <a:solidFill>
                  <a:srgbClr val="C00000"/>
                </a:solidFill>
                <a:latin typeface="Times New Roman" pitchFamily="18" charset="0"/>
                <a:cs typeface="Times New Roman" pitchFamily="18" charset="0"/>
              </a:rPr>
              <a:t>The Right: </a:t>
            </a:r>
            <a:r>
              <a:rPr lang="en-US" altLang="zh-CN" sz="2000" dirty="0">
                <a:latin typeface="Times New Roman" pitchFamily="18" charset="0"/>
                <a:cs typeface="Times New Roman" pitchFamily="18" charset="0"/>
              </a:rPr>
              <a:t>The people and groups who advocate the adoption of conservative or reactionary measures, especially in government and politics. Also called  </a:t>
            </a:r>
            <a:r>
              <a:rPr lang="en-US" altLang="zh-CN" sz="2000" dirty="0">
                <a:solidFill>
                  <a:srgbClr val="C00000"/>
                </a:solidFill>
                <a:latin typeface="Times New Roman" pitchFamily="18" charset="0"/>
                <a:cs typeface="Times New Roman" pitchFamily="18" charset="0"/>
              </a:rPr>
              <a:t>right wing </a:t>
            </a:r>
          </a:p>
          <a:p>
            <a:pPr>
              <a:buNone/>
            </a:pPr>
            <a:r>
              <a:rPr lang="en-US" altLang="zh-CN" sz="2000" dirty="0">
                <a:solidFill>
                  <a:srgbClr val="C00000"/>
                </a:solidFill>
                <a:latin typeface="Times New Roman" pitchFamily="18" charset="0"/>
                <a:cs typeface="Times New Roman" pitchFamily="18" charset="0"/>
              </a:rPr>
              <a:t>The Left: </a:t>
            </a:r>
            <a:r>
              <a:rPr lang="en-US" altLang="zh-CN" sz="2000" dirty="0">
                <a:latin typeface="Times New Roman" pitchFamily="18" charset="0"/>
                <a:cs typeface="Times New Roman" pitchFamily="18" charset="0"/>
              </a:rPr>
              <a:t>The people and groups who advocate liberal, often radical measures to effect change in the established order, especially in politics, usually to achieve the equality, freedom, and well-being of the common citizens of a state.</a:t>
            </a:r>
          </a:p>
          <a:p>
            <a:pPr>
              <a:buNone/>
            </a:pPr>
            <a:endParaRPr lang="en-US" altLang="zh-CN"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1357298"/>
            <a:ext cx="8229600" cy="3071834"/>
          </a:xfrm>
        </p:spPr>
        <p:txBody>
          <a:bodyPr>
            <a:normAutofit/>
          </a:bodyPr>
          <a:lstStyle/>
          <a:p>
            <a:pPr>
              <a:buNone/>
            </a:pPr>
            <a:r>
              <a:rPr lang="en-US" altLang="zh-CN" sz="2400" dirty="0">
                <a:latin typeface="Times New Roman" pitchFamily="18" charset="0"/>
                <a:cs typeface="Times New Roman" pitchFamily="18" charset="0"/>
              </a:rPr>
              <a:t>3) try not to tease him by putting forward views which would only bring a puzzled look to his face: </a:t>
            </a:r>
          </a:p>
          <a:p>
            <a:pPr>
              <a:buNone/>
            </a:pPr>
            <a:r>
              <a:rPr lang="en-US" altLang="zh-CN" sz="2400" dirty="0">
                <a:latin typeface="Times New Roman" pitchFamily="18" charset="0"/>
                <a:cs typeface="Times New Roman" pitchFamily="18" charset="0"/>
              </a:rPr>
              <a:t>    Carr knew if he put forward some liberal views, the conservative Colonel would look puzzled. Personally he liked the Colonel, so he didn’t want to make fun of him. </a:t>
            </a:r>
            <a:endParaRPr lang="zh-CN" altLang="en-US"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a:lstStyle/>
          <a:p>
            <a:r>
              <a:rPr lang="en-US" altLang="zh-CN" sz="3200" dirty="0">
                <a:latin typeface="Times New Roman" pitchFamily="18" charset="0"/>
                <a:ea typeface="黑体" pitchFamily="49" charset="-122"/>
                <a:cs typeface="Times New Roman" pitchFamily="18" charset="0"/>
              </a:rPr>
              <a:t>V. Sackville- West</a:t>
            </a:r>
            <a:endParaRPr lang="zh-CN" altLang="en-US" sz="3200" dirty="0">
              <a:latin typeface="Times New Roman" pitchFamily="18" charset="0"/>
              <a:ea typeface="黑体" pitchFamily="49" charset="-122"/>
              <a:cs typeface="Times New Roman" pitchFamily="18" charset="0"/>
            </a:endParaRPr>
          </a:p>
        </p:txBody>
      </p:sp>
      <p:sp>
        <p:nvSpPr>
          <p:cNvPr id="4" name="AutoShape 2"/>
          <p:cNvSpPr>
            <a:spLocks noChangeArrowheads="1"/>
          </p:cNvSpPr>
          <p:nvPr/>
        </p:nvSpPr>
        <p:spPr bwMode="gray">
          <a:xfrm flipH="1">
            <a:off x="601663" y="1282700"/>
            <a:ext cx="7648575" cy="2606675"/>
          </a:xfrm>
          <a:prstGeom prst="roundRect">
            <a:avLst>
              <a:gd name="adj" fmla="val 6968"/>
            </a:avLst>
          </a:prstGeom>
          <a:solidFill>
            <a:schemeClr val="accent2"/>
          </a:solidFill>
          <a:ln w="19050">
            <a:solidFill>
              <a:schemeClr val="bg2"/>
            </a:solidFill>
            <a:round/>
            <a:headEnd/>
            <a:tailEnd/>
          </a:ln>
          <a:effectLst>
            <a:outerShdw dist="35921" dir="2700000" algn="ctr" rotWithShape="0">
              <a:schemeClr val="bg2"/>
            </a:outerShdw>
          </a:effectLst>
        </p:spPr>
        <p:txBody>
          <a:bodyPr wrap="none" anchor="ctr"/>
          <a:lstStyle/>
          <a:p>
            <a:pPr fontAlgn="auto">
              <a:spcBef>
                <a:spcPts val="0"/>
              </a:spcBef>
              <a:spcAft>
                <a:spcPts val="0"/>
              </a:spcAft>
              <a:defRPr/>
            </a:pPr>
            <a:endParaRPr lang="zh-CN" altLang="en-US">
              <a:solidFill>
                <a:srgbClr val="0C0C0C"/>
              </a:solidFill>
            </a:endParaRPr>
          </a:p>
        </p:txBody>
      </p:sp>
      <p:sp>
        <p:nvSpPr>
          <p:cNvPr id="5" name="AutoShape 115"/>
          <p:cNvSpPr>
            <a:spLocks noChangeArrowheads="1"/>
          </p:cNvSpPr>
          <p:nvPr/>
        </p:nvSpPr>
        <p:spPr bwMode="gray">
          <a:xfrm flipH="1">
            <a:off x="971550" y="3889375"/>
            <a:ext cx="7815263" cy="2187575"/>
          </a:xfrm>
          <a:prstGeom prst="roundRect">
            <a:avLst>
              <a:gd name="adj" fmla="val 10935"/>
            </a:avLst>
          </a:prstGeom>
          <a:solidFill>
            <a:schemeClr val="folHlink"/>
          </a:solidFill>
          <a:ln w="19050">
            <a:solidFill>
              <a:schemeClr val="bg2"/>
            </a:solidFill>
            <a:round/>
            <a:headEnd/>
            <a:tailEnd/>
          </a:ln>
          <a:effectLst>
            <a:outerShdw dist="35921" dir="2700000" algn="ctr" rotWithShape="0">
              <a:schemeClr val="bg2"/>
            </a:outerShdw>
          </a:effectLst>
        </p:spPr>
        <p:txBody>
          <a:bodyPr wrap="none" anchor="ctr"/>
          <a:lstStyle/>
          <a:p>
            <a:pPr fontAlgn="auto">
              <a:spcBef>
                <a:spcPts val="0"/>
              </a:spcBef>
              <a:spcAft>
                <a:spcPts val="0"/>
              </a:spcAft>
              <a:defRPr/>
            </a:pPr>
            <a:endParaRPr lang="zh-CN" altLang="en-US">
              <a:solidFill>
                <a:srgbClr val="0C0C0C"/>
              </a:solidFill>
            </a:endParaRPr>
          </a:p>
        </p:txBody>
      </p:sp>
      <p:sp>
        <p:nvSpPr>
          <p:cNvPr id="6149" name="AutoShape 116"/>
          <p:cNvSpPr>
            <a:spLocks noChangeArrowheads="1"/>
          </p:cNvSpPr>
          <p:nvPr/>
        </p:nvSpPr>
        <p:spPr bwMode="gray">
          <a:xfrm>
            <a:off x="3308350" y="1401763"/>
            <a:ext cx="4905375" cy="2208212"/>
          </a:xfrm>
          <a:prstGeom prst="roundRect">
            <a:avLst>
              <a:gd name="adj" fmla="val 7843"/>
            </a:avLst>
          </a:prstGeom>
          <a:solidFill>
            <a:schemeClr val="accent5">
              <a:lumMod val="20000"/>
              <a:lumOff val="80000"/>
            </a:schemeClr>
          </a:solidFill>
          <a:ln>
            <a:noFill/>
          </a:ln>
        </p:spPr>
        <p:txBody>
          <a:bodyPr wrap="none" anchor="ctr"/>
          <a:lstStyle/>
          <a:p>
            <a:pPr marL="457200" indent="-457200" eaLnBrk="0" hangingPunct="0">
              <a:buFont typeface="Arial" pitchFamily="34" charset="0"/>
              <a:buChar char="•"/>
              <a:defRPr/>
            </a:pPr>
            <a:r>
              <a:rPr lang="en-US" altLang="zh-CN" sz="2800" dirty="0">
                <a:solidFill>
                  <a:srgbClr val="0C0C0C"/>
                </a:solidFill>
                <a:latin typeface="Times New Roman" pitchFamily="18" charset="0"/>
                <a:cs typeface="Times New Roman" pitchFamily="18" charset="0"/>
              </a:rPr>
              <a:t>A prolific</a:t>
            </a:r>
            <a:r>
              <a:rPr lang="zh-CN" altLang="en-US" sz="2800" dirty="0">
                <a:solidFill>
                  <a:srgbClr val="0C0C0C"/>
                </a:solidFill>
                <a:latin typeface="Times New Roman" pitchFamily="18" charset="0"/>
                <a:cs typeface="Times New Roman" pitchFamily="18" charset="0"/>
              </a:rPr>
              <a:t>（多产的）</a:t>
            </a:r>
            <a:r>
              <a:rPr lang="en-US" altLang="zh-CN" sz="2800" dirty="0">
                <a:solidFill>
                  <a:srgbClr val="0C0C0C"/>
                </a:solidFill>
                <a:latin typeface="Times New Roman" pitchFamily="18" charset="0"/>
                <a:cs typeface="Times New Roman" pitchFamily="18" charset="0"/>
              </a:rPr>
              <a:t> writer</a:t>
            </a:r>
          </a:p>
        </p:txBody>
      </p:sp>
      <p:sp>
        <p:nvSpPr>
          <p:cNvPr id="6150" name="AutoShape 117"/>
          <p:cNvSpPr>
            <a:spLocks noChangeArrowheads="1"/>
          </p:cNvSpPr>
          <p:nvPr/>
        </p:nvSpPr>
        <p:spPr bwMode="gray">
          <a:xfrm>
            <a:off x="3625850" y="3956050"/>
            <a:ext cx="4943475" cy="2054225"/>
          </a:xfrm>
          <a:prstGeom prst="roundRect">
            <a:avLst>
              <a:gd name="adj" fmla="val 9194"/>
            </a:avLst>
          </a:prstGeom>
          <a:solidFill>
            <a:schemeClr val="accent5">
              <a:lumMod val="20000"/>
              <a:lumOff val="80000"/>
            </a:schemeClr>
          </a:solidFill>
          <a:ln>
            <a:noFill/>
          </a:ln>
        </p:spPr>
        <p:txBody>
          <a:bodyPr wrap="none" anchor="ctr"/>
          <a:lstStyle/>
          <a:p>
            <a:pPr marL="457200" indent="-457200" eaLnBrk="0" hangingPunct="0">
              <a:buFont typeface="Arial" pitchFamily="34" charset="0"/>
              <a:buChar char="•"/>
              <a:defRPr/>
            </a:pPr>
            <a:r>
              <a:rPr lang="en-US" altLang="zh-CN" sz="2800" dirty="0">
                <a:solidFill>
                  <a:srgbClr val="0C0C0C"/>
                </a:solidFill>
                <a:latin typeface="Times New Roman" pitchFamily="18" charset="0"/>
                <a:cs typeface="Times New Roman" pitchFamily="18" charset="0"/>
              </a:rPr>
              <a:t>One of the Britain’s promising</a:t>
            </a:r>
          </a:p>
          <a:p>
            <a:pPr eaLnBrk="0" hangingPunct="0">
              <a:defRPr/>
            </a:pPr>
            <a:r>
              <a:rPr lang="en-US" altLang="zh-CN" sz="2800" dirty="0">
                <a:solidFill>
                  <a:srgbClr val="0C0C0C"/>
                </a:solidFill>
                <a:latin typeface="Times New Roman" pitchFamily="18" charset="0"/>
                <a:cs typeface="Times New Roman" pitchFamily="18" charset="0"/>
              </a:rPr>
              <a:t> young writers in the 1920s</a:t>
            </a:r>
            <a:endParaRPr lang="zh-CN" altLang="en-US" sz="2800" dirty="0">
              <a:solidFill>
                <a:srgbClr val="0C0C0C"/>
              </a:solidFill>
              <a:latin typeface="Times New Roman" pitchFamily="18" charset="0"/>
              <a:cs typeface="Times New Roman" pitchFamily="18" charset="0"/>
            </a:endParaRPr>
          </a:p>
        </p:txBody>
      </p:sp>
      <p:sp>
        <p:nvSpPr>
          <p:cNvPr id="3079" name="Rectangle 31"/>
          <p:cNvSpPr>
            <a:spLocks noChangeArrowheads="1"/>
          </p:cNvSpPr>
          <p:nvPr/>
        </p:nvSpPr>
        <p:spPr bwMode="auto">
          <a:xfrm>
            <a:off x="3321050" y="1851025"/>
            <a:ext cx="457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31775" indent="-231775">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buClr>
                <a:srgbClr val="573615"/>
              </a:buClr>
              <a:buSzPct val="95000"/>
              <a:buFont typeface="Wingdings" pitchFamily="2" charset="2"/>
              <a:buChar char="p"/>
            </a:pPr>
            <a:endParaRPr lang="en-US" altLang="zh-CN" sz="1600">
              <a:solidFill>
                <a:srgbClr val="0C0C0C"/>
              </a:solidFill>
              <a:latin typeface="黑体" pitchFamily="49" charset="-122"/>
              <a:ea typeface="黑体" pitchFamily="49" charset="-122"/>
            </a:endParaRPr>
          </a:p>
        </p:txBody>
      </p:sp>
      <p:sp>
        <p:nvSpPr>
          <p:cNvPr id="3080" name="Rectangle 31"/>
          <p:cNvSpPr>
            <a:spLocks noChangeArrowheads="1"/>
          </p:cNvSpPr>
          <p:nvPr/>
        </p:nvSpPr>
        <p:spPr bwMode="auto">
          <a:xfrm>
            <a:off x="3678238" y="4103688"/>
            <a:ext cx="457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31775" indent="-231775">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buClr>
                <a:srgbClr val="573615"/>
              </a:buClr>
              <a:buSzPct val="95000"/>
              <a:buFont typeface="Wingdings" pitchFamily="2" charset="2"/>
              <a:buChar char="p"/>
            </a:pPr>
            <a:endParaRPr lang="en-US" altLang="zh-CN" sz="1600">
              <a:solidFill>
                <a:srgbClr val="0C0C0C"/>
              </a:solidFill>
              <a:latin typeface="黑体" pitchFamily="49" charset="-122"/>
              <a:ea typeface="黑体" pitchFamily="49" charset="-122"/>
            </a:endParaRPr>
          </a:p>
        </p:txBody>
      </p:sp>
      <p:pic>
        <p:nvPicPr>
          <p:cNvPr id="2" name="图片 1"/>
          <p:cNvPicPr>
            <a:picLocks noChangeAspect="1"/>
          </p:cNvPicPr>
          <p:nvPr/>
        </p:nvPicPr>
        <p:blipFill>
          <a:blip r:embed="rId3"/>
          <a:stretch>
            <a:fillRect/>
          </a:stretch>
        </p:blipFill>
        <p:spPr>
          <a:xfrm>
            <a:off x="827088" y="1616075"/>
            <a:ext cx="2206625" cy="2049463"/>
          </a:xfrm>
          <a:prstGeom prst="rect">
            <a:avLst/>
          </a:prstGeom>
          <a:ln>
            <a:noFill/>
          </a:ln>
          <a:effectLst>
            <a:outerShdw blurRad="292100" dist="139700" dir="2700000" algn="tl" rotWithShape="0">
              <a:srgbClr val="333333">
                <a:alpha val="65000"/>
              </a:srgbClr>
            </a:outerShdw>
          </a:effectLst>
        </p:spPr>
      </p:pic>
      <p:pic>
        <p:nvPicPr>
          <p:cNvPr id="3" name="图片 2"/>
          <p:cNvPicPr>
            <a:picLocks noChangeAspect="1"/>
          </p:cNvPicPr>
          <p:nvPr/>
        </p:nvPicPr>
        <p:blipFill>
          <a:blip r:embed="rId4"/>
          <a:stretch>
            <a:fillRect/>
          </a:stretch>
        </p:blipFill>
        <p:spPr>
          <a:xfrm>
            <a:off x="1258888" y="4103688"/>
            <a:ext cx="2112962" cy="17732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417351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4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6150">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5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149" grpId="0" animBg="1"/>
      <p:bldP spid="615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00042"/>
            <a:ext cx="8229600" cy="5626121"/>
          </a:xfrm>
        </p:spPr>
        <p:txBody>
          <a:bodyPr>
            <a:normAutofit/>
          </a:bodyPr>
          <a:lstStyle/>
          <a:p>
            <a:pPr algn="just">
              <a:buNone/>
            </a:pPr>
            <a:r>
              <a:rPr lang="en-US" altLang="zh-CN" sz="2400" dirty="0">
                <a:latin typeface="Times New Roman" pitchFamily="18" charset="0"/>
                <a:cs typeface="Times New Roman" pitchFamily="18" charset="0"/>
              </a:rPr>
              <a:t>5. Besides, I do not want to become involved in discussion. I observe with amusement how totally the concerns of the world, which once absorbed me to the exclusion of all else except an occasional relaxation with poetry or music, have lost interest for me even to the extent of a bored distaste. </a:t>
            </a:r>
          </a:p>
          <a:p>
            <a:pPr algn="just">
              <a:buNone/>
            </a:pPr>
            <a:r>
              <a:rPr lang="en-US" altLang="zh-CN" sz="2400" dirty="0">
                <a:latin typeface="Times New Roman" pitchFamily="18" charset="0"/>
                <a:cs typeface="Times New Roman" pitchFamily="18" charset="0"/>
              </a:rPr>
              <a:t>1) I was once so completely absorbed in the important affairs of the world that I devoted all my attention, time and energy to them and only occasionally did I allow myself a little rest by reading poetry or listening to music. Yet now these world problems no longer hold any interest for me. Actually, I dislike them and they bore me now. I feel quite amused as I watch how this dramatic change in perspective is taking place.</a:t>
            </a:r>
          </a:p>
          <a:p>
            <a:pPr algn="just">
              <a:buNone/>
            </a:pPr>
            <a:r>
              <a:rPr lang="zh-CN" altLang="en-US" sz="2000" dirty="0"/>
              <a:t>     我有趣地发现，自己过去除偶尔借诗歌或音乐消遣放松一下外，一心专注的世界大事现在不仅是索然无味的，而且简直是到了令人厌烦的地步。 </a:t>
            </a:r>
            <a:endParaRPr lang="zh-CN" altLang="en-US" sz="2000" dirty="0">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026" name="Rectangle 2"/>
          <p:cNvSpPr>
            <a:spLocks noGrp="1" noChangeArrowheads="1"/>
          </p:cNvSpPr>
          <p:nvPr>
            <p:ph type="body" idx="1"/>
          </p:nvPr>
        </p:nvSpPr>
        <p:spPr>
          <a:xfrm>
            <a:off x="250825" y="2205038"/>
            <a:ext cx="8447088" cy="5638800"/>
          </a:xfrm>
        </p:spPr>
        <p:txBody>
          <a:bodyPr/>
          <a:lstStyle/>
          <a:p>
            <a:pPr marL="685800" indent="-685800" algn="just">
              <a:buFont typeface="Wingdings" pitchFamily="2" charset="2"/>
              <a:buNone/>
            </a:pPr>
            <a:endParaRPr lang="en-US" altLang="zh-CN" sz="3200" b="0"/>
          </a:p>
          <a:p>
            <a:pPr marL="685800" indent="-685800" algn="just">
              <a:buFont typeface="Wingdings" pitchFamily="2" charset="2"/>
              <a:buNone/>
            </a:pPr>
            <a:endParaRPr lang="en-GB" altLang="zh-CN" sz="3200" b="0"/>
          </a:p>
        </p:txBody>
      </p:sp>
      <p:sp>
        <p:nvSpPr>
          <p:cNvPr id="641028" name="Rectangle 4"/>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41029" name="Rectangle 5"/>
          <p:cNvSpPr>
            <a:spLocks noChangeArrowheads="1"/>
          </p:cNvSpPr>
          <p:nvPr/>
        </p:nvSpPr>
        <p:spPr bwMode="auto">
          <a:xfrm>
            <a:off x="468313" y="1484313"/>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1030" name="Rectangle 6"/>
          <p:cNvSpPr>
            <a:spLocks noChangeArrowheads="1"/>
          </p:cNvSpPr>
          <p:nvPr/>
        </p:nvSpPr>
        <p:spPr bwMode="auto">
          <a:xfrm>
            <a:off x="142844" y="559339"/>
            <a:ext cx="8753475" cy="4893647"/>
          </a:xfrm>
          <a:prstGeom prst="rect">
            <a:avLst/>
          </a:prstGeom>
          <a:noFill/>
          <a:ln w="9525">
            <a:noFill/>
            <a:miter lim="800000"/>
            <a:headEnd/>
            <a:tailEnd/>
          </a:ln>
          <a:effectLst/>
        </p:spPr>
        <p:txBody>
          <a:bodyPr anchor="ctr">
            <a:spAutoFit/>
          </a:bodyPr>
          <a:lstStyle/>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a:t>
            </a:r>
            <a:r>
              <a:rPr kumimoji="0" lang="zh-CN" altLang="en-US"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concern: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matter of interest or importance</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a:t>
            </a:r>
            <a:r>
              <a:rPr kumimoji="0" lang="zh-CN" altLang="en-US"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the exclusion of :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so as to keep out,  leave out , excluding </a:t>
            </a: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For example: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He spent his spare time gardening, to the exclusion of all other interest.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他把空余时间都用在园艺上了，没有任何其他爱好。</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All editorials were about the general election to the exclusion of all other topics.</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*He was advised to study English literature to the exclusion of all other subjects.</a:t>
            </a: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a:t>
            </a:r>
            <a:r>
              <a:rPr kumimoji="0" lang="zh-CN" altLang="en-US"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the extent of a bored distaste: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such an extent or degree that they give me a bored distaste </a:t>
            </a:r>
            <a:endParaRPr kumimoji="0" lang="en-GB"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00042"/>
            <a:ext cx="8229600" cy="5626121"/>
          </a:xfrm>
        </p:spPr>
        <p:txBody>
          <a:bodyPr>
            <a:normAutofit lnSpcReduction="10000"/>
          </a:bodyPr>
          <a:lstStyle/>
          <a:p>
            <a:pPr>
              <a:buNone/>
            </a:pPr>
            <a:r>
              <a:rPr lang="en-US" altLang="zh-CN" sz="2400" dirty="0">
                <a:latin typeface="Times New Roman" pitchFamily="18" charset="0"/>
                <a:cs typeface="Times New Roman" pitchFamily="18" charset="0"/>
              </a:rPr>
              <a:t>6. Doubtless some instinct impels me gluttonously to cram these the last weeks of my life with the gentler things I never had time for, releasing some suppressed inclination which in fact was always latent. </a:t>
            </a:r>
          </a:p>
          <a:p>
            <a:pPr marL="457200" indent="-457200">
              <a:buAutoNum type="arabicParenR"/>
            </a:pPr>
            <a:r>
              <a:rPr lang="en-US" altLang="zh-CN" sz="2400" dirty="0">
                <a:solidFill>
                  <a:srgbClr val="C00000"/>
                </a:solidFill>
                <a:latin typeface="Times New Roman" pitchFamily="18" charset="0"/>
                <a:cs typeface="Times New Roman" pitchFamily="18" charset="0"/>
              </a:rPr>
              <a:t>some instinct impels me gluttonously to cram these the last weeks of my life with the gentler things I never had time for : </a:t>
            </a:r>
          </a:p>
          <a:p>
            <a:pPr marL="457200" indent="-457200">
              <a:buNone/>
            </a:pPr>
            <a:r>
              <a:rPr lang="en-US" altLang="zh-CN" sz="2400" dirty="0">
                <a:latin typeface="Times New Roman" pitchFamily="18" charset="0"/>
                <a:cs typeface="Times New Roman" pitchFamily="18" charset="0"/>
              </a:rPr>
              <a:t>      Perhaps because I know my days are numbered, I am impelled by instinct to enjoy myself to the full with more refined, pleasant and softer things ( as compared with writing political leaders and so on ) which I never had time to enjoy in the past. </a:t>
            </a:r>
            <a:endParaRPr lang="en-US" altLang="zh-CN" sz="2400" b="1" dirty="0">
              <a:latin typeface="Times New Roman" pitchFamily="18" charset="0"/>
              <a:cs typeface="Times New Roman" pitchFamily="18" charset="0"/>
            </a:endParaRPr>
          </a:p>
          <a:p>
            <a:pPr indent="152400"/>
            <a:r>
              <a:rPr lang="en-US" altLang="zh-CN" sz="2400" b="1" dirty="0">
                <a:latin typeface="Times New Roman" pitchFamily="18" charset="0"/>
                <a:cs typeface="Times New Roman" pitchFamily="18" charset="0"/>
              </a:rPr>
              <a:t>gluttonously to cram:</a:t>
            </a:r>
            <a:r>
              <a:rPr lang="en-US" altLang="zh-CN" sz="2400" dirty="0">
                <a:latin typeface="Times New Roman" pitchFamily="18" charset="0"/>
                <a:cs typeface="Times New Roman" pitchFamily="18" charset="0"/>
              </a:rPr>
              <a:t> eating like a glutton(</a:t>
            </a:r>
            <a:r>
              <a:rPr lang="zh-CN" altLang="en-US" sz="2400" dirty="0">
                <a:latin typeface="Times New Roman" pitchFamily="18" charset="0"/>
                <a:cs typeface="Times New Roman" pitchFamily="18" charset="0"/>
              </a:rPr>
              <a:t>贪吃者</a:t>
            </a:r>
            <a:r>
              <a:rPr lang="en-US" altLang="zh-CN" sz="2400" dirty="0">
                <a:latin typeface="Times New Roman" pitchFamily="18" charset="0"/>
                <a:cs typeface="Times New Roman" pitchFamily="18" charset="0"/>
              </a:rPr>
              <a:t>), too much and greedily; </a:t>
            </a:r>
            <a:r>
              <a:rPr lang="en-US" altLang="zh-CN" sz="2400" dirty="0">
                <a:solidFill>
                  <a:srgbClr val="C00000"/>
                </a:solidFill>
                <a:latin typeface="Times New Roman" pitchFamily="18" charset="0"/>
                <a:cs typeface="Times New Roman" pitchFamily="18" charset="0"/>
              </a:rPr>
              <a:t>greedily filling his life with the gentler things </a:t>
            </a:r>
          </a:p>
          <a:p>
            <a:pPr indent="152400"/>
            <a:r>
              <a:rPr lang="zh-CN" altLang="zh-CN" sz="1800" dirty="0">
                <a:solidFill>
                  <a:srgbClr val="333333"/>
                </a:solidFill>
                <a:effectLst/>
                <a:ea typeface="楷体" panose="02010609060101010101" pitchFamily="49" charset="-122"/>
                <a:cs typeface="Times New Roman" panose="02020603050405020304" pitchFamily="18" charset="0"/>
              </a:rPr>
              <a:t>这无疑是自己受某种本能的驱使，要贪婪地用一些过去无暇享受的赏心乐事来填补自己生命中的最后几周</a:t>
            </a:r>
            <a:r>
              <a:rPr lang="zh-CN" altLang="en-US" sz="1800" dirty="0">
                <a:solidFill>
                  <a:srgbClr val="333333"/>
                </a:solidFill>
                <a:effectLst/>
                <a:ea typeface="楷体" panose="02010609060101010101" pitchFamily="49" charset="-122"/>
                <a:cs typeface="Times New Roman" panose="02020603050405020304" pitchFamily="18" charset="0"/>
              </a:rPr>
              <a:t>。</a:t>
            </a:r>
            <a:endParaRPr lang="en-GB" altLang="zh-CN" sz="2400" dirty="0">
              <a:solidFill>
                <a:srgbClr val="C00000"/>
              </a:solidFill>
              <a:latin typeface="Times New Roman" pitchFamily="18" charset="0"/>
              <a:cs typeface="Times New Roman" pitchFamily="18" charset="0"/>
            </a:endParaRPr>
          </a:p>
          <a:p>
            <a:pPr>
              <a:buNone/>
            </a:pPr>
            <a:endParaRPr lang="zh-CN" altLang="en-US" sz="2400" dirty="0">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00042"/>
            <a:ext cx="8229600" cy="6143668"/>
          </a:xfrm>
        </p:spPr>
        <p:txBody>
          <a:bodyPr>
            <a:normAutofit fontScale="92500" lnSpcReduction="10000"/>
          </a:bodyPr>
          <a:lstStyle/>
          <a:p>
            <a:pPr>
              <a:buNone/>
            </a:pPr>
            <a:r>
              <a:rPr lang="en-US" altLang="zh-CN" sz="2400" dirty="0">
                <a:latin typeface="Times New Roman" pitchFamily="18" charset="0"/>
                <a:cs typeface="Times New Roman" pitchFamily="18" charset="0"/>
              </a:rPr>
              <a:t>6. Doubtless some instinct impels me gluttonously to cram these the last weeks of my life with the gentler things I never had time for, releasing some suppressed inclination which in fact was always latent. </a:t>
            </a:r>
          </a:p>
          <a:p>
            <a:pPr>
              <a:buNone/>
            </a:pPr>
            <a:r>
              <a:rPr lang="en-US" altLang="zh-CN" sz="2200" dirty="0">
                <a:solidFill>
                  <a:srgbClr val="C00000"/>
                </a:solidFill>
                <a:latin typeface="Times New Roman" pitchFamily="18" charset="0"/>
                <a:cs typeface="Times New Roman" pitchFamily="18" charset="0"/>
              </a:rPr>
              <a:t>2)  releasing some suppressed inclination which in fact was always latent: </a:t>
            </a:r>
          </a:p>
          <a:p>
            <a:pPr indent="152400"/>
            <a:r>
              <a:rPr lang="en-US" altLang="zh-CN" sz="2200" dirty="0">
                <a:latin typeface="Times New Roman" pitchFamily="18" charset="0"/>
                <a:cs typeface="Times New Roman" pitchFamily="18" charset="0"/>
              </a:rPr>
              <a:t>allowing my likings and wishes to show themselves, setting free my likings and wishes, which had always existed but had been ignored and suppressed</a:t>
            </a:r>
            <a:endParaRPr lang="en-US" altLang="zh-CN" sz="2200" b="1" dirty="0">
              <a:latin typeface="Times New Roman" pitchFamily="18" charset="0"/>
              <a:cs typeface="Times New Roman" pitchFamily="18" charset="0"/>
            </a:endParaRPr>
          </a:p>
          <a:p>
            <a:pPr indent="152400"/>
            <a:r>
              <a:rPr lang="en-US" altLang="zh-CN" sz="2200" b="1" dirty="0">
                <a:latin typeface="Times New Roman" pitchFamily="18" charset="0"/>
                <a:cs typeface="Times New Roman" pitchFamily="18" charset="0"/>
              </a:rPr>
              <a:t>inclination:</a:t>
            </a:r>
            <a:r>
              <a:rPr lang="en-US" altLang="zh-CN" sz="2200" dirty="0">
                <a:latin typeface="Times New Roman" pitchFamily="18" charset="0"/>
                <a:cs typeface="Times New Roman" pitchFamily="18" charset="0"/>
              </a:rPr>
              <a:t> liking, wish </a:t>
            </a:r>
          </a:p>
          <a:p>
            <a:pPr marL="914400" lvl="1" indent="-457200"/>
            <a:r>
              <a:rPr lang="en-US" altLang="zh-CN" sz="2200" dirty="0">
                <a:latin typeface="Times New Roman" pitchFamily="18" charset="0"/>
                <a:cs typeface="Times New Roman" pitchFamily="18" charset="0"/>
              </a:rPr>
              <a:t>She has no inclination to be an actress.</a:t>
            </a:r>
          </a:p>
          <a:p>
            <a:pPr marL="914400" lvl="1" indent="-457200"/>
            <a:r>
              <a:rPr lang="en-US" altLang="zh-CN" sz="2200" dirty="0">
                <a:latin typeface="Times New Roman" pitchFamily="18" charset="0"/>
                <a:cs typeface="Times New Roman" pitchFamily="18" charset="0"/>
              </a:rPr>
              <a:t>You must think of our feelings instead of following your own inclinations.</a:t>
            </a:r>
          </a:p>
          <a:p>
            <a:pPr marL="914400" lvl="1" indent="-457200">
              <a:buFont typeface="Wingdings" pitchFamily="2" charset="2"/>
              <a:buChar char="l"/>
            </a:pPr>
            <a:r>
              <a:rPr lang="en-US" altLang="zh-CN" sz="2200" b="1" dirty="0">
                <a:latin typeface="Times New Roman" pitchFamily="18" charset="0"/>
                <a:cs typeface="Times New Roman" pitchFamily="18" charset="0"/>
              </a:rPr>
              <a:t>latent: </a:t>
            </a:r>
            <a:r>
              <a:rPr lang="en-US" altLang="zh-CN" sz="2200" dirty="0">
                <a:latin typeface="Times New Roman" pitchFamily="18" charset="0"/>
                <a:cs typeface="Times New Roman" pitchFamily="18" charset="0"/>
              </a:rPr>
              <a:t>potentially existing but not presently evident or realized</a:t>
            </a:r>
          </a:p>
          <a:p>
            <a:pPr marL="914400" lvl="1" indent="-457200">
              <a:buNone/>
            </a:pPr>
            <a:r>
              <a:rPr lang="en-US" altLang="zh-CN" sz="2200" dirty="0">
                <a:latin typeface="Times New Roman" pitchFamily="18" charset="0"/>
                <a:cs typeface="Times New Roman" pitchFamily="18" charset="0"/>
              </a:rPr>
              <a:t>--      We must take measures to control the latent disease germs. </a:t>
            </a:r>
            <a:r>
              <a:rPr lang="zh-CN" altLang="en-US" sz="2200" dirty="0">
                <a:latin typeface="Times New Roman" pitchFamily="18" charset="0"/>
                <a:cs typeface="Times New Roman" pitchFamily="18" charset="0"/>
              </a:rPr>
              <a:t>我们必须采取措施控制潜伏的病菌。 </a:t>
            </a:r>
            <a:endParaRPr lang="en-GB" altLang="zh-CN" sz="2200" dirty="0">
              <a:latin typeface="Times New Roman" pitchFamily="18" charset="0"/>
              <a:cs typeface="Times New Roman" pitchFamily="18" charset="0"/>
            </a:endParaRPr>
          </a:p>
          <a:p>
            <a:pPr>
              <a:buNone/>
            </a:pPr>
            <a:r>
              <a:rPr lang="en-US" altLang="zh-CN" sz="2200" dirty="0">
                <a:latin typeface="Times New Roman" pitchFamily="18" charset="0"/>
                <a:cs typeface="Times New Roman" pitchFamily="18" charset="0"/>
              </a:rPr>
              <a:t>        --    Within everyone there was a latent volcano of unhappiness and   </a:t>
            </a:r>
          </a:p>
          <a:p>
            <a:pPr>
              <a:buNone/>
            </a:pPr>
            <a:r>
              <a:rPr lang="en-US" altLang="zh-CN" sz="2200" dirty="0">
                <a:latin typeface="Times New Roman" pitchFamily="18" charset="0"/>
                <a:cs typeface="Times New Roman" pitchFamily="18" charset="0"/>
              </a:rPr>
              <a:t>               discontent. </a:t>
            </a:r>
            <a:r>
              <a:rPr lang="zh-CN" altLang="en-US" sz="2200" dirty="0">
                <a:latin typeface="Times New Roman" pitchFamily="18" charset="0"/>
                <a:cs typeface="Times New Roman" pitchFamily="18" charset="0"/>
              </a:rPr>
              <a:t>在每个人心中都有一座潜伏着不幸福与不满的火山。</a:t>
            </a:r>
            <a:endParaRPr lang="en-US" altLang="zh-CN" sz="2200" dirty="0">
              <a:latin typeface="Times New Roman" pitchFamily="18" charset="0"/>
              <a:cs typeface="Times New Roman" pitchFamily="18" charset="0"/>
            </a:endParaRPr>
          </a:p>
          <a:p>
            <a:pPr>
              <a:buNone/>
            </a:pPr>
            <a:r>
              <a:rPr lang="zh-CN" altLang="en-US" sz="2200" dirty="0">
                <a:latin typeface="Times New Roman" pitchFamily="18" charset="0"/>
                <a:cs typeface="Times New Roman" pitchFamily="18" charset="0"/>
              </a:rPr>
              <a:t> </a:t>
            </a:r>
            <a:endParaRPr lang="en-US" altLang="zh-CN" sz="2200" dirty="0">
              <a:latin typeface="Times New Roman" pitchFamily="18" charset="0"/>
              <a:cs typeface="Times New Roman" pitchFamily="18" charset="0"/>
            </a:endParaRPr>
          </a:p>
          <a:p>
            <a:pPr>
              <a:buNone/>
            </a:pPr>
            <a:r>
              <a:rPr lang="zh-CN" altLang="zh-CN" sz="2400" dirty="0">
                <a:solidFill>
                  <a:srgbClr val="333333"/>
                </a:solidFill>
                <a:ea typeface="楷体" panose="02010609060101010101" pitchFamily="49" charset="-122"/>
                <a:cs typeface="Times New Roman" panose="02020603050405020304" pitchFamily="18" charset="0"/>
              </a:rPr>
              <a:t>释放那些在过去虽受到压抑但一直潜伏在自己心中的欲望。</a:t>
            </a:r>
            <a:endParaRPr lang="zh-CN" altLang="en-US" sz="2400" dirty="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714356"/>
            <a:ext cx="8229600" cy="4071966"/>
          </a:xfrm>
        </p:spPr>
        <p:txBody>
          <a:bodyPr>
            <a:normAutofit/>
          </a:bodyPr>
          <a:lstStyle/>
          <a:p>
            <a:pPr>
              <a:buNone/>
            </a:pPr>
            <a:r>
              <a:rPr lang="en-US" altLang="zh-CN" sz="2400" dirty="0">
                <a:latin typeface="Times New Roman" pitchFamily="18" charset="0"/>
                <a:cs typeface="Times New Roman" pitchFamily="18" charset="0"/>
              </a:rPr>
              <a:t>7. Or maybe Laura’s unwitting influence has called it out. </a:t>
            </a:r>
          </a:p>
          <a:p>
            <a:pPr>
              <a:buNone/>
            </a:pPr>
            <a:endParaRPr lang="en-US" altLang="zh-CN" sz="2400" dirty="0">
              <a:latin typeface="Times New Roman" pitchFamily="18" charset="0"/>
              <a:cs typeface="Times New Roman" pitchFamily="18" charset="0"/>
            </a:endParaRPr>
          </a:p>
          <a:p>
            <a:pPr marL="457200" indent="-457200">
              <a:buAutoNum type="arabicParenR"/>
            </a:pPr>
            <a:r>
              <a:rPr lang="en-US" altLang="zh-CN" sz="2400" dirty="0">
                <a:latin typeface="Times New Roman" pitchFamily="18" charset="0"/>
                <a:cs typeface="Times New Roman" pitchFamily="18" charset="0"/>
              </a:rPr>
              <a:t>Or maybe my suppressed inclination has been brought out under Laura’s unconscious (unintentional) influence. </a:t>
            </a:r>
          </a:p>
          <a:p>
            <a:pPr marL="457200" indent="-457200">
              <a:buAutoNum type="arabicParenR"/>
            </a:pPr>
            <a:r>
              <a:rPr lang="en-US" altLang="zh-CN" sz="2400" b="1" dirty="0">
                <a:latin typeface="Times New Roman" pitchFamily="18" charset="0"/>
                <a:cs typeface="Times New Roman" pitchFamily="18" charset="0"/>
              </a:rPr>
              <a:t>unwitting:  </a:t>
            </a:r>
            <a:r>
              <a:rPr lang="en-US" altLang="zh-CN" sz="2400" dirty="0">
                <a:latin typeface="Times New Roman" pitchFamily="18" charset="0"/>
                <a:cs typeface="Times New Roman" pitchFamily="18" charset="0"/>
              </a:rPr>
              <a:t>unconscious/ unintentional</a:t>
            </a:r>
          </a:p>
          <a:p>
            <a:pPr marL="457200" indent="-457200">
              <a:buNone/>
            </a:pPr>
            <a:r>
              <a:rPr lang="en-US" altLang="zh-CN" sz="2400" dirty="0">
                <a:latin typeface="Times New Roman" pitchFamily="18" charset="0"/>
                <a:cs typeface="Times New Roman" pitchFamily="18" charset="0"/>
              </a:rPr>
              <a:t>       e.g. Please forgive his unwitting insult. </a:t>
            </a:r>
            <a:r>
              <a:rPr lang="zh-CN" altLang="en-US" sz="2400" dirty="0">
                <a:latin typeface="Times New Roman" pitchFamily="18" charset="0"/>
                <a:cs typeface="Times New Roman" pitchFamily="18" charset="0"/>
              </a:rPr>
              <a:t>请原谅他无意的伤 </a:t>
            </a:r>
            <a:endParaRPr lang="en-US" altLang="zh-CN" sz="2400" dirty="0">
              <a:latin typeface="Times New Roman" pitchFamily="18" charset="0"/>
              <a:cs typeface="Times New Roman" pitchFamily="18" charset="0"/>
            </a:endParaRPr>
          </a:p>
          <a:p>
            <a:pPr marL="457200" indent="-457200">
              <a:buNone/>
            </a:pPr>
            <a:r>
              <a:rPr lang="en-US" altLang="zh-CN" sz="2400" dirty="0">
                <a:latin typeface="Times New Roman" pitchFamily="18" charset="0"/>
                <a:cs typeface="Times New Roman" pitchFamily="18" charset="0"/>
              </a:rPr>
              <a:t>              </a:t>
            </a:r>
            <a:r>
              <a:rPr lang="zh-CN" altLang="en-US" sz="2400" dirty="0">
                <a:latin typeface="Times New Roman" pitchFamily="18" charset="0"/>
                <a:cs typeface="Times New Roman" pitchFamily="18" charset="0"/>
              </a:rPr>
              <a:t>害。  </a:t>
            </a:r>
            <a:endParaRPr lang="en-US" altLang="zh-CN" sz="2400" dirty="0">
              <a:latin typeface="Times New Roman" pitchFamily="18" charset="0"/>
              <a:cs typeface="Times New Roman" pitchFamily="18" charset="0"/>
            </a:endParaRPr>
          </a:p>
          <a:p>
            <a:pPr marL="457200" indent="-457200">
              <a:buNone/>
            </a:pPr>
            <a:r>
              <a:rPr lang="en-US" altLang="zh-CN" sz="2400" dirty="0">
                <a:latin typeface="Times New Roman" pitchFamily="18" charset="0"/>
                <a:cs typeface="Times New Roman" pitchFamily="18" charset="0"/>
              </a:rPr>
              <a:t>              She is their unwitting accomplice. </a:t>
            </a:r>
            <a:r>
              <a:rPr lang="zh-CN" altLang="en-US" sz="2400" dirty="0">
                <a:latin typeface="Times New Roman" pitchFamily="18" charset="0"/>
                <a:cs typeface="Times New Roman" pitchFamily="18" charset="0"/>
              </a:rPr>
              <a:t>她无意中成了他们的</a:t>
            </a:r>
            <a:endParaRPr lang="en-US" altLang="zh-CN" sz="2400" dirty="0">
              <a:latin typeface="Times New Roman" pitchFamily="18" charset="0"/>
              <a:cs typeface="Times New Roman" pitchFamily="18" charset="0"/>
            </a:endParaRPr>
          </a:p>
          <a:p>
            <a:pPr marL="457200" indent="-457200">
              <a:buNone/>
            </a:pPr>
            <a:r>
              <a:rPr lang="en-US" altLang="zh-CN" sz="2400" dirty="0">
                <a:latin typeface="Times New Roman" pitchFamily="18" charset="0"/>
                <a:cs typeface="Times New Roman" pitchFamily="18" charset="0"/>
              </a:rPr>
              <a:t>              </a:t>
            </a:r>
            <a:r>
              <a:rPr lang="zh-CN" altLang="en-US" sz="2400" dirty="0">
                <a:latin typeface="Times New Roman" pitchFamily="18" charset="0"/>
                <a:cs typeface="Times New Roman" pitchFamily="18" charset="0"/>
              </a:rPr>
              <a:t>帮凶 。</a:t>
            </a:r>
            <a:endParaRPr lang="en-US" altLang="zh-CN" sz="2400" dirty="0">
              <a:latin typeface="Times New Roman" pitchFamily="18" charset="0"/>
              <a:cs typeface="Times New Roman" pitchFamily="18" charset="0"/>
            </a:endParaRPr>
          </a:p>
          <a:p>
            <a:pPr marL="457200" indent="-457200">
              <a:buNone/>
            </a:pPr>
            <a:endParaRPr lang="zh-CN" altLang="en-US" sz="2400"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714356"/>
            <a:ext cx="8229600" cy="5666972"/>
          </a:xfrm>
        </p:spPr>
        <p:txBody>
          <a:bodyPr>
            <a:normAutofit/>
          </a:bodyPr>
          <a:lstStyle/>
          <a:p>
            <a:pPr>
              <a:buNone/>
            </a:pPr>
            <a:r>
              <a:rPr lang="en-US" altLang="zh-CN" sz="2400" dirty="0">
                <a:latin typeface="Times New Roman" pitchFamily="18" charset="0"/>
                <a:cs typeface="Times New Roman" pitchFamily="18" charset="0"/>
              </a:rPr>
              <a:t>Revision</a:t>
            </a:r>
            <a:r>
              <a:rPr lang="zh-CN" altLang="en-US" sz="2400" dirty="0">
                <a:latin typeface="Times New Roman" pitchFamily="18" charset="0"/>
                <a:cs typeface="Times New Roman" pitchFamily="18" charset="0"/>
              </a:rPr>
              <a:t>：</a:t>
            </a:r>
            <a:endParaRPr lang="en-US" altLang="zh-CN" sz="2400" dirty="0">
              <a:latin typeface="Times New Roman" pitchFamily="18" charset="0"/>
              <a:cs typeface="Times New Roman" pitchFamily="18" charset="0"/>
            </a:endParaRPr>
          </a:p>
          <a:p>
            <a:pPr marL="457200" indent="-457200">
              <a:buAutoNum type="arabicPeriod"/>
            </a:pPr>
            <a:r>
              <a:rPr lang="zh-CN" altLang="en-US" sz="2400" dirty="0">
                <a:latin typeface="Times New Roman" pitchFamily="18" charset="0"/>
                <a:cs typeface="Times New Roman" pitchFamily="18" charset="0"/>
              </a:rPr>
              <a:t>举止的优雅      </a:t>
            </a:r>
            <a:r>
              <a:rPr lang="en-US" altLang="zh-CN" sz="2400" dirty="0">
                <a:latin typeface="Times New Roman" pitchFamily="18" charset="0"/>
                <a:cs typeface="Times New Roman" pitchFamily="18" charset="0"/>
              </a:rPr>
              <a:t>2. </a:t>
            </a:r>
            <a:r>
              <a:rPr lang="zh-CN" altLang="en-US" sz="2400" dirty="0">
                <a:latin typeface="Times New Roman" pitchFamily="18" charset="0"/>
                <a:cs typeface="Times New Roman" pitchFamily="18" charset="0"/>
              </a:rPr>
              <a:t>举起酒杯到唇边    </a:t>
            </a:r>
            <a:r>
              <a:rPr lang="en-US" altLang="zh-CN" sz="2400" dirty="0">
                <a:latin typeface="Times New Roman" pitchFamily="18" charset="0"/>
                <a:cs typeface="Times New Roman" pitchFamily="18" charset="0"/>
              </a:rPr>
              <a:t>3. </a:t>
            </a:r>
            <a:r>
              <a:rPr lang="zh-CN" altLang="en-US" sz="2400" dirty="0">
                <a:latin typeface="Times New Roman" pitchFamily="18" charset="0"/>
                <a:cs typeface="Times New Roman" pitchFamily="18" charset="0"/>
              </a:rPr>
              <a:t>扭头与邻座交谈</a:t>
            </a:r>
            <a:endParaRPr lang="en-US" altLang="zh-CN" sz="2400" dirty="0">
              <a:latin typeface="Times New Roman" pitchFamily="18" charset="0"/>
              <a:cs typeface="Times New Roman" pitchFamily="18" charset="0"/>
            </a:endParaRPr>
          </a:p>
          <a:p>
            <a:pPr marL="0" indent="0">
              <a:buNone/>
            </a:pPr>
            <a:r>
              <a:rPr lang="en-US" altLang="zh-CN" sz="2400" dirty="0">
                <a:latin typeface="Times New Roman" pitchFamily="18" charset="0"/>
                <a:cs typeface="Times New Roman" pitchFamily="18" charset="0"/>
              </a:rPr>
              <a:t>4. </a:t>
            </a:r>
            <a:r>
              <a:rPr lang="zh-CN" altLang="en-US" sz="2400" dirty="0">
                <a:latin typeface="Times New Roman" pitchFamily="18" charset="0"/>
                <a:cs typeface="Times New Roman" pitchFamily="18" charset="0"/>
              </a:rPr>
              <a:t>纤细的手指        </a:t>
            </a:r>
            <a:r>
              <a:rPr lang="en-US" altLang="zh-CN" sz="2400" dirty="0">
                <a:latin typeface="Times New Roman" pitchFamily="18" charset="0"/>
                <a:cs typeface="Times New Roman" pitchFamily="18" charset="0"/>
              </a:rPr>
              <a:t>5. </a:t>
            </a:r>
            <a:r>
              <a:rPr lang="zh-CN" altLang="en-US" sz="2400" dirty="0">
                <a:latin typeface="Times New Roman" pitchFamily="18" charset="0"/>
                <a:cs typeface="Times New Roman" pitchFamily="18" charset="0"/>
              </a:rPr>
              <a:t>懂得鉴赏         </a:t>
            </a:r>
            <a:r>
              <a:rPr lang="en-US" altLang="zh-CN" sz="2400" dirty="0">
                <a:latin typeface="Times New Roman" pitchFamily="18" charset="0"/>
                <a:cs typeface="Times New Roman" pitchFamily="18" charset="0"/>
              </a:rPr>
              <a:t>6. </a:t>
            </a:r>
            <a:r>
              <a:rPr lang="zh-CN" altLang="en-US" sz="2400" dirty="0">
                <a:latin typeface="Times New Roman" pitchFamily="18" charset="0"/>
                <a:cs typeface="Times New Roman" pitchFamily="18" charset="0"/>
              </a:rPr>
              <a:t>被热带的高温烘烤得红光满面     </a:t>
            </a:r>
            <a:r>
              <a:rPr lang="en-US" altLang="zh-CN" sz="2400" dirty="0">
                <a:latin typeface="Times New Roman" pitchFamily="18" charset="0"/>
                <a:cs typeface="Times New Roman" pitchFamily="18" charset="0"/>
              </a:rPr>
              <a:t>7. </a:t>
            </a:r>
            <a:r>
              <a:rPr lang="zh-CN" altLang="en-US" sz="2400" dirty="0">
                <a:latin typeface="Times New Roman" pitchFamily="18" charset="0"/>
                <a:cs typeface="Times New Roman" pitchFamily="18" charset="0"/>
              </a:rPr>
              <a:t>穿着色调柔和、富丽的衣服    </a:t>
            </a:r>
            <a:r>
              <a:rPr lang="en-US" altLang="zh-CN" sz="2400" dirty="0">
                <a:latin typeface="Times New Roman" pitchFamily="18" charset="0"/>
                <a:cs typeface="Times New Roman" pitchFamily="18" charset="0"/>
              </a:rPr>
              <a:t>8. </a:t>
            </a:r>
            <a:r>
              <a:rPr lang="zh-CN" altLang="en-US" sz="2400" dirty="0">
                <a:latin typeface="Times New Roman" pitchFamily="18" charset="0"/>
                <a:cs typeface="Times New Roman" pitchFamily="18" charset="0"/>
              </a:rPr>
              <a:t>质料柔软光滑的衣服   </a:t>
            </a:r>
            <a:r>
              <a:rPr lang="en-US" altLang="zh-CN" sz="2400" dirty="0">
                <a:latin typeface="Times New Roman" pitchFamily="18" charset="0"/>
                <a:cs typeface="Times New Roman" pitchFamily="18" charset="0"/>
              </a:rPr>
              <a:t>9. </a:t>
            </a:r>
            <a:r>
              <a:rPr lang="zh-CN" altLang="en-US" sz="2400" dirty="0">
                <a:latin typeface="Times New Roman" pitchFamily="18" charset="0"/>
                <a:cs typeface="Times New Roman" pitchFamily="18" charset="0"/>
              </a:rPr>
              <a:t>冒昧地说    </a:t>
            </a:r>
            <a:r>
              <a:rPr lang="en-US" altLang="zh-CN" sz="2400" dirty="0">
                <a:latin typeface="Times New Roman" pitchFamily="18" charset="0"/>
                <a:cs typeface="Times New Roman" pitchFamily="18" charset="0"/>
              </a:rPr>
              <a:t>10. </a:t>
            </a:r>
            <a:r>
              <a:rPr lang="zh-CN" altLang="en-US" sz="2400" dirty="0">
                <a:latin typeface="Times New Roman" pitchFamily="18" charset="0"/>
                <a:cs typeface="Times New Roman" pitchFamily="18" charset="0"/>
              </a:rPr>
              <a:t>笨拙的恭维    </a:t>
            </a:r>
            <a:r>
              <a:rPr lang="en-US" altLang="zh-CN" sz="2400" dirty="0">
                <a:latin typeface="Times New Roman" pitchFamily="18" charset="0"/>
                <a:cs typeface="Times New Roman" pitchFamily="18" charset="0"/>
              </a:rPr>
              <a:t>11. </a:t>
            </a:r>
            <a:r>
              <a:rPr lang="zh-CN" altLang="en-US" sz="2400" dirty="0">
                <a:latin typeface="Times New Roman" pitchFamily="18" charset="0"/>
                <a:cs typeface="Times New Roman" pitchFamily="18" charset="0"/>
              </a:rPr>
              <a:t>开始着手做。。。</a:t>
            </a:r>
            <a:endParaRPr lang="en-US" altLang="zh-CN" sz="2400" dirty="0">
              <a:latin typeface="Times New Roman" pitchFamily="18" charset="0"/>
              <a:cs typeface="Times New Roman" pitchFamily="18" charset="0"/>
            </a:endParaRPr>
          </a:p>
          <a:p>
            <a:pPr marL="0" indent="0">
              <a:buNone/>
            </a:pPr>
            <a:r>
              <a:rPr lang="en-US" altLang="zh-CN" sz="2400" dirty="0">
                <a:latin typeface="Times New Roman" pitchFamily="18" charset="0"/>
                <a:cs typeface="Times New Roman" pitchFamily="18" charset="0"/>
              </a:rPr>
              <a:t>12. </a:t>
            </a:r>
            <a:r>
              <a:rPr lang="zh-CN" altLang="en-US" sz="2400" dirty="0">
                <a:latin typeface="Times New Roman" pitchFamily="18" charset="0"/>
                <a:cs typeface="Times New Roman" pitchFamily="18" charset="0"/>
              </a:rPr>
              <a:t>政治社论    </a:t>
            </a:r>
            <a:r>
              <a:rPr lang="en-US" altLang="zh-CN" sz="2400" dirty="0">
                <a:latin typeface="Times New Roman" pitchFamily="18" charset="0"/>
                <a:cs typeface="Times New Roman" pitchFamily="18" charset="0"/>
              </a:rPr>
              <a:t>13. </a:t>
            </a:r>
            <a:r>
              <a:rPr lang="zh-CN" altLang="en-US" sz="2400" dirty="0">
                <a:latin typeface="Times New Roman" pitchFamily="18" charset="0"/>
                <a:cs typeface="Times New Roman" pitchFamily="18" charset="0"/>
              </a:rPr>
              <a:t>消遣；消磨时光   </a:t>
            </a:r>
            <a:r>
              <a:rPr lang="en-US" altLang="zh-CN" sz="2400" dirty="0">
                <a:latin typeface="Times New Roman" pitchFamily="18" charset="0"/>
                <a:cs typeface="Times New Roman" pitchFamily="18" charset="0"/>
              </a:rPr>
              <a:t>14. </a:t>
            </a:r>
            <a:r>
              <a:rPr lang="zh-CN" altLang="en-US" sz="2400" dirty="0">
                <a:latin typeface="Times New Roman" pitchFamily="18" charset="0"/>
                <a:cs typeface="Times New Roman" pitchFamily="18" charset="0"/>
              </a:rPr>
              <a:t>对某人毕恭毕敬；彬彬有礼    </a:t>
            </a:r>
            <a:r>
              <a:rPr lang="en-US" altLang="zh-CN" sz="2400" dirty="0">
                <a:latin typeface="Times New Roman" pitchFamily="18" charset="0"/>
                <a:cs typeface="Times New Roman" pitchFamily="18" charset="0"/>
              </a:rPr>
              <a:t>15. </a:t>
            </a:r>
            <a:r>
              <a:rPr lang="zh-CN" altLang="en-US" sz="2400" dirty="0">
                <a:latin typeface="Times New Roman" pitchFamily="18" charset="0"/>
                <a:cs typeface="Times New Roman" pitchFamily="18" charset="0"/>
              </a:rPr>
              <a:t>说话以。。。开始      </a:t>
            </a:r>
            <a:r>
              <a:rPr lang="en-US" altLang="zh-CN" sz="2400" dirty="0">
                <a:latin typeface="Times New Roman" pitchFamily="18" charset="0"/>
                <a:cs typeface="Times New Roman" pitchFamily="18" charset="0"/>
              </a:rPr>
              <a:t>16. </a:t>
            </a:r>
            <a:r>
              <a:rPr lang="zh-CN" altLang="en-US" sz="2400" dirty="0">
                <a:latin typeface="Times New Roman" pitchFamily="18" charset="0"/>
                <a:cs typeface="Times New Roman" pitchFamily="18" charset="0"/>
              </a:rPr>
              <a:t>接着做某事   </a:t>
            </a:r>
            <a:r>
              <a:rPr lang="en-US" altLang="zh-CN" sz="2400" dirty="0">
                <a:latin typeface="Times New Roman" pitchFamily="18" charset="0"/>
                <a:cs typeface="Times New Roman" pitchFamily="18" charset="0"/>
              </a:rPr>
              <a:t>17. </a:t>
            </a:r>
            <a:r>
              <a:rPr lang="zh-CN" altLang="en-US" sz="2400" dirty="0">
                <a:latin typeface="Times New Roman" pitchFamily="18" charset="0"/>
                <a:cs typeface="Times New Roman" pitchFamily="18" charset="0"/>
              </a:rPr>
              <a:t>国内外政策   </a:t>
            </a:r>
            <a:r>
              <a:rPr lang="en-US" altLang="zh-CN" sz="2400" dirty="0">
                <a:latin typeface="Times New Roman" pitchFamily="18" charset="0"/>
                <a:cs typeface="Times New Roman" pitchFamily="18" charset="0"/>
              </a:rPr>
              <a:t>18. </a:t>
            </a:r>
            <a:r>
              <a:rPr lang="zh-CN" altLang="en-US" sz="2400" dirty="0">
                <a:latin typeface="Times New Roman" pitchFamily="18" charset="0"/>
                <a:cs typeface="Times New Roman" pitchFamily="18" charset="0"/>
              </a:rPr>
              <a:t>绝不是   </a:t>
            </a:r>
            <a:r>
              <a:rPr lang="en-US" altLang="zh-CN" sz="2400" dirty="0">
                <a:latin typeface="Times New Roman" pitchFamily="18" charset="0"/>
                <a:cs typeface="Times New Roman" pitchFamily="18" charset="0"/>
              </a:rPr>
              <a:t>19. </a:t>
            </a:r>
            <a:r>
              <a:rPr lang="zh-CN" altLang="en-US" sz="2400" dirty="0">
                <a:latin typeface="Times New Roman" pitchFamily="18" charset="0"/>
                <a:cs typeface="Times New Roman" pitchFamily="18" charset="0"/>
              </a:rPr>
              <a:t>愚蠢或孤陋寡闻    </a:t>
            </a:r>
            <a:r>
              <a:rPr lang="en-US" altLang="zh-CN" sz="2400" dirty="0">
                <a:latin typeface="Times New Roman" pitchFamily="18" charset="0"/>
                <a:cs typeface="Times New Roman" pitchFamily="18" charset="0"/>
              </a:rPr>
              <a:t>20. </a:t>
            </a:r>
            <a:r>
              <a:rPr lang="zh-CN" altLang="en-US" sz="2400" dirty="0">
                <a:latin typeface="Times New Roman" pitchFamily="18" charset="0"/>
                <a:cs typeface="Times New Roman" pitchFamily="18" charset="0"/>
              </a:rPr>
              <a:t>有一点儿固执己见   </a:t>
            </a:r>
            <a:r>
              <a:rPr lang="en-US" altLang="zh-CN" sz="2400" dirty="0">
                <a:latin typeface="Times New Roman" pitchFamily="18" charset="0"/>
                <a:cs typeface="Times New Roman" pitchFamily="18" charset="0"/>
              </a:rPr>
              <a:t>21. </a:t>
            </a:r>
            <a:r>
              <a:rPr lang="zh-CN" altLang="en-US" sz="2400" dirty="0">
                <a:latin typeface="Times New Roman" pitchFamily="18" charset="0"/>
                <a:cs typeface="Times New Roman" pitchFamily="18" charset="0"/>
              </a:rPr>
              <a:t>提出观点    </a:t>
            </a:r>
            <a:r>
              <a:rPr lang="en-US" altLang="zh-CN" sz="2400" dirty="0">
                <a:latin typeface="Times New Roman" pitchFamily="18" charset="0"/>
                <a:cs typeface="Times New Roman" pitchFamily="18" charset="0"/>
              </a:rPr>
              <a:t>22. </a:t>
            </a:r>
            <a:r>
              <a:rPr lang="zh-CN" altLang="en-US" sz="2400" dirty="0">
                <a:latin typeface="Times New Roman" pitchFamily="18" charset="0"/>
                <a:cs typeface="Times New Roman" pitchFamily="18" charset="0"/>
              </a:rPr>
              <a:t>参与讨论    </a:t>
            </a:r>
            <a:r>
              <a:rPr lang="en-US" altLang="zh-CN" sz="2400" dirty="0">
                <a:latin typeface="Times New Roman" pitchFamily="18" charset="0"/>
                <a:cs typeface="Times New Roman" pitchFamily="18" charset="0"/>
              </a:rPr>
              <a:t>23. </a:t>
            </a:r>
            <a:r>
              <a:rPr lang="zh-CN" altLang="en-US" sz="2400" dirty="0">
                <a:latin typeface="Times New Roman" pitchFamily="18" charset="0"/>
                <a:cs typeface="Times New Roman" pitchFamily="18" charset="0"/>
              </a:rPr>
              <a:t>有趣地发现    </a:t>
            </a:r>
            <a:r>
              <a:rPr lang="en-US" altLang="zh-CN" sz="2400" dirty="0">
                <a:latin typeface="Times New Roman" pitchFamily="18" charset="0"/>
                <a:cs typeface="Times New Roman" pitchFamily="18" charset="0"/>
              </a:rPr>
              <a:t>24. </a:t>
            </a:r>
            <a:r>
              <a:rPr lang="zh-CN" altLang="en-US" sz="2400" dirty="0">
                <a:latin typeface="Times New Roman" pitchFamily="18" charset="0"/>
                <a:cs typeface="Times New Roman" pitchFamily="18" charset="0"/>
              </a:rPr>
              <a:t>世界大事     </a:t>
            </a:r>
            <a:r>
              <a:rPr lang="en-US" altLang="zh-CN" sz="2400" dirty="0">
                <a:latin typeface="Times New Roman" pitchFamily="18" charset="0"/>
                <a:cs typeface="Times New Roman" pitchFamily="18" charset="0"/>
              </a:rPr>
              <a:t>24. </a:t>
            </a:r>
            <a:r>
              <a:rPr lang="zh-CN" altLang="en-US" sz="2400" dirty="0">
                <a:latin typeface="Times New Roman" pitchFamily="18" charset="0"/>
                <a:cs typeface="Times New Roman" pitchFamily="18" charset="0"/>
              </a:rPr>
              <a:t>不包括    </a:t>
            </a:r>
            <a:r>
              <a:rPr lang="en-US" altLang="zh-CN" sz="2400" dirty="0">
                <a:latin typeface="Times New Roman" pitchFamily="18" charset="0"/>
                <a:cs typeface="Times New Roman" pitchFamily="18" charset="0"/>
              </a:rPr>
              <a:t>25. </a:t>
            </a:r>
            <a:r>
              <a:rPr lang="zh-CN" altLang="en-US" sz="2400" dirty="0">
                <a:latin typeface="Times New Roman" pitchFamily="18" charset="0"/>
                <a:cs typeface="Times New Roman" pitchFamily="18" charset="0"/>
              </a:rPr>
              <a:t>吸引某人，引起某人关注   </a:t>
            </a:r>
            <a:r>
              <a:rPr lang="en-US" altLang="zh-CN" sz="2400" dirty="0">
                <a:latin typeface="Times New Roman" pitchFamily="18" charset="0"/>
                <a:cs typeface="Times New Roman" pitchFamily="18" charset="0"/>
              </a:rPr>
              <a:t>26. </a:t>
            </a:r>
            <a:r>
              <a:rPr lang="zh-CN" altLang="en-US" sz="2400" dirty="0">
                <a:latin typeface="Times New Roman" pitchFamily="18" charset="0"/>
                <a:cs typeface="Times New Roman" pitchFamily="18" charset="0"/>
              </a:rPr>
              <a:t>偶尔的放松    </a:t>
            </a:r>
            <a:r>
              <a:rPr lang="en-US" altLang="zh-CN" sz="2400" dirty="0">
                <a:latin typeface="Times New Roman" pitchFamily="18" charset="0"/>
                <a:cs typeface="Times New Roman" pitchFamily="18" charset="0"/>
              </a:rPr>
              <a:t>27. </a:t>
            </a:r>
            <a:r>
              <a:rPr lang="zh-CN" altLang="en-US" sz="2400" dirty="0">
                <a:latin typeface="Times New Roman" pitchFamily="18" charset="0"/>
                <a:cs typeface="Times New Roman" pitchFamily="18" charset="0"/>
              </a:rPr>
              <a:t>到了觉得乏味和讨厌的地步      </a:t>
            </a:r>
            <a:r>
              <a:rPr lang="en-US" altLang="zh-CN" sz="2400" dirty="0">
                <a:latin typeface="Times New Roman" pitchFamily="18" charset="0"/>
                <a:cs typeface="Times New Roman" pitchFamily="18" charset="0"/>
              </a:rPr>
              <a:t>28. </a:t>
            </a:r>
            <a:r>
              <a:rPr lang="zh-CN" altLang="en-US" sz="2400" dirty="0">
                <a:latin typeface="Times New Roman" pitchFamily="18" charset="0"/>
                <a:cs typeface="Times New Roman" pitchFamily="18" charset="0"/>
              </a:rPr>
              <a:t>某种本能</a:t>
            </a:r>
            <a:endParaRPr lang="en-US" altLang="zh-CN" sz="2400" dirty="0">
              <a:latin typeface="Times New Roman" pitchFamily="18" charset="0"/>
              <a:cs typeface="Times New Roman" pitchFamily="18" charset="0"/>
            </a:endParaRPr>
          </a:p>
          <a:p>
            <a:pPr marL="0" indent="0">
              <a:buNone/>
            </a:pPr>
            <a:r>
              <a:rPr lang="en-US" altLang="zh-CN" sz="2400" dirty="0">
                <a:latin typeface="Times New Roman" pitchFamily="18" charset="0"/>
                <a:cs typeface="Times New Roman" pitchFamily="18" charset="0"/>
              </a:rPr>
              <a:t>29. </a:t>
            </a:r>
            <a:r>
              <a:rPr lang="zh-CN" altLang="en-US" sz="2400" dirty="0">
                <a:latin typeface="Times New Roman" pitchFamily="18" charset="0"/>
                <a:cs typeface="Times New Roman" pitchFamily="18" charset="0"/>
              </a:rPr>
              <a:t>驱使某人做某事   </a:t>
            </a:r>
            <a:r>
              <a:rPr lang="en-US" altLang="zh-CN" sz="2400" dirty="0">
                <a:latin typeface="Times New Roman" pitchFamily="18" charset="0"/>
                <a:cs typeface="Times New Roman" pitchFamily="18" charset="0"/>
              </a:rPr>
              <a:t>30. </a:t>
            </a:r>
            <a:r>
              <a:rPr lang="zh-CN" altLang="en-US" sz="2400" dirty="0">
                <a:latin typeface="Times New Roman" pitchFamily="18" charset="0"/>
                <a:cs typeface="Times New Roman" pitchFamily="18" charset="0"/>
              </a:rPr>
              <a:t>贪婪地填补     </a:t>
            </a:r>
            <a:r>
              <a:rPr lang="en-US" altLang="zh-CN" sz="2400" dirty="0">
                <a:latin typeface="Times New Roman" pitchFamily="18" charset="0"/>
                <a:cs typeface="Times New Roman" pitchFamily="18" charset="0"/>
              </a:rPr>
              <a:t>31. </a:t>
            </a:r>
            <a:r>
              <a:rPr lang="zh-CN" altLang="en-US" sz="2400" dirty="0">
                <a:latin typeface="Times New Roman" pitchFamily="18" charset="0"/>
                <a:cs typeface="Times New Roman" pitchFamily="18" charset="0"/>
              </a:rPr>
              <a:t>释放被压抑的欲望    </a:t>
            </a:r>
            <a:r>
              <a:rPr lang="en-US" altLang="zh-CN" sz="2400" dirty="0">
                <a:latin typeface="Times New Roman" pitchFamily="18" charset="0"/>
                <a:cs typeface="Times New Roman" pitchFamily="18" charset="0"/>
              </a:rPr>
              <a:t>32. </a:t>
            </a:r>
            <a:r>
              <a:rPr lang="zh-CN" altLang="en-US" sz="2400" dirty="0">
                <a:latin typeface="Times New Roman" pitchFamily="18" charset="0"/>
                <a:cs typeface="Times New Roman" pitchFamily="18" charset="0"/>
              </a:rPr>
              <a:t>潜伏在心中的欲望     </a:t>
            </a:r>
            <a:r>
              <a:rPr lang="en-US" altLang="zh-CN" sz="2400" dirty="0">
                <a:latin typeface="Times New Roman" pitchFamily="18" charset="0"/>
                <a:cs typeface="Times New Roman" pitchFamily="18" charset="0"/>
              </a:rPr>
              <a:t>33. </a:t>
            </a:r>
            <a:r>
              <a:rPr lang="zh-CN" altLang="en-US" sz="2400" dirty="0">
                <a:latin typeface="Times New Roman" pitchFamily="18" charset="0"/>
                <a:cs typeface="Times New Roman" pitchFamily="18" charset="0"/>
              </a:rPr>
              <a:t>无意的影响    </a:t>
            </a:r>
            <a:endParaRPr lang="en-US" altLang="zh-CN" sz="2400" dirty="0">
              <a:latin typeface="Times New Roman" pitchFamily="18" charset="0"/>
              <a:cs typeface="Times New Roman" pitchFamily="18" charset="0"/>
            </a:endParaRPr>
          </a:p>
          <a:p>
            <a:pPr marL="0" indent="0">
              <a:buNone/>
            </a:pPr>
            <a:endParaRPr lang="en-US" altLang="zh-CN" sz="2400" dirty="0">
              <a:latin typeface="Times New Roman" pitchFamily="18" charset="0"/>
              <a:cs typeface="Times New Roman" pitchFamily="18" charset="0"/>
            </a:endParaRPr>
          </a:p>
        </p:txBody>
      </p:sp>
    </p:spTree>
    <p:extLst>
      <p:ext uri="{BB962C8B-B14F-4D97-AF65-F5344CB8AC3E}">
        <p14:creationId xmlns:p14="http://schemas.microsoft.com/office/powerpoint/2010/main" val="2582158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285860"/>
            <a:ext cx="7772400" cy="1470025"/>
          </a:xfrm>
        </p:spPr>
        <p:txBody>
          <a:bodyPr/>
          <a:lstStyle/>
          <a:p>
            <a:r>
              <a:rPr lang="en-US" altLang="zh-CN" dirty="0">
                <a:latin typeface="Times New Roman" pitchFamily="18" charset="0"/>
                <a:cs typeface="Times New Roman" pitchFamily="18" charset="0"/>
              </a:rPr>
              <a:t>No Signpost in the Sea</a:t>
            </a: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428728" y="2928934"/>
            <a:ext cx="6400800" cy="1752600"/>
          </a:xfrm>
        </p:spPr>
        <p:txBody>
          <a:bodyPr/>
          <a:lstStyle/>
          <a:p>
            <a:r>
              <a:rPr lang="en-US" altLang="zh-CN" dirty="0">
                <a:latin typeface="Times New Roman" pitchFamily="18" charset="0"/>
                <a:cs typeface="Times New Roman" pitchFamily="18" charset="0"/>
              </a:rPr>
              <a:t>Detailed Study </a:t>
            </a:r>
          </a:p>
          <a:p>
            <a:r>
              <a:rPr lang="en-US" altLang="zh-CN" dirty="0">
                <a:latin typeface="Times New Roman" pitchFamily="18" charset="0"/>
                <a:cs typeface="Times New Roman" pitchFamily="18" charset="0"/>
              </a:rPr>
              <a:t>(Paras 3-4)</a:t>
            </a:r>
            <a:endParaRPr lang="zh-CN" altLang="en-US"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a:ln>
                <a:noFill/>
              </a:ln>
              <a:solidFill>
                <a:prstClr val="black"/>
              </a:solidFill>
              <a:effectLst/>
              <a:uLnTx/>
              <a:uFillTx/>
              <a:latin typeface="Comic Sans MS" pitchFamily="66" charset="0"/>
              <a:ea typeface="宋体" panose="02010600030101010101" pitchFamily="2" charset="-122"/>
              <a:cs typeface="+mn-cs"/>
            </a:endParaRPr>
          </a:p>
        </p:txBody>
      </p:sp>
      <p:sp>
        <p:nvSpPr>
          <p:cNvPr id="9220" name="Text Box 7"/>
          <p:cNvSpPr txBox="1">
            <a:spLocks noChangeArrowheads="1"/>
          </p:cNvSpPr>
          <p:nvPr/>
        </p:nvSpPr>
        <p:spPr bwMode="auto">
          <a:xfrm>
            <a:off x="500034" y="642918"/>
            <a:ext cx="7358114" cy="5232202"/>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ct val="50000"/>
              </a:spcBef>
              <a:spcAft>
                <a:spcPts val="0"/>
              </a:spcAft>
              <a:buClr>
                <a:srgbClr val="0000FF"/>
              </a:buClr>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 3</a:t>
            </a:r>
            <a:r>
              <a:rPr kumimoji="0" lang="zh-CN" altLang="en-US"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What Carr used to be like. </a:t>
            </a:r>
          </a:p>
          <a:p>
            <a:pPr marL="457200" marR="0" lvl="0" indent="-457200" algn="l" defTabSz="914400" rtl="0" eaLnBrk="1" fontAlgn="auto" latinLnBrk="0" hangingPunct="1">
              <a:lnSpc>
                <a:spcPct val="100000"/>
              </a:lnSpc>
              <a:spcBef>
                <a:spcPct val="50000"/>
              </a:spcBef>
              <a:spcAft>
                <a:spcPts val="0"/>
              </a:spcAft>
              <a:buClr>
                <a:srgbClr val="0000FF"/>
              </a:buClr>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 Dismissive as a Pharisee, I regarded as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moonlings</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all those whose </a:t>
            </a:r>
          </a:p>
          <a:p>
            <a:pPr marL="457200" marR="0" lvl="0" indent="-457200" algn="l" defTabSz="914400" rtl="0" eaLnBrk="1" fontAlgn="auto" latinLnBrk="0" hangingPunct="1">
              <a:lnSpc>
                <a:spcPct val="100000"/>
              </a:lnSpc>
              <a:spcBef>
                <a:spcPct val="50000"/>
              </a:spcBef>
              <a:spcAft>
                <a:spcPts val="0"/>
              </a:spcAft>
              <a:buClr>
                <a:srgbClr val="0000FF"/>
              </a:buClr>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life was lived on a less practical plane. </a:t>
            </a:r>
          </a:p>
          <a:p>
            <a:pPr marL="457200" marR="0" lvl="0" indent="-457200" algn="l" defTabSz="914400" rtl="0" eaLnBrk="1" fontAlgn="auto" latinLnBrk="0" hangingPunct="1">
              <a:lnSpc>
                <a:spcPct val="100000"/>
              </a:lnSpc>
              <a:spcBef>
                <a:spcPct val="50000"/>
              </a:spcBef>
              <a:spcAft>
                <a:spcPts val="0"/>
              </a:spcAft>
              <a:buClr>
                <a:srgbClr val="0000FF"/>
              </a:buClr>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dismissive: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showing indifference or disregard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自以为是的、轻视的、蔑视的</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ct val="50000"/>
              </a:spcBef>
              <a:spcAft>
                <a:spcPts val="0"/>
              </a:spcAft>
              <a:buClr>
                <a:srgbClr val="0000FF"/>
              </a:buClr>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He signed his disapproval with a dismissive hand gesture.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他用轻蔑的手势表示他不同意。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ct val="50000"/>
              </a:spcBef>
              <a:spcAft>
                <a:spcPts val="0"/>
              </a:spcAft>
              <a:buClr>
                <a:srgbClr val="0000FF"/>
              </a:buClr>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Pharisee: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Pharisee: member of a Jewish religious sect (from about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120BC.) They were more puritanical than the other sects;  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now applied to a hypocritical or overrighteous person. </a:t>
            </a: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法利赛人，犹太教的一派，他们主张遵守口传律法，这种观点至今仍是犹太教神学思想的中心。法利赛人严格律己，笃信教义，仇视信奉异教的罗马统治者，赢得众多百姓的拥护。</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4348" y="714356"/>
            <a:ext cx="7858180" cy="507831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3) </a:t>
            </a:r>
            <a:r>
              <a:rPr kumimoji="0" lang="en-US" sz="2000" b="0" i="0" u="none" strike="noStrike" kern="1200" cap="none" spc="0" normalizeH="0" baseline="0" noProof="0" dirty="0" err="1">
                <a:ln>
                  <a:noFill/>
                </a:ln>
                <a:solidFill>
                  <a:srgbClr val="C00000"/>
                </a:solidFill>
                <a:effectLst/>
                <a:uLnTx/>
                <a:uFillTx/>
                <a:latin typeface="Times New Roman" pitchFamily="18" charset="0"/>
                <a:ea typeface="+mn-ea"/>
                <a:cs typeface="Times New Roman" pitchFamily="18" charset="0"/>
              </a:rPr>
              <a:t>moonlings</a:t>
            </a:r>
            <a:r>
              <a:rPr kumimoji="0" lang="en-US" sz="2000" b="0" i="0" u="none"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rPr>
              <a:t>: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inhabitants of the moon  (impractical inhabitants)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ling: suffix of nouns, often pejorative</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（贬义的）</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denoting a person or thing connected with a group, activity, or status. </a:t>
            </a: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rPr>
              <a:t>hireling:</a:t>
            </a:r>
            <a:r>
              <a:rPr kumimoji="0" lang="en-US" sz="2000" b="0" i="0" u="none"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rPr>
              <a:t>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 person whose services may be hired;</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雇工</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rPr>
              <a:t>underling:</a:t>
            </a:r>
            <a:r>
              <a:rPr kumimoji="0" lang="en-US" sz="2000" b="0" i="0" u="none" strike="noStrike" kern="1200" cap="none" spc="0" normalizeH="0" baseline="0" noProof="0" dirty="0">
                <a:ln>
                  <a:noFill/>
                </a:ln>
                <a:solidFill>
                  <a:srgbClr val="C00000"/>
                </a:solidFill>
                <a:effectLst/>
                <a:uLnTx/>
                <a:uFillTx/>
                <a:latin typeface="Times New Roman" pitchFamily="18" charset="0"/>
                <a:ea typeface="+mn-ea"/>
                <a:cs typeface="Times New Roman" pitchFamily="18" charset="0"/>
              </a:rPr>
              <a:t>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 person of low rank or position in relation to another, such as 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servant and also used to form diminutives.</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部下，下属</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4) on a less practical plane: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more spiritual or less concerned with practical things</a:t>
            </a:r>
          </a:p>
          <a:p>
            <a:pPr marL="0" marR="0" lvl="0" indent="0" algn="l" defTabSz="914400" rtl="0" eaLnBrk="1" fontAlgn="auto" latinLnBrk="0" hangingPunct="1">
              <a:lnSpc>
                <a:spcPct val="8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We felt we were living life on several different planes. </a:t>
            </a:r>
          </a:p>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The talks between the two countries will be held on a higher plane.</a:t>
            </a:r>
          </a:p>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两国之间的谈判将在更高一级举行。</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5) I was as puritanical as a Pharisee and I viewed with contempt all those who lived a less practical life than my own and regarded them as impractical inhabitants on the moon.</a:t>
            </a:r>
            <a:endParaRPr kumimoji="0" lang="zh-CN" altLang="en-US"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85720" y="500042"/>
            <a:ext cx="8715436" cy="6000792"/>
          </a:xfrm>
        </p:spPr>
        <p:txBody>
          <a:bodyPr>
            <a:normAutofit fontScale="92500" lnSpcReduction="20000"/>
          </a:bodyPr>
          <a:lstStyle/>
          <a:p>
            <a:pPr eaLnBrk="1" hangingPunct="1">
              <a:lnSpc>
                <a:spcPct val="90000"/>
              </a:lnSpc>
              <a:buNone/>
            </a:pPr>
            <a:r>
              <a:rPr lang="en-US" altLang="zh-CN" sz="2400" dirty="0">
                <a:latin typeface="Times New Roman" pitchFamily="18" charset="0"/>
                <a:cs typeface="Times New Roman" pitchFamily="18" charset="0"/>
              </a:rPr>
              <a:t>2</a:t>
            </a:r>
            <a:r>
              <a:rPr lang="en-US" altLang="zh-CN" sz="2000" dirty="0">
                <a:latin typeface="Times New Roman" pitchFamily="18" charset="0"/>
                <a:cs typeface="Times New Roman" pitchFamily="18" charset="0"/>
              </a:rPr>
              <a:t>. </a:t>
            </a:r>
            <a:r>
              <a:rPr lang="en-US" altLang="zh-CN" sz="2200" dirty="0">
                <a:latin typeface="Times New Roman" pitchFamily="18" charset="0"/>
                <a:cs typeface="Times New Roman" pitchFamily="18" charset="0"/>
              </a:rPr>
              <a:t>Protests about damage to ‘natural beauty’ froze me with contempt, for I believed in progress and could spare no regrets for a lake dammed into hydraulic use for the benefit of an industrial city in the Midlands. </a:t>
            </a:r>
          </a:p>
          <a:p>
            <a:pPr eaLnBrk="1" hangingPunct="1">
              <a:lnSpc>
                <a:spcPct val="90000"/>
              </a:lnSpc>
              <a:buNone/>
            </a:pPr>
            <a:endParaRPr lang="en-US" altLang="zh-CN" sz="2000" dirty="0">
              <a:latin typeface="Times New Roman" pitchFamily="18" charset="0"/>
              <a:cs typeface="Times New Roman" pitchFamily="18" charset="0"/>
            </a:endParaRPr>
          </a:p>
          <a:p>
            <a:pPr marL="457200" indent="-457200" eaLnBrk="1" hangingPunct="1">
              <a:lnSpc>
                <a:spcPct val="90000"/>
              </a:lnSpc>
              <a:buAutoNum type="arabicParenR"/>
            </a:pPr>
            <a:r>
              <a:rPr lang="en-US" altLang="zh-CN" sz="2200" dirty="0">
                <a:solidFill>
                  <a:srgbClr val="C00000"/>
                </a:solidFill>
                <a:latin typeface="Times New Roman" pitchFamily="18" charset="0"/>
                <a:cs typeface="Times New Roman" pitchFamily="18" charset="0"/>
              </a:rPr>
              <a:t>freeze: </a:t>
            </a:r>
            <a:r>
              <a:rPr lang="en-US" altLang="zh-CN" sz="2200" dirty="0">
                <a:latin typeface="Times New Roman" pitchFamily="18" charset="0"/>
                <a:cs typeface="Times New Roman" pitchFamily="18" charset="0"/>
              </a:rPr>
              <a:t>to make or keep motionless, or stiff, unable to show one’s feelings</a:t>
            </a:r>
          </a:p>
          <a:p>
            <a:pPr marL="457200" indent="-457200" eaLnBrk="1" hangingPunct="1">
              <a:lnSpc>
                <a:spcPct val="90000"/>
              </a:lnSpc>
              <a:buNone/>
            </a:pPr>
            <a:r>
              <a:rPr lang="en-US" altLang="zh-CN" sz="2200" dirty="0">
                <a:latin typeface="Times New Roman" pitchFamily="18" charset="0"/>
                <a:cs typeface="Times New Roman" pitchFamily="18" charset="0"/>
              </a:rPr>
              <a:t>      e.g. He froze the little girls with his stern gaze. </a:t>
            </a:r>
            <a:r>
              <a:rPr lang="zh-CN" altLang="en-US" sz="2200" dirty="0">
                <a:latin typeface="Times New Roman" pitchFamily="18" charset="0"/>
                <a:cs typeface="Times New Roman" pitchFamily="18" charset="0"/>
              </a:rPr>
              <a:t>在他严厉的注视下，女孩们一</a:t>
            </a:r>
            <a:endParaRPr lang="en-US" altLang="zh-CN" sz="2200" dirty="0">
              <a:latin typeface="Times New Roman" pitchFamily="18" charset="0"/>
              <a:cs typeface="Times New Roman" pitchFamily="18" charset="0"/>
            </a:endParaRPr>
          </a:p>
          <a:p>
            <a:pPr marL="457200" indent="-457200" eaLnBrk="1" hangingPunct="1">
              <a:lnSpc>
                <a:spcPct val="90000"/>
              </a:lnSpc>
              <a:buNone/>
            </a:pPr>
            <a:r>
              <a:rPr lang="en-US" altLang="zh-CN" sz="2200" dirty="0">
                <a:latin typeface="Times New Roman" pitchFamily="18" charset="0"/>
                <a:cs typeface="Times New Roman" pitchFamily="18" charset="0"/>
              </a:rPr>
              <a:t>             </a:t>
            </a:r>
            <a:r>
              <a:rPr lang="zh-CN" altLang="en-US" sz="2200" dirty="0">
                <a:latin typeface="Times New Roman" pitchFamily="18" charset="0"/>
                <a:cs typeface="Times New Roman" pitchFamily="18" charset="0"/>
              </a:rPr>
              <a:t>动不动。</a:t>
            </a:r>
            <a:endParaRPr lang="en-US" altLang="zh-CN" sz="2200" dirty="0">
              <a:latin typeface="Times New Roman" pitchFamily="18" charset="0"/>
              <a:cs typeface="Times New Roman" pitchFamily="18" charset="0"/>
            </a:endParaRPr>
          </a:p>
          <a:p>
            <a:pPr marL="457200" indent="-457200" eaLnBrk="1" hangingPunct="1">
              <a:lnSpc>
                <a:spcPct val="90000"/>
              </a:lnSpc>
              <a:buNone/>
            </a:pPr>
            <a:r>
              <a:rPr lang="en-US" altLang="zh-CN" sz="2200" dirty="0">
                <a:latin typeface="Times New Roman" pitchFamily="18" charset="0"/>
                <a:cs typeface="Times New Roman" pitchFamily="18" charset="0"/>
              </a:rPr>
              <a:t>             We all froze at the sight of the snake.</a:t>
            </a:r>
          </a:p>
          <a:p>
            <a:pPr marL="457200" indent="-457200" eaLnBrk="1" hangingPunct="1">
              <a:lnSpc>
                <a:spcPct val="90000"/>
              </a:lnSpc>
              <a:buNone/>
            </a:pPr>
            <a:endParaRPr lang="en-US" altLang="zh-CN" sz="2200" dirty="0">
              <a:latin typeface="Times New Roman" pitchFamily="18" charset="0"/>
              <a:cs typeface="Times New Roman" pitchFamily="18" charset="0"/>
            </a:endParaRPr>
          </a:p>
          <a:p>
            <a:pPr marL="457200" indent="-457200" eaLnBrk="1" hangingPunct="1">
              <a:lnSpc>
                <a:spcPct val="90000"/>
              </a:lnSpc>
              <a:buNone/>
            </a:pPr>
            <a:r>
              <a:rPr lang="en-US" altLang="zh-CN" sz="2200" dirty="0">
                <a:solidFill>
                  <a:srgbClr val="C00000"/>
                </a:solidFill>
                <a:latin typeface="Times New Roman" pitchFamily="18" charset="0"/>
                <a:cs typeface="Times New Roman" pitchFamily="18" charset="0"/>
              </a:rPr>
              <a:t>2) spare no regrets for </a:t>
            </a:r>
            <a:r>
              <a:rPr lang="en-US" altLang="zh-CN" sz="2200" dirty="0">
                <a:latin typeface="Times New Roman" pitchFamily="18" charset="0"/>
                <a:cs typeface="Times New Roman" pitchFamily="18" charset="0"/>
              </a:rPr>
              <a:t>… ; feel no regrets at all for </a:t>
            </a:r>
          </a:p>
          <a:p>
            <a:pPr marL="457200" indent="-457200">
              <a:lnSpc>
                <a:spcPct val="90000"/>
              </a:lnSpc>
              <a:buNone/>
            </a:pPr>
            <a:r>
              <a:rPr lang="en-US" altLang="zh-CN" sz="2200" b="1" dirty="0">
                <a:latin typeface="Times New Roman" pitchFamily="18" charset="0"/>
                <a:cs typeface="Times New Roman" pitchFamily="18" charset="0"/>
              </a:rPr>
              <a:t>3</a:t>
            </a:r>
            <a:r>
              <a:rPr lang="en-US" altLang="zh-CN" sz="2200" b="1" dirty="0">
                <a:solidFill>
                  <a:srgbClr val="C00000"/>
                </a:solidFill>
                <a:latin typeface="Times New Roman" pitchFamily="18" charset="0"/>
                <a:cs typeface="Times New Roman" pitchFamily="18" charset="0"/>
              </a:rPr>
              <a:t>) </a:t>
            </a:r>
            <a:r>
              <a:rPr lang="en-US" altLang="zh-CN" sz="2200" dirty="0">
                <a:solidFill>
                  <a:srgbClr val="C00000"/>
                </a:solidFill>
                <a:latin typeface="Times New Roman" pitchFamily="18" charset="0"/>
                <a:cs typeface="Times New Roman" pitchFamily="18" charset="0"/>
              </a:rPr>
              <a:t>a lake dammed into hydraulic use: </a:t>
            </a:r>
            <a:r>
              <a:rPr lang="en-US" altLang="zh-CN" sz="2200" dirty="0">
                <a:latin typeface="Times New Roman" pitchFamily="18" charset="0"/>
                <a:cs typeface="Times New Roman" pitchFamily="18" charset="0"/>
              </a:rPr>
              <a:t>A dam is built on a lake in order to make use </a:t>
            </a:r>
          </a:p>
          <a:p>
            <a:pPr marL="457200" indent="-457200">
              <a:lnSpc>
                <a:spcPct val="90000"/>
              </a:lnSpc>
              <a:buNone/>
            </a:pPr>
            <a:r>
              <a:rPr lang="en-US" altLang="zh-CN" sz="2200" dirty="0">
                <a:latin typeface="Times New Roman" pitchFamily="18" charset="0"/>
                <a:cs typeface="Times New Roman" pitchFamily="18" charset="0"/>
              </a:rPr>
              <a:t>    of its water power.</a:t>
            </a:r>
          </a:p>
          <a:p>
            <a:pPr marL="457200" indent="-457200">
              <a:lnSpc>
                <a:spcPct val="90000"/>
              </a:lnSpc>
              <a:buNone/>
            </a:pPr>
            <a:r>
              <a:rPr lang="en-US" altLang="zh-CN" sz="2200" b="1" dirty="0">
                <a:latin typeface="Times New Roman" pitchFamily="18" charset="0"/>
                <a:cs typeface="Times New Roman" pitchFamily="18" charset="0"/>
              </a:rPr>
              <a:t>4) </a:t>
            </a:r>
            <a:r>
              <a:rPr lang="en-US" altLang="zh-CN" sz="2200" dirty="0">
                <a:latin typeface="Times New Roman" pitchFamily="18" charset="0"/>
                <a:cs typeface="Times New Roman" pitchFamily="18" charset="0"/>
              </a:rPr>
              <a:t>Midlands: a region in West Central England, around Birmingham.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b="1" dirty="0">
                <a:latin typeface="Times New Roman" pitchFamily="18" charset="0"/>
                <a:cs typeface="Times New Roman" pitchFamily="18" charset="0"/>
              </a:rPr>
              <a:t>5) </a:t>
            </a:r>
            <a:r>
              <a:rPr lang="en-US" altLang="zh-CN" sz="2200" dirty="0">
                <a:latin typeface="Times New Roman" pitchFamily="18" charset="0"/>
                <a:cs typeface="Times New Roman" pitchFamily="18" charset="0"/>
              </a:rPr>
              <a:t>I was not moved by the protests about damage to ‘ natural beauty ’ and I viewed</a:t>
            </a:r>
          </a:p>
          <a:p>
            <a:pPr marL="457200" indent="-457200">
              <a:lnSpc>
                <a:spcPct val="90000"/>
              </a:lnSpc>
              <a:buNone/>
            </a:pPr>
            <a:r>
              <a:rPr lang="en-US" altLang="zh-CN" sz="2200" dirty="0">
                <a:latin typeface="Times New Roman" pitchFamily="18" charset="0"/>
                <a:cs typeface="Times New Roman" pitchFamily="18" charset="0"/>
              </a:rPr>
              <a:t>     them with great contempt. Believing in practicality and materialism, Carr </a:t>
            </a:r>
          </a:p>
          <a:p>
            <a:pPr marL="457200" indent="-457200">
              <a:lnSpc>
                <a:spcPct val="90000"/>
              </a:lnSpc>
              <a:buNone/>
            </a:pPr>
            <a:r>
              <a:rPr lang="en-US" altLang="zh-CN" sz="2200" dirty="0">
                <a:latin typeface="Times New Roman" pitchFamily="18" charset="0"/>
                <a:cs typeface="Times New Roman" pitchFamily="18" charset="0"/>
              </a:rPr>
              <a:t>     disagreed with those who protested that industrialization had spoiled the natural </a:t>
            </a:r>
          </a:p>
          <a:p>
            <a:pPr marL="457200" indent="-457200">
              <a:lnSpc>
                <a:spcPct val="90000"/>
              </a:lnSpc>
              <a:buNone/>
            </a:pPr>
            <a:r>
              <a:rPr lang="en-US" altLang="zh-CN" sz="2200" dirty="0">
                <a:latin typeface="Times New Roman" pitchFamily="18" charset="0"/>
                <a:cs typeface="Times New Roman" pitchFamily="18" charset="0"/>
              </a:rPr>
              <a:t>     beauty of the world.</a:t>
            </a:r>
          </a:p>
          <a:p>
            <a:pPr marL="457200" indent="-457200">
              <a:lnSpc>
                <a:spcPct val="90000"/>
              </a:lnSpc>
              <a:buNone/>
            </a:pPr>
            <a:r>
              <a:rPr lang="en-US" altLang="zh-CN" sz="2200" dirty="0">
                <a:latin typeface="Times New Roman" pitchFamily="18" charset="0"/>
                <a:cs typeface="Times New Roman" pitchFamily="18" charset="0"/>
              </a:rPr>
              <a:t>     </a:t>
            </a:r>
            <a:r>
              <a:rPr lang="zh-CN" altLang="en-US" sz="2200" dirty="0">
                <a:latin typeface="Times New Roman" pitchFamily="18" charset="0"/>
                <a:cs typeface="Times New Roman" pitchFamily="18" charset="0"/>
              </a:rPr>
              <a:t>对于人们因为大自然之美遭到破坏而提出的抗议，我无动于衷，且嗤之以</a:t>
            </a: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a:t>
            </a:r>
            <a:r>
              <a:rPr lang="zh-CN" altLang="en-US" sz="2200" dirty="0">
                <a:latin typeface="Times New Roman" pitchFamily="18" charset="0"/>
                <a:cs typeface="Times New Roman" pitchFamily="18" charset="0"/>
              </a:rPr>
              <a:t>鼻，因为我相信进步。也不会因为在中西部地区为一座工业城市水力需要</a:t>
            </a: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a:t>
            </a:r>
            <a:r>
              <a:rPr lang="zh-CN" altLang="en-US" sz="2200" dirty="0">
                <a:latin typeface="Times New Roman" pitchFamily="18" charset="0"/>
                <a:cs typeface="Times New Roman" pitchFamily="18" charset="0"/>
              </a:rPr>
              <a:t>筑坝而为那片湖泊感到遗憾。 </a:t>
            </a: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79613" y="188913"/>
            <a:ext cx="4968875" cy="1195387"/>
          </a:xfrm>
        </p:spPr>
        <p:txBody>
          <a:bodyPr/>
          <a:lstStyle/>
          <a:p>
            <a:r>
              <a:rPr lang="en-US" altLang="zh-CN" sz="4000" dirty="0"/>
              <a:t> </a:t>
            </a:r>
            <a:r>
              <a:rPr lang="en-US" altLang="zh-CN" sz="2800" dirty="0">
                <a:solidFill>
                  <a:srgbClr val="C00000"/>
                </a:solidFill>
                <a:latin typeface="Times New Roman" pitchFamily="18" charset="0"/>
                <a:cs typeface="Times New Roman" pitchFamily="18" charset="0"/>
              </a:rPr>
              <a:t>About the author</a:t>
            </a:r>
          </a:p>
        </p:txBody>
      </p:sp>
      <p:sp>
        <p:nvSpPr>
          <p:cNvPr id="231427" name="Rectangle 3"/>
          <p:cNvSpPr>
            <a:spLocks noGrp="1" noChangeArrowheads="1"/>
          </p:cNvSpPr>
          <p:nvPr>
            <p:ph idx="1"/>
          </p:nvPr>
        </p:nvSpPr>
        <p:spPr>
          <a:xfrm>
            <a:off x="0" y="1928802"/>
            <a:ext cx="5357813" cy="4752975"/>
          </a:xfrm>
        </p:spPr>
        <p:txBody>
          <a:bodyPr>
            <a:normAutofit/>
          </a:bodyPr>
          <a:lstStyle/>
          <a:p>
            <a:pPr marL="274320" indent="-274320" fontAlgn="auto">
              <a:lnSpc>
                <a:spcPct val="90000"/>
              </a:lnSpc>
              <a:spcAft>
                <a:spcPts val="0"/>
              </a:spcAft>
              <a:buClr>
                <a:schemeClr val="accent3"/>
              </a:buClr>
              <a:buFont typeface="Wingdings 2"/>
              <a:buChar char=""/>
              <a:defRPr/>
            </a:pPr>
            <a:r>
              <a:rPr lang="en-US" altLang="zh-CN" sz="2400" dirty="0">
                <a:latin typeface="Times New Roman" pitchFamily="18" charset="0"/>
                <a:cs typeface="Times New Roman" pitchFamily="18" charset="0"/>
              </a:rPr>
              <a:t>Victoria Mary Sackville-West (1892-1962), an English poet and novelist.</a:t>
            </a:r>
          </a:p>
          <a:p>
            <a:pPr marL="274320" indent="-274320" fontAlgn="auto">
              <a:lnSpc>
                <a:spcPct val="90000"/>
              </a:lnSpc>
              <a:spcAft>
                <a:spcPts val="0"/>
              </a:spcAft>
              <a:buClr>
                <a:schemeClr val="accent3"/>
              </a:buClr>
              <a:buFont typeface="Wingdings 2"/>
              <a:buChar char=""/>
              <a:defRPr/>
            </a:pPr>
            <a:r>
              <a:rPr lang="en-US" altLang="zh-CN" sz="2400" dirty="0">
                <a:latin typeface="Times New Roman" pitchFamily="18" charset="0"/>
                <a:cs typeface="Times New Roman" pitchFamily="18" charset="0"/>
              </a:rPr>
              <a:t>Born in Knole Castle, the seat of the Sackville family from the time that Queen Elizabeth I gave Knole to her cousin, Lord Treasurer Thomas Sackville. </a:t>
            </a:r>
          </a:p>
          <a:p>
            <a:pPr marL="274320" indent="-274320" fontAlgn="auto">
              <a:spcAft>
                <a:spcPts val="0"/>
              </a:spcAft>
              <a:buClr>
                <a:schemeClr val="accent3"/>
              </a:buClr>
              <a:buFont typeface="Wingdings 2"/>
              <a:buChar char=""/>
              <a:defRPr/>
            </a:pPr>
            <a:r>
              <a:rPr lang="en-US" altLang="zh-CN" sz="2400" dirty="0">
                <a:latin typeface="Times New Roman" pitchFamily="18" charset="0"/>
                <a:cs typeface="Times New Roman" pitchFamily="18" charset="0"/>
              </a:rPr>
              <a:t>A member of the Bloomsbury group </a:t>
            </a:r>
            <a:r>
              <a:rPr lang="en-US" altLang="zh-CN" sz="1600" dirty="0">
                <a:solidFill>
                  <a:schemeClr val="hlink"/>
                </a:solidFill>
              </a:rPr>
              <a:t>(</a:t>
            </a:r>
            <a:r>
              <a:rPr lang="zh-CN" altLang="en-US" sz="1600" b="1" dirty="0">
                <a:latin typeface="+mn-ea"/>
              </a:rPr>
              <a:t>布卢姆斯伯里团体</a:t>
            </a:r>
            <a:r>
              <a:rPr lang="en-US" altLang="zh-CN" sz="1600" b="1" dirty="0">
                <a:latin typeface="+mn-ea"/>
              </a:rPr>
              <a:t>. </a:t>
            </a:r>
            <a:r>
              <a:rPr lang="en-US" altLang="zh-CN" sz="1600" dirty="0">
                <a:latin typeface="+mn-ea"/>
              </a:rPr>
              <a:t>1907</a:t>
            </a:r>
            <a:r>
              <a:rPr lang="zh-CN" altLang="en-US" sz="1600" dirty="0">
                <a:latin typeface="+mn-ea"/>
              </a:rPr>
              <a:t>～</a:t>
            </a:r>
            <a:r>
              <a:rPr lang="en-US" altLang="zh-CN" sz="1600" dirty="0">
                <a:latin typeface="+mn-ea"/>
              </a:rPr>
              <a:t>1930</a:t>
            </a:r>
            <a:r>
              <a:rPr lang="zh-CN" altLang="en-US" sz="1600" dirty="0">
                <a:latin typeface="+mn-ea"/>
              </a:rPr>
              <a:t>年间经常在伦敦布卢姆斯伯里区一些人家里聚会讨论美学和哲学问题的一批英国作家、哲学家和艺术家。主要成员有福斯特、斯特雷奇、</a:t>
            </a:r>
            <a:r>
              <a:rPr lang="en-US" altLang="zh-CN" sz="1600" dirty="0">
                <a:latin typeface="+mn-ea"/>
              </a:rPr>
              <a:t>C.</a:t>
            </a:r>
            <a:r>
              <a:rPr lang="zh-CN" altLang="en-US" sz="1600" dirty="0">
                <a:latin typeface="+mn-ea"/>
              </a:rPr>
              <a:t>贝尔、画家</a:t>
            </a:r>
            <a:r>
              <a:rPr lang="en-US" altLang="zh-CN" sz="1600" dirty="0">
                <a:latin typeface="+mn-ea"/>
              </a:rPr>
              <a:t>V.</a:t>
            </a:r>
            <a:r>
              <a:rPr lang="zh-CN" altLang="en-US" sz="1600" dirty="0">
                <a:latin typeface="+mn-ea"/>
              </a:rPr>
              <a:t>贝尔</a:t>
            </a:r>
            <a:r>
              <a:rPr lang="en-US" altLang="zh-CN" sz="1600" dirty="0">
                <a:latin typeface="+mn-ea"/>
              </a:rPr>
              <a:t>(1879</a:t>
            </a:r>
            <a:r>
              <a:rPr lang="zh-CN" altLang="en-US" sz="1600" dirty="0">
                <a:latin typeface="+mn-ea"/>
              </a:rPr>
              <a:t>～</a:t>
            </a:r>
            <a:r>
              <a:rPr lang="en-US" altLang="zh-CN" sz="1600" dirty="0">
                <a:latin typeface="+mn-ea"/>
              </a:rPr>
              <a:t>1961)</a:t>
            </a:r>
            <a:r>
              <a:rPr lang="zh-CN" altLang="en-US" sz="1600" dirty="0">
                <a:latin typeface="+mn-ea"/>
              </a:rPr>
              <a:t>和</a:t>
            </a:r>
            <a:r>
              <a:rPr lang="en-US" altLang="zh-CN" sz="1600" dirty="0">
                <a:latin typeface="+mn-ea"/>
              </a:rPr>
              <a:t>D.</a:t>
            </a:r>
            <a:r>
              <a:rPr lang="zh-CN" altLang="en-US" sz="1600" dirty="0">
                <a:latin typeface="+mn-ea"/>
              </a:rPr>
              <a:t>格兰特</a:t>
            </a:r>
            <a:r>
              <a:rPr lang="en-US" altLang="zh-CN" sz="1600" dirty="0">
                <a:latin typeface="+mn-ea"/>
              </a:rPr>
              <a:t>(1885</a:t>
            </a:r>
            <a:r>
              <a:rPr lang="zh-CN" altLang="en-US" sz="1600" dirty="0">
                <a:latin typeface="+mn-ea"/>
              </a:rPr>
              <a:t>～</a:t>
            </a:r>
            <a:r>
              <a:rPr lang="en-US" altLang="zh-CN" sz="1600" dirty="0">
                <a:latin typeface="+mn-ea"/>
              </a:rPr>
              <a:t>1978)</a:t>
            </a:r>
            <a:r>
              <a:rPr lang="zh-CN" altLang="en-US" sz="1600" dirty="0">
                <a:latin typeface="+mn-ea"/>
              </a:rPr>
              <a:t>、</a:t>
            </a:r>
            <a:r>
              <a:rPr lang="en-US" altLang="zh-CN" sz="1600" dirty="0">
                <a:latin typeface="+mn-ea"/>
              </a:rPr>
              <a:t>J.M.</a:t>
            </a:r>
            <a:r>
              <a:rPr lang="zh-CN" altLang="en-US" sz="1600" dirty="0">
                <a:latin typeface="+mn-ea"/>
              </a:rPr>
              <a:t>凯恩斯、费边社作家</a:t>
            </a:r>
            <a:r>
              <a:rPr lang="en-US" altLang="zh-CN" sz="1600" dirty="0">
                <a:latin typeface="+mn-ea"/>
              </a:rPr>
              <a:t>L.</a:t>
            </a:r>
            <a:r>
              <a:rPr lang="zh-CN" altLang="en-US" sz="1600" dirty="0">
                <a:latin typeface="+mn-ea"/>
              </a:rPr>
              <a:t>吴尔夫</a:t>
            </a:r>
            <a:r>
              <a:rPr lang="en-US" altLang="zh-CN" sz="1600" dirty="0">
                <a:latin typeface="+mn-ea"/>
              </a:rPr>
              <a:t>(1880</a:t>
            </a:r>
            <a:r>
              <a:rPr lang="zh-CN" altLang="en-US" sz="1600" dirty="0">
                <a:latin typeface="+mn-ea"/>
              </a:rPr>
              <a:t>～</a:t>
            </a:r>
            <a:r>
              <a:rPr lang="en-US" altLang="zh-CN" sz="1600" dirty="0">
                <a:latin typeface="+mn-ea"/>
              </a:rPr>
              <a:t>1969)</a:t>
            </a:r>
            <a:r>
              <a:rPr lang="zh-CN" altLang="en-US" sz="1600" dirty="0">
                <a:latin typeface="+mn-ea"/>
              </a:rPr>
              <a:t>和吴尔夫</a:t>
            </a:r>
            <a:r>
              <a:rPr lang="en-US" altLang="zh-CN" sz="1600" dirty="0">
                <a:latin typeface="+mn-ea"/>
              </a:rPr>
              <a:t>(</a:t>
            </a:r>
            <a:r>
              <a:rPr lang="zh-CN" altLang="en-US" sz="1600" dirty="0">
                <a:latin typeface="+mn-ea"/>
              </a:rPr>
              <a:t>夫人</a:t>
            </a:r>
            <a:r>
              <a:rPr lang="en-US" altLang="zh-CN" sz="1600" dirty="0">
                <a:latin typeface="+mn-ea"/>
              </a:rPr>
              <a:t>)</a:t>
            </a:r>
            <a:r>
              <a:rPr lang="zh-CN" altLang="en-US" sz="1600" dirty="0">
                <a:latin typeface="+mn-ea"/>
              </a:rPr>
              <a:t>。</a:t>
            </a:r>
          </a:p>
          <a:p>
            <a:pPr marL="274320" indent="-274320" fontAlgn="auto">
              <a:lnSpc>
                <a:spcPct val="90000"/>
              </a:lnSpc>
              <a:spcAft>
                <a:spcPts val="0"/>
              </a:spcAft>
              <a:buClr>
                <a:schemeClr val="accent3"/>
              </a:buClr>
              <a:buFont typeface="Wingdings 2"/>
              <a:buChar char=""/>
              <a:defRPr/>
            </a:pPr>
            <a:endParaRPr lang="en-US" altLang="zh-CN" sz="2800" dirty="0">
              <a:solidFill>
                <a:schemeClr val="hlink"/>
              </a:solidFill>
            </a:endParaRPr>
          </a:p>
        </p:txBody>
      </p:sp>
      <p:pic>
        <p:nvPicPr>
          <p:cNvPr id="8196" name="Picture 4" descr="Vita Sackville-West">
            <a:hlinkClick r:id="rId2"/>
          </p:cNvPr>
          <p:cNvPicPr>
            <a:picLocks noChangeAspect="1" noChangeArrowheads="1"/>
          </p:cNvPicPr>
          <p:nvPr/>
        </p:nvPicPr>
        <p:blipFill>
          <a:blip r:embed="rId3" r:link="rId4"/>
          <a:srcRect/>
          <a:stretch>
            <a:fillRect/>
          </a:stretch>
        </p:blipFill>
        <p:spPr bwMode="auto">
          <a:xfrm>
            <a:off x="500034" y="214290"/>
            <a:ext cx="1417637" cy="1700213"/>
          </a:xfrm>
          <a:prstGeom prst="rect">
            <a:avLst/>
          </a:prstGeom>
          <a:noFill/>
          <a:ln w="9525">
            <a:noFill/>
            <a:miter lim="800000"/>
            <a:headEnd/>
            <a:tailEnd/>
          </a:ln>
        </p:spPr>
      </p:pic>
      <p:pic>
        <p:nvPicPr>
          <p:cNvPr id="8197" name="Picture 5" descr="JsackvilleV">
            <a:hlinkClick r:id="rId5" action="ppaction://hlinksldjump"/>
          </p:cNvPr>
          <p:cNvPicPr>
            <a:picLocks noChangeAspect="1" noChangeArrowheads="1"/>
          </p:cNvPicPr>
          <p:nvPr/>
        </p:nvPicPr>
        <p:blipFill>
          <a:blip r:embed="rId6"/>
          <a:srcRect/>
          <a:stretch>
            <a:fillRect/>
          </a:stretch>
        </p:blipFill>
        <p:spPr bwMode="auto">
          <a:xfrm>
            <a:off x="5445125" y="1557338"/>
            <a:ext cx="3698875" cy="4678362"/>
          </a:xfrm>
          <a:prstGeom prst="rect">
            <a:avLst/>
          </a:prstGeom>
          <a:noFill/>
          <a:ln w="9525">
            <a:noFill/>
            <a:miter lim="800000"/>
            <a:headEnd/>
            <a:tailEnd/>
          </a:ln>
        </p:spPr>
      </p:pic>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285720" y="571480"/>
            <a:ext cx="8642350" cy="5688013"/>
          </a:xfrm>
        </p:spPr>
        <p:txBody>
          <a:bodyPr>
            <a:normAutofit lnSpcReduction="10000"/>
          </a:bodyPr>
          <a:lstStyle/>
          <a:p>
            <a:pPr marL="457200" indent="-457200" eaLnBrk="1" hangingPunct="1">
              <a:lnSpc>
                <a:spcPct val="80000"/>
              </a:lnSpc>
              <a:buAutoNum type="arabicPeriod" startAt="3"/>
            </a:pPr>
            <a:r>
              <a:rPr lang="en-US" altLang="zh-CN" sz="2000" dirty="0">
                <a:latin typeface="Times New Roman" pitchFamily="18" charset="0"/>
                <a:ea typeface="Arial Unicode MS" pitchFamily="34" charset="-122"/>
                <a:cs typeface="Times New Roman" pitchFamily="18" charset="0"/>
              </a:rPr>
              <a:t>And so it was for all things. </a:t>
            </a:r>
          </a:p>
          <a:p>
            <a:pPr marL="457200" indent="-457200" eaLnBrk="1" hangingPunct="1">
              <a:lnSpc>
                <a:spcPct val="80000"/>
              </a:lnSpc>
              <a:buNone/>
            </a:pPr>
            <a:r>
              <a:rPr lang="en-US" altLang="zh-CN" sz="2000" dirty="0">
                <a:latin typeface="Times New Roman" pitchFamily="18" charset="0"/>
                <a:ea typeface="Arial Unicode MS" pitchFamily="34" charset="-122"/>
                <a:cs typeface="Times New Roman" pitchFamily="18" charset="0"/>
              </a:rPr>
              <a:t>        </a:t>
            </a:r>
            <a:r>
              <a:rPr lang="en-US" altLang="zh-CN" sz="2000" dirty="0">
                <a:solidFill>
                  <a:srgbClr val="C00000"/>
                </a:solidFill>
                <a:latin typeface="Times New Roman" pitchFamily="18" charset="0"/>
                <a:ea typeface="Arial Unicode MS" pitchFamily="34" charset="-122"/>
                <a:cs typeface="Times New Roman" pitchFamily="18" charset="0"/>
              </a:rPr>
              <a:t>And this was my view on all things; and that is how I looked at all things. </a:t>
            </a:r>
          </a:p>
          <a:p>
            <a:pPr marL="457200" indent="-457200" eaLnBrk="1" hangingPunct="1">
              <a:lnSpc>
                <a:spcPct val="80000"/>
              </a:lnSpc>
              <a:buNone/>
            </a:pPr>
            <a:endParaRPr lang="en-US" altLang="zh-CN" sz="2000" dirty="0">
              <a:latin typeface="Times New Roman" pitchFamily="18" charset="0"/>
              <a:ea typeface="Arial Unicode MS" pitchFamily="34" charset="-122"/>
              <a:cs typeface="Times New Roman" pitchFamily="18" charset="0"/>
            </a:endParaRPr>
          </a:p>
          <a:p>
            <a:pPr marL="457200" indent="-457200" eaLnBrk="1" hangingPunct="1">
              <a:lnSpc>
                <a:spcPct val="150000"/>
              </a:lnSpc>
              <a:buNone/>
            </a:pPr>
            <a:r>
              <a:rPr lang="en-US" altLang="zh-CN" sz="2000" dirty="0">
                <a:latin typeface="Times New Roman" pitchFamily="18" charset="0"/>
                <a:ea typeface="Arial Unicode MS" pitchFamily="34" charset="-122"/>
                <a:cs typeface="Times New Roman" pitchFamily="18" charset="0"/>
              </a:rPr>
              <a:t>4. A hard materialism was my creed, accepted as a law of progress; </a:t>
            </a:r>
          </a:p>
          <a:p>
            <a:pPr marL="457200" indent="-457200">
              <a:lnSpc>
                <a:spcPct val="150000"/>
              </a:lnSpc>
              <a:buAutoNum type="arabicParenR"/>
            </a:pPr>
            <a:r>
              <a:rPr lang="en-US" altLang="zh-CN" sz="2000" dirty="0">
                <a:solidFill>
                  <a:srgbClr val="C00000"/>
                </a:solidFill>
                <a:latin typeface="Times New Roman" pitchFamily="18" charset="0"/>
                <a:cs typeface="Times New Roman" pitchFamily="18" charset="0"/>
              </a:rPr>
              <a:t>I firmly believed in uncompromising materialism which in my opinion </a:t>
            </a:r>
          </a:p>
          <a:p>
            <a:pPr marL="457200" indent="-457200">
              <a:lnSpc>
                <a:spcPct val="150000"/>
              </a:lnSpc>
              <a:buNone/>
            </a:pPr>
            <a:r>
              <a:rPr lang="en-US" altLang="zh-CN" sz="2000" dirty="0">
                <a:solidFill>
                  <a:srgbClr val="C00000"/>
                </a:solidFill>
                <a:latin typeface="Times New Roman" pitchFamily="18" charset="0"/>
                <a:cs typeface="Times New Roman" pitchFamily="18" charset="0"/>
              </a:rPr>
              <a:t>        represented the law of human progress.</a:t>
            </a:r>
          </a:p>
          <a:p>
            <a:pPr marL="457200" indent="-457200">
              <a:lnSpc>
                <a:spcPct val="150000"/>
              </a:lnSpc>
              <a:buNone/>
            </a:pPr>
            <a:r>
              <a:rPr lang="en-US" altLang="zh-CN" sz="2000" dirty="0">
                <a:solidFill>
                  <a:srgbClr val="C00000"/>
                </a:solidFill>
                <a:latin typeface="Times New Roman" pitchFamily="18" charset="0"/>
                <a:cs typeface="Times New Roman" pitchFamily="18" charset="0"/>
              </a:rPr>
              <a:t>2)</a:t>
            </a:r>
            <a:r>
              <a:rPr lang="en-US" altLang="zh-CN" sz="2000" dirty="0">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hard: </a:t>
            </a:r>
            <a:r>
              <a:rPr lang="en-US" altLang="zh-CN" sz="2000" dirty="0">
                <a:latin typeface="Times New Roman" pitchFamily="18" charset="0"/>
                <a:cs typeface="Times New Roman" pitchFamily="18" charset="0"/>
              </a:rPr>
              <a:t>firm and definite; uncompromising </a:t>
            </a:r>
            <a:r>
              <a:rPr lang="zh-CN" altLang="en-US" sz="2000" dirty="0">
                <a:latin typeface="Times New Roman" pitchFamily="18" charset="0"/>
                <a:cs typeface="Times New Roman" pitchFamily="18" charset="0"/>
              </a:rPr>
              <a:t>绝对的</a:t>
            </a:r>
            <a:endParaRPr lang="en-US" altLang="zh-CN" sz="2000" dirty="0">
              <a:latin typeface="Times New Roman" pitchFamily="18" charset="0"/>
              <a:cs typeface="Times New Roman" pitchFamily="18" charset="0"/>
            </a:endParaRPr>
          </a:p>
          <a:p>
            <a:pPr marL="457200" indent="-457200">
              <a:lnSpc>
                <a:spcPct val="150000"/>
              </a:lnSpc>
              <a:buNone/>
            </a:pPr>
            <a:r>
              <a:rPr lang="en-US" altLang="zh-CN" sz="2000" dirty="0">
                <a:solidFill>
                  <a:srgbClr val="C00000"/>
                </a:solidFill>
                <a:latin typeface="Times New Roman" pitchFamily="18" charset="0"/>
                <a:cs typeface="Times New Roman" pitchFamily="18" charset="0"/>
              </a:rPr>
              <a:t>3) materialism: </a:t>
            </a:r>
            <a:r>
              <a:rPr lang="en-US" altLang="zh-CN" sz="2000" dirty="0">
                <a:latin typeface="Times New Roman" pitchFamily="18" charset="0"/>
                <a:cs typeface="Times New Roman" pitchFamily="18" charset="0"/>
              </a:rPr>
              <a:t>the doctrine that comfort, pleasure, and wealth are the only or highest goals or values; the tendency to be more concerned with material than with spiritual or intellectual goals or values. </a:t>
            </a:r>
            <a:r>
              <a:rPr lang="zh-CN" altLang="en-US" sz="2000" dirty="0">
                <a:latin typeface="Times New Roman" pitchFamily="18" charset="0"/>
                <a:cs typeface="Times New Roman" pitchFamily="18" charset="0"/>
              </a:rPr>
              <a:t>物质至上主义</a:t>
            </a:r>
            <a:endParaRPr lang="en-US" altLang="zh-CN" sz="2000" dirty="0">
              <a:latin typeface="Times New Roman" pitchFamily="18" charset="0"/>
              <a:cs typeface="Times New Roman" pitchFamily="18" charset="0"/>
            </a:endParaRPr>
          </a:p>
          <a:p>
            <a:pPr marL="457200" indent="-457200">
              <a:lnSpc>
                <a:spcPct val="150000"/>
              </a:lnSpc>
              <a:buNone/>
            </a:pPr>
            <a:r>
              <a:rPr lang="en-US" altLang="zh-CN" sz="2000" dirty="0">
                <a:solidFill>
                  <a:srgbClr val="C00000"/>
                </a:solidFill>
                <a:latin typeface="Times New Roman" pitchFamily="18" charset="0"/>
                <a:cs typeface="Times New Roman" pitchFamily="18" charset="0"/>
              </a:rPr>
              <a:t>4</a:t>
            </a:r>
            <a:r>
              <a:rPr lang="zh-CN" altLang="en-US" sz="2000" dirty="0">
                <a:solidFill>
                  <a:srgbClr val="C00000"/>
                </a:solidFill>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creed</a:t>
            </a:r>
            <a:r>
              <a:rPr lang="en-US" altLang="zh-CN" sz="2000" dirty="0">
                <a:latin typeface="Times New Roman" pitchFamily="18" charset="0"/>
                <a:cs typeface="Times New Roman" pitchFamily="18" charset="0"/>
              </a:rPr>
              <a:t>: statement of belief, principles, opinions on any subject. </a:t>
            </a:r>
          </a:p>
          <a:p>
            <a:pPr marL="457200" indent="-457200">
              <a:lnSpc>
                <a:spcPct val="150000"/>
              </a:lnSpc>
              <a:buNone/>
            </a:pPr>
            <a:r>
              <a:rPr lang="en-US" altLang="zh-CN" sz="2000" dirty="0">
                <a:latin typeface="Times New Roman" pitchFamily="18" charset="0"/>
                <a:cs typeface="Times New Roman" pitchFamily="18" charset="0"/>
              </a:rPr>
              <a:t>     e.g. The laws apply to everyone irrespective of race, creed or </a:t>
            </a:r>
            <a:r>
              <a:rPr lang="en-US" altLang="zh-CN" sz="2000" dirty="0" err="1">
                <a:latin typeface="Times New Roman" pitchFamily="18" charset="0"/>
                <a:cs typeface="Times New Roman" pitchFamily="18" charset="0"/>
              </a:rPr>
              <a:t>colour</a:t>
            </a:r>
            <a:r>
              <a:rPr lang="en-US" altLang="zh-CN" sz="2000" dirty="0">
                <a:latin typeface="Times New Roman" pitchFamily="18" charset="0"/>
                <a:cs typeface="Times New Roman" pitchFamily="18" charset="0"/>
              </a:rPr>
              <a:t>. </a:t>
            </a:r>
            <a:r>
              <a:rPr lang="zh-CN" altLang="en-US" sz="2000" dirty="0">
                <a:latin typeface="Times New Roman" pitchFamily="18" charset="0"/>
                <a:cs typeface="Times New Roman" pitchFamily="18" charset="0"/>
              </a:rPr>
              <a:t>法律适用于所有的人</a:t>
            </a:r>
            <a:r>
              <a:rPr lang="en-US" altLang="zh-CN" sz="2000" dirty="0">
                <a:latin typeface="Times New Roman" pitchFamily="18" charset="0"/>
                <a:cs typeface="Times New Roman" pitchFamily="18" charset="0"/>
              </a:rPr>
              <a:t>,</a:t>
            </a:r>
            <a:r>
              <a:rPr lang="zh-CN" altLang="en-US" sz="2000" dirty="0">
                <a:latin typeface="Times New Roman" pitchFamily="18" charset="0"/>
                <a:cs typeface="Times New Roman" pitchFamily="18" charset="0"/>
              </a:rPr>
              <a:t>不分种族、 信仰或肤色。</a:t>
            </a:r>
            <a:endParaRPr lang="en-US" altLang="zh-CN" sz="2000" dirty="0">
              <a:latin typeface="Times New Roman" pitchFamily="18" charset="0"/>
              <a:ea typeface="Arial Unicode MS" pitchFamily="34" charset="-122"/>
              <a:cs typeface="Times New Roman" pitchFamily="18" charset="0"/>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357166"/>
            <a:ext cx="8229600" cy="5768997"/>
          </a:xfrm>
        </p:spPr>
        <p:txBody>
          <a:bodyPr>
            <a:normAutofit fontScale="92500" lnSpcReduction="10000"/>
          </a:bodyPr>
          <a:lstStyle/>
          <a:p>
            <a:pPr marL="457200" indent="-457200">
              <a:buNone/>
            </a:pPr>
            <a:r>
              <a:rPr lang="en-US" altLang="zh-CN" sz="2000" dirty="0">
                <a:latin typeface="Times New Roman" pitchFamily="18" charset="0"/>
                <a:cs typeface="Times New Roman" pitchFamily="18" charset="0"/>
              </a:rPr>
              <a:t>5. any ascription of disinterested motives aroused not only my suspicion but </a:t>
            </a:r>
          </a:p>
          <a:p>
            <a:pPr marL="457200" indent="-457200">
              <a:buNone/>
            </a:pPr>
            <a:r>
              <a:rPr lang="en-US" altLang="zh-CN" sz="2000" dirty="0">
                <a:latin typeface="Times New Roman" pitchFamily="18" charset="0"/>
                <a:cs typeface="Times New Roman" pitchFamily="18" charset="0"/>
              </a:rPr>
              <a:t>my scorn. </a:t>
            </a:r>
          </a:p>
          <a:p>
            <a:pPr marL="457200" indent="-457200">
              <a:buNone/>
            </a:pPr>
            <a:endParaRPr lang="en-US" altLang="zh-CN" sz="2000" dirty="0">
              <a:latin typeface="Times New Roman" pitchFamily="18" charset="0"/>
              <a:cs typeface="Times New Roman" pitchFamily="18" charset="0"/>
            </a:endParaRPr>
          </a:p>
          <a:p>
            <a:pPr marL="457200" indent="-457200">
              <a:buNone/>
            </a:pPr>
            <a:r>
              <a:rPr lang="en-US" altLang="zh-CN" sz="2000" dirty="0">
                <a:solidFill>
                  <a:srgbClr val="C00000"/>
                </a:solidFill>
                <a:latin typeface="Times New Roman" pitchFamily="18" charset="0"/>
                <a:cs typeface="Times New Roman" pitchFamily="18" charset="0"/>
              </a:rPr>
              <a:t>1) ascription: </a:t>
            </a:r>
            <a:r>
              <a:rPr lang="en-US" altLang="zh-CN" sz="2000" dirty="0">
                <a:latin typeface="Times New Roman" pitchFamily="18" charset="0"/>
                <a:cs typeface="Times New Roman" pitchFamily="18" charset="0"/>
              </a:rPr>
              <a:t>the act of ascribing (assigning </a:t>
            </a:r>
            <a:r>
              <a:rPr lang="en-US" altLang="zh-CN" sz="2000" dirty="0" err="1">
                <a:latin typeface="Times New Roman" pitchFamily="18" charset="0"/>
                <a:cs typeface="Times New Roman" pitchFamily="18" charset="0"/>
              </a:rPr>
              <a:t>sth</a:t>
            </a:r>
            <a:r>
              <a:rPr lang="en-US" altLang="zh-CN" sz="2000" dirty="0">
                <a:latin typeface="Times New Roman" pitchFamily="18" charset="0"/>
                <a:cs typeface="Times New Roman" pitchFamily="18" charset="0"/>
              </a:rPr>
              <a:t>. to a supposed cause, source); a statement that ascribes. </a:t>
            </a:r>
            <a:r>
              <a:rPr lang="zh-CN" altLang="en-US" sz="2000" dirty="0">
                <a:latin typeface="Times New Roman" pitchFamily="18" charset="0"/>
                <a:cs typeface="Times New Roman" pitchFamily="18" charset="0"/>
              </a:rPr>
              <a:t>归因，归属</a:t>
            </a: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    e.g. You should not ascribe your failure to bad luck. </a:t>
            </a:r>
          </a:p>
          <a:p>
            <a:pPr marL="457200" indent="-457200">
              <a:buNone/>
            </a:pPr>
            <a:r>
              <a:rPr lang="en-US" altLang="zh-CN" sz="2000" dirty="0">
                <a:latin typeface="Times New Roman" pitchFamily="18" charset="0"/>
                <a:cs typeface="Times New Roman" pitchFamily="18" charset="0"/>
              </a:rPr>
              <a:t>           </a:t>
            </a:r>
            <a:r>
              <a:rPr lang="zh-CN" altLang="en-US" sz="2000">
                <a:latin typeface="Times New Roman" pitchFamily="18" charset="0"/>
                <a:cs typeface="Times New Roman" pitchFamily="18" charset="0"/>
              </a:rPr>
              <a:t>翻译：我</a:t>
            </a:r>
            <a:r>
              <a:rPr lang="zh-CN" altLang="en-US" sz="2000" dirty="0">
                <a:latin typeface="Times New Roman" pitchFamily="18" charset="0"/>
                <a:cs typeface="Times New Roman" pitchFamily="18" charset="0"/>
              </a:rPr>
              <a:t>将我的进步归功于他一直以来的</a:t>
            </a:r>
            <a:r>
              <a:rPr lang="zh-CN" altLang="en-US" sz="2000">
                <a:latin typeface="Times New Roman" pitchFamily="18" charset="0"/>
                <a:cs typeface="Times New Roman" pitchFamily="18" charset="0"/>
              </a:rPr>
              <a:t>帮助。</a:t>
            </a: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           Family means some ascription for the young as well as the elder. </a:t>
            </a:r>
            <a:r>
              <a:rPr lang="zh-CN" altLang="en-US" sz="2000" dirty="0">
                <a:latin typeface="Times New Roman" pitchFamily="18" charset="0"/>
                <a:cs typeface="Times New Roman" pitchFamily="18" charset="0"/>
              </a:rPr>
              <a:t>家庭无论对年轻人还是老年人都意味着某种归属</a:t>
            </a:r>
            <a:r>
              <a:rPr lang="en-US" altLang="zh-CN" sz="2000" dirty="0">
                <a:latin typeface="Times New Roman" pitchFamily="18" charset="0"/>
                <a:cs typeface="Times New Roman" pitchFamily="18" charset="0"/>
              </a:rPr>
              <a:t>. </a:t>
            </a:r>
          </a:p>
          <a:p>
            <a:pPr marL="457200" indent="-457200">
              <a:buNone/>
            </a:pPr>
            <a:endParaRPr lang="en-US" altLang="zh-CN" sz="2000" dirty="0">
              <a:solidFill>
                <a:srgbClr val="C00000"/>
              </a:solidFill>
              <a:latin typeface="Times New Roman" pitchFamily="18" charset="0"/>
              <a:cs typeface="Times New Roman" pitchFamily="18" charset="0"/>
            </a:endParaRPr>
          </a:p>
          <a:p>
            <a:pPr marL="457200" indent="-457200">
              <a:buNone/>
            </a:pPr>
            <a:r>
              <a:rPr lang="en-US" altLang="zh-CN" sz="2000" dirty="0">
                <a:solidFill>
                  <a:srgbClr val="C00000"/>
                </a:solidFill>
                <a:latin typeface="Times New Roman" pitchFamily="18" charset="0"/>
                <a:cs typeface="Times New Roman" pitchFamily="18" charset="0"/>
              </a:rPr>
              <a:t>2) disinterested: </a:t>
            </a:r>
            <a:r>
              <a:rPr lang="en-US" altLang="zh-CN" sz="2000" dirty="0">
                <a:latin typeface="Times New Roman" pitchFamily="18" charset="0"/>
                <a:cs typeface="Times New Roman" pitchFamily="18" charset="0"/>
              </a:rPr>
              <a:t>not influenced by personal interest or selfish motives; impartial; unbiased.  </a:t>
            </a:r>
            <a:r>
              <a:rPr lang="zh-CN" altLang="en-US" sz="2000" dirty="0">
                <a:latin typeface="Times New Roman" pitchFamily="18" charset="0"/>
                <a:cs typeface="Times New Roman" pitchFamily="18" charset="0"/>
              </a:rPr>
              <a:t>无私欲的、公平的、公正的</a:t>
            </a: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     e.g. The judge gave a disinterested verdict. </a:t>
            </a:r>
            <a:r>
              <a:rPr lang="zh-CN" altLang="en-US" sz="2000" dirty="0">
                <a:latin typeface="Times New Roman" pitchFamily="18" charset="0"/>
                <a:cs typeface="Times New Roman" pitchFamily="18" charset="0"/>
              </a:rPr>
              <a:t>法官作出了公正的判决。</a:t>
            </a:r>
            <a:endParaRPr lang="en-US" altLang="zh-CN" sz="2000" dirty="0">
              <a:latin typeface="Times New Roman" pitchFamily="18" charset="0"/>
              <a:cs typeface="Times New Roman" pitchFamily="18" charset="0"/>
            </a:endParaRPr>
          </a:p>
          <a:p>
            <a:pPr marL="457200" indent="-457200">
              <a:buNone/>
            </a:pPr>
            <a:endParaRPr lang="en-US" altLang="zh-CN" sz="2000" dirty="0">
              <a:latin typeface="Times New Roman" pitchFamily="18" charset="0"/>
              <a:cs typeface="Times New Roman" pitchFamily="18" charset="0"/>
            </a:endParaRPr>
          </a:p>
          <a:p>
            <a:pPr marL="457200" indent="-457200">
              <a:buNone/>
            </a:pPr>
            <a:r>
              <a:rPr lang="en-US" altLang="zh-CN" sz="2000" dirty="0">
                <a:latin typeface="Times New Roman" pitchFamily="18" charset="0"/>
                <a:cs typeface="Times New Roman" pitchFamily="18" charset="0"/>
              </a:rPr>
              <a:t>3</a:t>
            </a:r>
            <a:r>
              <a:rPr lang="zh-CN" altLang="en-US" sz="2000" dirty="0">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When people claimed that they protested against damaging the natural beauty out of unselfish motives, I suspected them and viewed them with contempt. I not only disbelieved people when they said they did things out of unselfish motives, I also held them in contempt. </a:t>
            </a:r>
          </a:p>
          <a:p>
            <a:pPr>
              <a:buNone/>
            </a:pPr>
            <a:endParaRPr lang="zh-CN" altLang="en-US" sz="2000"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81" name="Rectangle 17"/>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00082" name="Rectangle 18"/>
          <p:cNvSpPr>
            <a:spLocks noChangeArrowheads="1"/>
          </p:cNvSpPr>
          <p:nvPr/>
        </p:nvSpPr>
        <p:spPr bwMode="auto">
          <a:xfrm>
            <a:off x="468313" y="1219200"/>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0083" name="Rectangle 19"/>
          <p:cNvSpPr>
            <a:spLocks noChangeArrowheads="1"/>
          </p:cNvSpPr>
          <p:nvPr/>
        </p:nvSpPr>
        <p:spPr bwMode="auto">
          <a:xfrm>
            <a:off x="142844" y="785794"/>
            <a:ext cx="8280400" cy="5324535"/>
          </a:xfrm>
          <a:prstGeom prst="rect">
            <a:avLst/>
          </a:prstGeom>
          <a:noFill/>
          <a:ln w="9525">
            <a:noFill/>
            <a:miter lim="800000"/>
            <a:headEnd/>
            <a:tailEnd/>
          </a:ln>
          <a:effectLst/>
        </p:spPr>
        <p:txBody>
          <a:bodyPr anchor="ctr">
            <a:spAutoFit/>
          </a:bodyPr>
          <a:lstStyle/>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GB"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Para.4. What Carr is like now. </a:t>
            </a:r>
          </a:p>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And now see how I stand, as sentimental and sensitive as any old maid doing water-colours of sunsets!</a:t>
            </a:r>
          </a:p>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Just imagine how I have changed now. Here I stand, sentimental and sensitive, like an old unmarried woman painting a water-</a:t>
            </a:r>
            <a:r>
              <a:rPr kumimoji="0" lang="en-US" altLang="zh-CN" sz="2000" b="0" i="0" u="none" strike="noStrike" kern="1200" cap="none" spc="0" normalizeH="0" baseline="0" noProof="0" dirty="0" err="1">
                <a:ln>
                  <a:noFill/>
                </a:ln>
                <a:solidFill>
                  <a:srgbClr val="C00000"/>
                </a:solidFill>
                <a:effectLst/>
                <a:uLnTx/>
                <a:uFillTx/>
                <a:latin typeface="Times New Roman" pitchFamily="18" charset="0"/>
                <a:ea typeface="宋体" panose="02010600030101010101" pitchFamily="2" charset="-122"/>
                <a:cs typeface="Times New Roman" pitchFamily="18" charset="0"/>
              </a:rPr>
              <a:t>colour</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picture of sunset.</a:t>
            </a:r>
          </a:p>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sentimental: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having or showing tender, gentle, or delicate feelings, especially in an excessive or exaggerated or affected way. </a:t>
            </a:r>
          </a:p>
          <a:p>
            <a:pPr marL="0" marR="0" lvl="0" indent="2286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sensitive: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having or showing keen sensibility, highly responsive intellectually.</a:t>
            </a:r>
          </a:p>
          <a:p>
            <a:pPr marL="0" marR="0" lvl="0" indent="2286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sentimental and sensitive</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alliteration </a:t>
            </a:r>
          </a:p>
          <a:p>
            <a:pPr marL="0" marR="0" lvl="0" indent="2286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old maid: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woman, especially an old woman, who has never married. </a:t>
            </a: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Old maids are supposed to be sentimental and sensitive. </a:t>
            </a: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71480"/>
            <a:ext cx="8229600" cy="5554683"/>
          </a:xfrm>
        </p:spPr>
        <p:txBody>
          <a:bodyPr>
            <a:normAutofit/>
          </a:bodyPr>
          <a:lstStyle/>
          <a:p>
            <a:pPr>
              <a:buNone/>
            </a:pPr>
            <a:r>
              <a:rPr lang="en-US" altLang="zh-CN" sz="2400" dirty="0">
                <a:latin typeface="Times New Roman" pitchFamily="18" charset="0"/>
                <a:cs typeface="Times New Roman" pitchFamily="18" charset="0"/>
              </a:rPr>
              <a:t>2. I once flattered myself that I was an adult man; I now perceive that I am gloriously and adolescently silly.</a:t>
            </a:r>
          </a:p>
          <a:p>
            <a:pPr>
              <a:buNone/>
            </a:pPr>
            <a:endParaRPr lang="en-US" altLang="zh-CN" sz="2400" dirty="0">
              <a:latin typeface="Times New Roman" pitchFamily="18" charset="0"/>
              <a:cs typeface="Times New Roman" pitchFamily="18" charset="0"/>
            </a:endParaRPr>
          </a:p>
          <a:p>
            <a:pPr marL="457200" indent="-457200">
              <a:buAutoNum type="arabicParenR"/>
            </a:pPr>
            <a:r>
              <a:rPr lang="en-US" altLang="zh-CN" sz="2400" dirty="0">
                <a:solidFill>
                  <a:srgbClr val="C00000"/>
                </a:solidFill>
                <a:latin typeface="Times New Roman" pitchFamily="18" charset="0"/>
                <a:cs typeface="Times New Roman" pitchFamily="18" charset="0"/>
              </a:rPr>
              <a:t>flatter oneself that: </a:t>
            </a:r>
            <a:r>
              <a:rPr lang="en-US" altLang="zh-CN" sz="2400" dirty="0">
                <a:latin typeface="Times New Roman" pitchFamily="18" charset="0"/>
                <a:cs typeface="Times New Roman" pitchFamily="18" charset="0"/>
              </a:rPr>
              <a:t>to hold the self-satisfying or self-deluding belief that…</a:t>
            </a:r>
            <a:r>
              <a:rPr lang="zh-CN" altLang="en-US" sz="2400" dirty="0">
                <a:latin typeface="Times New Roman" pitchFamily="18" charset="0"/>
                <a:cs typeface="Times New Roman" pitchFamily="18" charset="0"/>
              </a:rPr>
              <a:t>自诩为，自以为是</a:t>
            </a:r>
            <a:endParaRPr lang="en-US" altLang="zh-CN" sz="2400" dirty="0">
              <a:latin typeface="Times New Roman" pitchFamily="18" charset="0"/>
              <a:cs typeface="Times New Roman" pitchFamily="18" charset="0"/>
            </a:endParaRPr>
          </a:p>
          <a:p>
            <a:pPr marL="457200" indent="-457200">
              <a:buAutoNum type="arabicParenR"/>
            </a:pPr>
            <a:r>
              <a:rPr lang="en-US" altLang="zh-CN" sz="2400" dirty="0">
                <a:solidFill>
                  <a:srgbClr val="C00000"/>
                </a:solidFill>
                <a:latin typeface="Times New Roman" pitchFamily="18" charset="0"/>
                <a:cs typeface="Times New Roman" pitchFamily="18" charset="0"/>
              </a:rPr>
              <a:t>gloriously: </a:t>
            </a:r>
            <a:r>
              <a:rPr lang="en-US" altLang="zh-CN" sz="2400" dirty="0">
                <a:latin typeface="Times New Roman" pitchFamily="18" charset="0"/>
                <a:cs typeface="Times New Roman" pitchFamily="18" charset="0"/>
              </a:rPr>
              <a:t>(colloquial) delightfully, enjoyably </a:t>
            </a:r>
          </a:p>
          <a:p>
            <a:pPr marL="457200" indent="-457200">
              <a:buAutoNum type="arabicParenR"/>
            </a:pPr>
            <a:r>
              <a:rPr lang="en-US" altLang="zh-CN" sz="2400" dirty="0">
                <a:solidFill>
                  <a:srgbClr val="C00000"/>
                </a:solidFill>
                <a:latin typeface="Times New Roman" pitchFamily="18" charset="0"/>
                <a:cs typeface="Times New Roman" pitchFamily="18" charset="0"/>
              </a:rPr>
              <a:t>adolescent: </a:t>
            </a:r>
            <a:r>
              <a:rPr lang="en-US" altLang="zh-CN" sz="2400" dirty="0">
                <a:latin typeface="Times New Roman" pitchFamily="18" charset="0"/>
                <a:cs typeface="Times New Roman" pitchFamily="18" charset="0"/>
              </a:rPr>
              <a:t>youthful, immature.  </a:t>
            </a:r>
          </a:p>
          <a:p>
            <a:pPr marL="0" indent="0">
              <a:buNone/>
            </a:pPr>
            <a:endParaRPr lang="en-US" altLang="zh-CN" sz="2400" dirty="0">
              <a:latin typeface="Times New Roman" pitchFamily="18" charset="0"/>
              <a:cs typeface="Times New Roman" pitchFamily="18" charset="0"/>
            </a:endParaRPr>
          </a:p>
          <a:p>
            <a:pPr marL="0" indent="0">
              <a:buNone/>
            </a:pPr>
            <a:r>
              <a:rPr lang="en-US" altLang="zh-CN" sz="2400" dirty="0">
                <a:latin typeface="Times New Roman" pitchFamily="18" charset="0"/>
                <a:cs typeface="Times New Roman" pitchFamily="18" charset="0"/>
              </a:rPr>
              <a:t> </a:t>
            </a:r>
            <a:r>
              <a:rPr lang="en-US" altLang="zh-CN" sz="2400" dirty="0">
                <a:solidFill>
                  <a:srgbClr val="C00000"/>
                </a:solidFill>
                <a:latin typeface="Times New Roman" pitchFamily="18" charset="0"/>
                <a:cs typeface="Times New Roman" pitchFamily="18" charset="0"/>
              </a:rPr>
              <a:t>Paraphrase: I once deluded myself</a:t>
            </a:r>
            <a:r>
              <a:rPr lang="zh-CN" altLang="en-US" sz="2400" dirty="0">
                <a:solidFill>
                  <a:srgbClr val="C00000"/>
                </a:solidFill>
                <a:latin typeface="Times New Roman" pitchFamily="18" charset="0"/>
                <a:cs typeface="Times New Roman" pitchFamily="18" charset="0"/>
              </a:rPr>
              <a:t>（迷惑）</a:t>
            </a:r>
            <a:r>
              <a:rPr lang="en-US" altLang="zh-CN" sz="2400" dirty="0">
                <a:solidFill>
                  <a:srgbClr val="C00000"/>
                </a:solidFill>
                <a:latin typeface="Times New Roman" pitchFamily="18" charset="0"/>
                <a:cs typeface="Times New Roman" pitchFamily="18" charset="0"/>
              </a:rPr>
              <a:t> that I was an adult man, mature, but now I see that I am delightfully and childishly silly. </a:t>
            </a:r>
          </a:p>
          <a:p>
            <a:pPr marL="457200" indent="-457200">
              <a:buNone/>
            </a:pPr>
            <a:endParaRPr lang="en-US" altLang="zh-CN" sz="2400" dirty="0">
              <a:latin typeface="Times New Roman" pitchFamily="18" charset="0"/>
              <a:cs typeface="Times New Roman" pitchFamily="18" charset="0"/>
            </a:endParaRPr>
          </a:p>
          <a:p>
            <a:pPr marL="457200" indent="-457200">
              <a:buNone/>
            </a:pPr>
            <a:r>
              <a:rPr lang="zh-CN" altLang="en-US" sz="2400" dirty="0">
                <a:latin typeface="Times New Roman" pitchFamily="18" charset="0"/>
                <a:cs typeface="Times New Roman" pitchFamily="18" charset="0"/>
              </a:rPr>
              <a:t>我一度以为自己是个成熟的人，现在看来我真傻得天真幼稚。</a:t>
            </a:r>
            <a:endParaRPr lang="en-US" altLang="zh-CN" sz="2400"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642918"/>
            <a:ext cx="9144000" cy="5626121"/>
          </a:xfrm>
        </p:spPr>
        <p:txBody>
          <a:bodyPr>
            <a:normAutofit/>
          </a:bodyPr>
          <a:lstStyle/>
          <a:p>
            <a:pPr indent="228600">
              <a:buNone/>
            </a:pPr>
            <a:r>
              <a:rPr lang="en-US" altLang="zh-CN" sz="2000" dirty="0">
                <a:latin typeface="Times New Roman" pitchFamily="18" charset="0"/>
                <a:cs typeface="Times New Roman" pitchFamily="18" charset="0"/>
              </a:rPr>
              <a:t>3. A new Clovis, loving what I have despised, and suffering from calf-love into the bargain, I want my fill of beauty before I go. </a:t>
            </a:r>
          </a:p>
          <a:p>
            <a:pPr indent="228600">
              <a:buNone/>
            </a:pPr>
            <a:r>
              <a:rPr lang="en-US" altLang="zh-CN" sz="2000" dirty="0">
                <a:solidFill>
                  <a:srgbClr val="C00000"/>
                </a:solidFill>
                <a:latin typeface="Times New Roman" pitchFamily="18" charset="0"/>
                <a:cs typeface="Times New Roman" pitchFamily="18" charset="0"/>
              </a:rPr>
              <a:t>1) Clovis (465-511):  </a:t>
            </a:r>
            <a:r>
              <a:rPr lang="en-US" altLang="zh-CN" sz="2000" dirty="0">
                <a:latin typeface="Times New Roman" pitchFamily="18" charset="0"/>
                <a:cs typeface="Times New Roman" pitchFamily="18" charset="0"/>
              </a:rPr>
              <a:t>referring to the savage pagan</a:t>
            </a:r>
            <a:r>
              <a:rPr lang="zh-CN" altLang="en-US" sz="2000" dirty="0">
                <a:latin typeface="Times New Roman" pitchFamily="18" charset="0"/>
                <a:cs typeface="Times New Roman" pitchFamily="18" charset="0"/>
              </a:rPr>
              <a:t>（异教徒，非基督教徒）</a:t>
            </a:r>
            <a:r>
              <a:rPr lang="en-US" altLang="zh-CN" sz="2000" dirty="0">
                <a:latin typeface="Times New Roman" pitchFamily="18" charset="0"/>
                <a:cs typeface="Times New Roman" pitchFamily="18" charset="0"/>
              </a:rPr>
              <a:t> </a:t>
            </a:r>
            <a:r>
              <a:rPr lang="zh-CN" altLang="en-US" sz="2000" dirty="0">
                <a:latin typeface="Times New Roman" pitchFamily="18" charset="0"/>
                <a:cs typeface="Times New Roman" pitchFamily="18" charset="0"/>
              </a:rPr>
              <a:t>，</a:t>
            </a:r>
            <a:r>
              <a:rPr lang="en-US" altLang="zh-CN" sz="2000" dirty="0">
                <a:latin typeface="Times New Roman" pitchFamily="18" charset="0"/>
                <a:cs typeface="Times New Roman" pitchFamily="18" charset="0"/>
              </a:rPr>
              <a:t>king of the Franks, who was later converted to Christianity and became a gentle Christian monarch. </a:t>
            </a:r>
            <a:r>
              <a:rPr lang="zh-CN" altLang="en-US" sz="2000" dirty="0">
                <a:latin typeface="Times New Roman" pitchFamily="18" charset="0"/>
                <a:cs typeface="Times New Roman" pitchFamily="18" charset="0"/>
              </a:rPr>
              <a:t>克洛维，法兰克国王，</a:t>
            </a:r>
            <a:r>
              <a:rPr lang="en-US" altLang="zh-CN" sz="2000" dirty="0">
                <a:latin typeface="Times New Roman" pitchFamily="18" charset="0"/>
                <a:cs typeface="Times New Roman" pitchFamily="18" charset="0"/>
              </a:rPr>
              <a:t>476</a:t>
            </a:r>
            <a:r>
              <a:rPr lang="zh-CN" altLang="en-US" sz="2000" dirty="0">
                <a:latin typeface="Times New Roman" pitchFamily="18" charset="0"/>
                <a:cs typeface="Times New Roman" pitchFamily="18" charset="0"/>
              </a:rPr>
              <a:t>年西罗马帝国灭亡，墨洛温王朝兴起，第一个国王为克洛维，曾将墨洛温王朝版图扩展至西欧大部地区。 </a:t>
            </a:r>
            <a:endParaRPr lang="en-US" altLang="zh-CN" sz="2000" dirty="0">
              <a:latin typeface="Times New Roman" pitchFamily="18" charset="0"/>
              <a:cs typeface="Times New Roman" pitchFamily="18" charset="0"/>
            </a:endParaRPr>
          </a:p>
          <a:p>
            <a:pPr indent="228600">
              <a:buNone/>
            </a:pPr>
            <a:endParaRPr lang="en-US" altLang="zh-CN" sz="2000" dirty="0">
              <a:latin typeface="Times New Roman" pitchFamily="18" charset="0"/>
              <a:cs typeface="Times New Roman" pitchFamily="18" charset="0"/>
            </a:endParaRPr>
          </a:p>
          <a:p>
            <a:pPr indent="228600">
              <a:buNone/>
            </a:pPr>
            <a:r>
              <a:rPr lang="en-US" altLang="zh-CN" sz="2000" dirty="0">
                <a:latin typeface="Times New Roman" pitchFamily="18" charset="0"/>
                <a:cs typeface="Times New Roman" pitchFamily="18" charset="0"/>
              </a:rPr>
              <a:t>Here Carr describes himself as a new Clovis, who was later converted to Christianity.  I am like a new Clovis, loving what I used to despise. </a:t>
            </a:r>
          </a:p>
          <a:p>
            <a:pPr marL="914400" lvl="1" indent="-457200">
              <a:buNone/>
            </a:pPr>
            <a:endParaRPr lang="en-US" altLang="zh-CN" sz="2000" dirty="0">
              <a:latin typeface="Times New Roman" pitchFamily="18" charset="0"/>
              <a:cs typeface="Times New Roman" pitchFamily="18" charset="0"/>
            </a:endParaRPr>
          </a:p>
          <a:p>
            <a:pPr marL="914400" lvl="1" indent="-457200">
              <a:buNone/>
            </a:pPr>
            <a:r>
              <a:rPr lang="en-US" altLang="zh-CN" sz="2000" dirty="0">
                <a:latin typeface="Times New Roman" pitchFamily="18" charset="0"/>
                <a:cs typeface="Times New Roman" pitchFamily="18" charset="0"/>
              </a:rPr>
              <a:t>   2) suffering from calf-love into the bargain: </a:t>
            </a:r>
            <a:r>
              <a:rPr lang="en-US" altLang="zh-CN" sz="2000" dirty="0">
                <a:solidFill>
                  <a:srgbClr val="C00000"/>
                </a:solidFill>
                <a:latin typeface="Times New Roman" pitchFamily="18" charset="0"/>
                <a:cs typeface="Times New Roman" pitchFamily="18" charset="0"/>
              </a:rPr>
              <a:t>moreover experiencing the pain of puppy love </a:t>
            </a:r>
            <a:endParaRPr lang="en-US" altLang="zh-CN" sz="2000" b="1" dirty="0">
              <a:solidFill>
                <a:srgbClr val="C00000"/>
              </a:solidFill>
              <a:latin typeface="Times New Roman" pitchFamily="18" charset="0"/>
              <a:cs typeface="Times New Roman" pitchFamily="18" charset="0"/>
            </a:endParaRPr>
          </a:p>
          <a:p>
            <a:pPr marL="1371600" lvl="2" indent="-457200"/>
            <a:r>
              <a:rPr lang="en-US" altLang="zh-CN" sz="2000" b="1" dirty="0">
                <a:latin typeface="Times New Roman" pitchFamily="18" charset="0"/>
                <a:cs typeface="Times New Roman" pitchFamily="18" charset="0"/>
              </a:rPr>
              <a:t>calf-love:</a:t>
            </a:r>
            <a:r>
              <a:rPr lang="en-US" altLang="zh-CN" sz="2000" dirty="0">
                <a:latin typeface="Times New Roman" pitchFamily="18" charset="0"/>
                <a:cs typeface="Times New Roman" pitchFamily="18" charset="0"/>
              </a:rPr>
              <a:t> immature love that adolescent boys and girls may feel for each other; puppy love. The narrator, Carr uses this word probably to imply that he had never truly been in love before he met Laura.</a:t>
            </a:r>
            <a:endParaRPr lang="en-US" altLang="zh-CN" sz="2000" b="1" dirty="0">
              <a:latin typeface="Times New Roman" pitchFamily="18" charset="0"/>
              <a:cs typeface="Times New Roman" pitchFamily="18" charset="0"/>
            </a:endParaRPr>
          </a:p>
          <a:p>
            <a:pPr marL="1371600" lvl="2" indent="-457200"/>
            <a:r>
              <a:rPr lang="en-US" altLang="zh-CN" sz="2000" b="1" dirty="0">
                <a:latin typeface="Times New Roman" pitchFamily="18" charset="0"/>
                <a:cs typeface="Times New Roman" pitchFamily="18" charset="0"/>
              </a:rPr>
              <a:t>into the bargain:</a:t>
            </a:r>
            <a:r>
              <a:rPr lang="en-US" altLang="zh-CN" sz="2000" dirty="0">
                <a:latin typeface="Times New Roman" pitchFamily="18" charset="0"/>
                <a:cs typeface="Times New Roman" pitchFamily="18" charset="0"/>
              </a:rPr>
              <a:t> in addition, moreover</a:t>
            </a:r>
          </a:p>
          <a:p>
            <a:pPr indent="228600">
              <a:buNone/>
            </a:pPr>
            <a:endParaRPr lang="en-US" altLang="zh-CN" sz="2400" dirty="0">
              <a:latin typeface="Times New Roman" pitchFamily="18" charset="0"/>
              <a:cs typeface="Times New Roman" pitchFamily="18" charset="0"/>
            </a:endParaRPr>
          </a:p>
          <a:p>
            <a:pPr indent="228600">
              <a:buNone/>
            </a:pPr>
            <a:endParaRPr lang="en-US" altLang="zh-CN" sz="2400" dirty="0">
              <a:latin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body" idx="1"/>
          </p:nvPr>
        </p:nvSpPr>
        <p:spPr>
          <a:xfrm>
            <a:off x="250825" y="2205038"/>
            <a:ext cx="8447088" cy="5638800"/>
          </a:xfrm>
        </p:spPr>
        <p:txBody>
          <a:bodyPr/>
          <a:lstStyle/>
          <a:p>
            <a:pPr marL="685800" indent="-685800" algn="just">
              <a:buFont typeface="Wingdings" pitchFamily="2" charset="2"/>
              <a:buNone/>
            </a:pPr>
            <a:endParaRPr lang="en-US" altLang="zh-CN" sz="3200" b="0" dirty="0"/>
          </a:p>
          <a:p>
            <a:pPr marL="685800" indent="-685800" algn="just">
              <a:buFont typeface="Wingdings" pitchFamily="2" charset="2"/>
              <a:buNone/>
            </a:pPr>
            <a:r>
              <a:rPr lang="en-GB" altLang="zh-CN" sz="3200" b="0" dirty="0"/>
              <a:t>   </a:t>
            </a:r>
          </a:p>
        </p:txBody>
      </p:sp>
      <p:sp>
        <p:nvSpPr>
          <p:cNvPr id="631812" name="Rectangle 4"/>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31813" name="Rectangle 5"/>
          <p:cNvSpPr>
            <a:spLocks noChangeArrowheads="1"/>
          </p:cNvSpPr>
          <p:nvPr/>
        </p:nvSpPr>
        <p:spPr bwMode="auto">
          <a:xfrm>
            <a:off x="468313" y="1484313"/>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1814" name="Rectangle 6"/>
          <p:cNvSpPr>
            <a:spLocks noChangeArrowheads="1"/>
          </p:cNvSpPr>
          <p:nvPr/>
        </p:nvSpPr>
        <p:spPr bwMode="auto">
          <a:xfrm>
            <a:off x="214282" y="714356"/>
            <a:ext cx="8753475" cy="4708981"/>
          </a:xfrm>
          <a:prstGeom prst="rect">
            <a:avLst/>
          </a:prstGeom>
          <a:noFill/>
          <a:ln w="9525">
            <a:noFill/>
            <a:miter lim="800000"/>
            <a:headEnd/>
            <a:tailEnd/>
          </a:ln>
          <a:effectLst/>
        </p:spPr>
        <p:txBody>
          <a:bodyPr anchor="ctr">
            <a:spAutoFit/>
          </a:bodyPr>
          <a:lstStyle/>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I want my fill of beauty before I go.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Before I die, I want to enjoy beauty to my heart’s content; to enjoy as much as I can.  </a:t>
            </a: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euphemism: before I go—before I die. </a:t>
            </a: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Geographically I did not care and scarcely know where I am. There are no signposts in the sea. </a:t>
            </a: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There are no signposts in the sea.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This is a summary sentence. The implication is there’s nothing to guide one’s mind on the sea; there’s nothing to stop one’s imagination. </a:t>
            </a: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1524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285860"/>
            <a:ext cx="7772400" cy="1470025"/>
          </a:xfrm>
        </p:spPr>
        <p:txBody>
          <a:bodyPr/>
          <a:lstStyle/>
          <a:p>
            <a:r>
              <a:rPr lang="en-US" altLang="zh-CN" dirty="0">
                <a:latin typeface="Times New Roman" pitchFamily="18" charset="0"/>
                <a:cs typeface="Times New Roman" pitchFamily="18" charset="0"/>
              </a:rPr>
              <a:t>No Signpost in the Sea</a:t>
            </a: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428728" y="2928934"/>
            <a:ext cx="6400800" cy="1752600"/>
          </a:xfrm>
        </p:spPr>
        <p:txBody>
          <a:bodyPr/>
          <a:lstStyle/>
          <a:p>
            <a:r>
              <a:rPr lang="en-US" altLang="zh-CN" dirty="0">
                <a:latin typeface="Times New Roman" pitchFamily="18" charset="0"/>
                <a:cs typeface="Times New Roman" pitchFamily="18" charset="0"/>
              </a:rPr>
              <a:t>Detailed Study </a:t>
            </a:r>
          </a:p>
          <a:p>
            <a:r>
              <a:rPr lang="en-US" altLang="zh-CN" dirty="0">
                <a:latin typeface="Times New Roman" pitchFamily="18" charset="0"/>
                <a:cs typeface="Times New Roman" pitchFamily="18" charset="0"/>
              </a:rPr>
              <a:t>(Paras 5-6)</a:t>
            </a:r>
            <a:endParaRPr lang="zh-CN" altLang="en-US" dirty="0">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a:ln>
                <a:noFill/>
              </a:ln>
              <a:solidFill>
                <a:prstClr val="black"/>
              </a:solidFill>
              <a:effectLst/>
              <a:uLnTx/>
              <a:uFillTx/>
              <a:latin typeface="Comic Sans MS" pitchFamily="66" charset="0"/>
              <a:ea typeface="宋体" panose="02010600030101010101" pitchFamily="2" charset="-122"/>
              <a:cs typeface="+mn-cs"/>
            </a:endParaRPr>
          </a:p>
        </p:txBody>
      </p:sp>
      <p:sp>
        <p:nvSpPr>
          <p:cNvPr id="9220" name="Text Box 7"/>
          <p:cNvSpPr txBox="1">
            <a:spLocks noChangeArrowheads="1"/>
          </p:cNvSpPr>
          <p:nvPr/>
        </p:nvSpPr>
        <p:spPr bwMode="auto">
          <a:xfrm>
            <a:off x="500034" y="642918"/>
            <a:ext cx="7358114" cy="461665"/>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20000"/>
              </a:lnSpc>
              <a:spcBef>
                <a:spcPct val="50000"/>
              </a:spcBef>
              <a:spcAft>
                <a:spcPts val="0"/>
              </a:spcAft>
              <a:buClr>
                <a:srgbClr val="0000FF"/>
              </a:buClr>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 5: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
        <p:nvSpPr>
          <p:cNvPr id="4" name="矩形 3"/>
          <p:cNvSpPr/>
          <p:nvPr/>
        </p:nvSpPr>
        <p:spPr>
          <a:xfrm>
            <a:off x="1428728" y="642918"/>
            <a:ext cx="7500990"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unfamiliar peace of the body and the purification of the soul in the moonlight</a:t>
            </a:r>
          </a:p>
        </p:txBody>
      </p:sp>
      <p:sp>
        <p:nvSpPr>
          <p:cNvPr id="5" name="TextBox 4"/>
          <p:cNvSpPr txBox="1"/>
          <p:nvPr/>
        </p:nvSpPr>
        <p:spPr>
          <a:xfrm>
            <a:off x="357190" y="1350804"/>
            <a:ext cx="8572528" cy="5016758"/>
          </a:xfrm>
          <a:prstGeom prst="rect">
            <a:avLst/>
          </a:prstGeom>
          <a:noFill/>
        </p:spPr>
        <p:txBody>
          <a:bodyPr wrap="square" rtlCol="0">
            <a:spAutoFit/>
          </a:bodyPr>
          <a:lstStyle/>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young moon lies on her back tonight as is her habit in the tropics, and as, I think, is suitable if not seemly for a virgin: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Personification.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moon which has just risen lies on her back, which is her habit in the tropics, and I think the way the young moon lies is suitable if not  proper for a virgin. </a:t>
            </a: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Here the narrator personifies the moon, describing it as a beautiful virgin.</a:t>
            </a:r>
            <a:endPar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seemly: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proper, fitting, as regarded by conventional standards of </a:t>
            </a:r>
          </a:p>
          <a:p>
            <a:pPr marL="9144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conduct or good taste.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恰当的</a:t>
            </a: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Friendly relations should keep a seemly distance .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适当的距离是人际交往中最需要把握的尺寸。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We will call at a more seemly time.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我们会在更适合的时候来拜访的。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AutoNum type="arabicParenR"/>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4348" y="714356"/>
            <a:ext cx="7858180" cy="378565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Not a star but might not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shoot down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and accept the invitation to become her lover.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Every single star might come down quickly and accept the invitation to become her lover.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 Pay attention to the writer’s choice of words here. ‘shoot down’ means ‘ come down quickly’ , which implies that the young moon is so beautiful    that the stars cannot wait to come down to see her.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Not a star but might not…</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can achieve a much more emphatic effect.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but: adv. used for emphasis.  </a:t>
            </a: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85720" y="500042"/>
            <a:ext cx="8715436" cy="6000792"/>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3. </a:t>
            </a:r>
            <a:r>
              <a:rPr lang="en-US" altLang="zh-CN" sz="2000" dirty="0">
                <a:latin typeface="Times New Roman" pitchFamily="18" charset="0"/>
              </a:rPr>
              <a:t>When all my fellow-passengers have finally dispersed to bed, I </a:t>
            </a:r>
            <a:r>
              <a:rPr lang="en-US" altLang="zh-CN" sz="2000" dirty="0">
                <a:solidFill>
                  <a:srgbClr val="C00000"/>
                </a:solidFill>
                <a:latin typeface="Times New Roman" pitchFamily="18" charset="0"/>
              </a:rPr>
              <a:t>creep up </a:t>
            </a:r>
            <a:r>
              <a:rPr lang="en-US" altLang="zh-CN" sz="2000" dirty="0">
                <a:latin typeface="Times New Roman" pitchFamily="18" charset="0"/>
              </a:rPr>
              <a:t>again to </a:t>
            </a:r>
          </a:p>
          <a:p>
            <a:pPr marL="457200" indent="-457200">
              <a:lnSpc>
                <a:spcPct val="90000"/>
              </a:lnSpc>
              <a:buNone/>
            </a:pPr>
            <a:r>
              <a:rPr lang="en-US" altLang="zh-CN" sz="2000" dirty="0">
                <a:latin typeface="Times New Roman" pitchFamily="18" charset="0"/>
              </a:rPr>
              <a:t>the deserted deck and slip into the swimming pool and float, no longer what people </a:t>
            </a:r>
          </a:p>
          <a:p>
            <a:pPr marL="457200" indent="-457200">
              <a:lnSpc>
                <a:spcPct val="90000"/>
              </a:lnSpc>
              <a:buNone/>
            </a:pPr>
            <a:r>
              <a:rPr lang="en-US" altLang="zh-CN" sz="2000" dirty="0">
                <a:latin typeface="Times New Roman" pitchFamily="18" charset="0"/>
              </a:rPr>
              <a:t>believe me to be, a middle-aged  journalist taking a holiday on an ocean-going liner, </a:t>
            </a:r>
          </a:p>
          <a:p>
            <a:pPr marL="457200" indent="-457200">
              <a:lnSpc>
                <a:spcPct val="90000"/>
              </a:lnSpc>
              <a:buNone/>
            </a:pPr>
            <a:r>
              <a:rPr lang="en-US" altLang="zh-CN" sz="2000" dirty="0">
                <a:latin typeface="Times New Roman" pitchFamily="18" charset="0"/>
              </a:rPr>
              <a:t>but a liberated being, bathed in mythological waters, an </a:t>
            </a:r>
            <a:r>
              <a:rPr lang="en-US" altLang="zh-CN" sz="2000" dirty="0" err="1">
                <a:latin typeface="Times New Roman" pitchFamily="18" charset="0"/>
              </a:rPr>
              <a:t>Endymion</a:t>
            </a:r>
            <a:r>
              <a:rPr lang="en-US" altLang="zh-CN" sz="2000" dirty="0">
                <a:latin typeface="Times New Roman" pitchFamily="18" charset="0"/>
              </a:rPr>
              <a:t> young and </a:t>
            </a:r>
          </a:p>
          <a:p>
            <a:pPr marL="457200" indent="-457200">
              <a:lnSpc>
                <a:spcPct val="90000"/>
              </a:lnSpc>
              <a:buNone/>
            </a:pPr>
            <a:r>
              <a:rPr lang="en-US" altLang="zh-CN" sz="2000" dirty="0">
                <a:latin typeface="Times New Roman" pitchFamily="18" charset="0"/>
              </a:rPr>
              <a:t>strong, with a god for his father and a vision of the world inspired from Olympus. </a:t>
            </a:r>
          </a:p>
          <a:p>
            <a:pPr marL="457200" indent="-457200">
              <a:lnSpc>
                <a:spcPct val="90000"/>
              </a:lnSpc>
              <a:buNone/>
            </a:pPr>
            <a:endParaRPr lang="en-US" altLang="zh-CN" sz="2000" dirty="0">
              <a:latin typeface="Times New Roman" pitchFamily="18" charset="0"/>
            </a:endParaRPr>
          </a:p>
          <a:p>
            <a:pPr marL="457200" indent="-457200">
              <a:lnSpc>
                <a:spcPct val="90000"/>
              </a:lnSpc>
              <a:buAutoNum type="arabicParenR"/>
            </a:pPr>
            <a:r>
              <a:rPr lang="en-US" altLang="zh-CN" sz="2000" dirty="0">
                <a:solidFill>
                  <a:srgbClr val="C00000"/>
                </a:solidFill>
                <a:latin typeface="Times New Roman" pitchFamily="18" charset="0"/>
              </a:rPr>
              <a:t>dispersed to bed: </a:t>
            </a:r>
            <a:r>
              <a:rPr lang="en-US" altLang="zh-CN" sz="2000" dirty="0">
                <a:latin typeface="Times New Roman" pitchFamily="18" charset="0"/>
              </a:rPr>
              <a:t>went to bed in their own cabins.</a:t>
            </a:r>
          </a:p>
          <a:p>
            <a:pPr marL="0" indent="0">
              <a:lnSpc>
                <a:spcPct val="90000"/>
              </a:lnSpc>
              <a:buNone/>
            </a:pPr>
            <a:r>
              <a:rPr lang="en-US" altLang="zh-CN" sz="2000" dirty="0">
                <a:latin typeface="Times New Roman" pitchFamily="18" charset="0"/>
              </a:rPr>
              <a:t>        </a:t>
            </a:r>
            <a:r>
              <a:rPr lang="en-US" altLang="zh-CN" sz="2000" dirty="0">
                <a:solidFill>
                  <a:srgbClr val="C00000"/>
                </a:solidFill>
                <a:latin typeface="Times New Roman" pitchFamily="18" charset="0"/>
              </a:rPr>
              <a:t>disperse: </a:t>
            </a:r>
            <a:r>
              <a:rPr lang="en-US" altLang="zh-CN" sz="2000" dirty="0">
                <a:latin typeface="Times New Roman" pitchFamily="18" charset="0"/>
              </a:rPr>
              <a:t>go in different directions; scatter </a:t>
            </a:r>
          </a:p>
          <a:p>
            <a:pPr marL="0" indent="0">
              <a:lnSpc>
                <a:spcPct val="90000"/>
              </a:lnSpc>
              <a:buNone/>
            </a:pPr>
            <a:r>
              <a:rPr lang="en-US" altLang="zh-CN" sz="2000" dirty="0">
                <a:latin typeface="Times New Roman" pitchFamily="18" charset="0"/>
              </a:rPr>
              <a:t>                      e.g. The wind dispersed the cloud from the sky. </a:t>
            </a:r>
          </a:p>
          <a:p>
            <a:pPr marL="0" indent="0">
              <a:lnSpc>
                <a:spcPct val="90000"/>
              </a:lnSpc>
              <a:buNone/>
            </a:pPr>
            <a:r>
              <a:rPr lang="en-US" altLang="zh-CN" sz="2000" dirty="0">
                <a:latin typeface="Times New Roman" pitchFamily="18" charset="0"/>
              </a:rPr>
              <a:t>                            The police fired into the air in an attempt to disperse the crowd.</a:t>
            </a:r>
          </a:p>
          <a:p>
            <a:pPr marL="0" indent="0">
              <a:lnSpc>
                <a:spcPct val="90000"/>
              </a:lnSpc>
              <a:buNone/>
            </a:pPr>
            <a:endParaRPr lang="en-US" altLang="zh-CN" sz="2000" dirty="0">
              <a:latin typeface="Times New Roman" pitchFamily="18" charset="0"/>
            </a:endParaRPr>
          </a:p>
          <a:p>
            <a:pPr marL="457200" indent="-457200">
              <a:lnSpc>
                <a:spcPts val="2400"/>
              </a:lnSpc>
              <a:buAutoNum type="arabicParenR"/>
            </a:pPr>
            <a:r>
              <a:rPr lang="en-US" altLang="zh-CN" sz="2000" dirty="0">
                <a:latin typeface="Times New Roman" pitchFamily="18" charset="0"/>
                <a:cs typeface="Times New Roman" pitchFamily="18" charset="0"/>
              </a:rPr>
              <a:t> I </a:t>
            </a:r>
            <a:r>
              <a:rPr lang="en-US" altLang="zh-CN" sz="2000" dirty="0">
                <a:solidFill>
                  <a:srgbClr val="C00000"/>
                </a:solidFill>
                <a:latin typeface="Times New Roman" pitchFamily="18" charset="0"/>
                <a:cs typeface="Times New Roman" pitchFamily="18" charset="0"/>
              </a:rPr>
              <a:t>come up stealthily </a:t>
            </a:r>
            <a:r>
              <a:rPr lang="en-US" altLang="zh-CN" sz="2000" dirty="0">
                <a:latin typeface="Times New Roman" pitchFamily="18" charset="0"/>
                <a:cs typeface="Times New Roman" pitchFamily="18" charset="0"/>
              </a:rPr>
              <a:t>again to the empty deck and slip into the swimming pool and let myself float in the water freely. At this moment I am not a middle-aged journalist that people believe me to be spending a holiday on an ocean-going liner. I have now become a liberated person, bathed in magic waters, and I feel I am like </a:t>
            </a:r>
            <a:r>
              <a:rPr lang="en-US" altLang="zh-CN" sz="2000" dirty="0" err="1">
                <a:latin typeface="Times New Roman" pitchFamily="18" charset="0"/>
                <a:cs typeface="Times New Roman" pitchFamily="18" charset="0"/>
              </a:rPr>
              <a:t>Endymion</a:t>
            </a:r>
            <a:r>
              <a:rPr lang="en-US" altLang="zh-CN" sz="2000" dirty="0">
                <a:latin typeface="Times New Roman" pitchFamily="18" charset="0"/>
                <a:cs typeface="Times New Roman" pitchFamily="18" charset="0"/>
              </a:rPr>
              <a:t>, a young and strong youth who has a god for his father and gifted with the power to see the world given by gods at Olympus.</a:t>
            </a:r>
          </a:p>
          <a:p>
            <a:pPr marL="457200" indent="-457200">
              <a:lnSpc>
                <a:spcPts val="24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5105400"/>
            <a:ext cx="4267200" cy="1447800"/>
          </a:xfrm>
        </p:spPr>
        <p:txBody>
          <a:bodyPr/>
          <a:lstStyle/>
          <a:p>
            <a:r>
              <a:rPr lang="en-US" altLang="zh-CN" sz="2700" dirty="0">
                <a:solidFill>
                  <a:schemeClr val="tx1"/>
                </a:solidFill>
                <a:latin typeface="Times New Roman" pitchFamily="18" charset="0"/>
                <a:cs typeface="Times New Roman" pitchFamily="18" charset="0"/>
              </a:rPr>
              <a:t>She was born in </a:t>
            </a:r>
            <a:r>
              <a:rPr lang="en-US" altLang="zh-CN" sz="2400" dirty="0">
                <a:solidFill>
                  <a:schemeClr val="tx1"/>
                </a:solidFill>
                <a:latin typeface="Times New Roman" pitchFamily="18" charset="0"/>
                <a:cs typeface="Times New Roman" pitchFamily="18" charset="0"/>
              </a:rPr>
              <a:t>Knole Castle</a:t>
            </a:r>
            <a:r>
              <a:rPr lang="zh-CN" altLang="en-US" sz="2400" dirty="0">
                <a:solidFill>
                  <a:schemeClr val="tx1"/>
                </a:solidFill>
                <a:latin typeface="Times New Roman" pitchFamily="18" charset="0"/>
                <a:cs typeface="Times New Roman" pitchFamily="18" charset="0"/>
              </a:rPr>
              <a:t>（诺尔城堡）</a:t>
            </a:r>
            <a:br>
              <a:rPr lang="en-US" altLang="zh-CN" sz="3600" dirty="0">
                <a:solidFill>
                  <a:srgbClr val="FF9900"/>
                </a:solidFill>
              </a:rPr>
            </a:br>
            <a:endParaRPr lang="en-US" altLang="zh-CN" sz="3600" dirty="0">
              <a:solidFill>
                <a:srgbClr val="FF9900"/>
              </a:solidFill>
            </a:endParaRPr>
          </a:p>
        </p:txBody>
      </p:sp>
      <p:pic>
        <p:nvPicPr>
          <p:cNvPr id="256003" name="Picture 3" descr="knole house in kent">
            <a:hlinkClick r:id="rId2" action="ppaction://hlinksldjump"/>
          </p:cNvPr>
          <p:cNvPicPr>
            <a:picLocks noGrp="1" noChangeAspect="1" noChangeArrowheads="1"/>
          </p:cNvPicPr>
          <p:nvPr>
            <p:ph sz="half" idx="1"/>
          </p:nvPr>
        </p:nvPicPr>
        <p:blipFill>
          <a:blip r:embed="rId3"/>
          <a:srcRect/>
          <a:stretch>
            <a:fillRect/>
          </a:stretch>
        </p:blipFill>
        <p:spPr>
          <a:xfrm>
            <a:off x="250825" y="260350"/>
            <a:ext cx="4419600" cy="4572000"/>
          </a:xfrm>
        </p:spPr>
      </p:pic>
      <p:pic>
        <p:nvPicPr>
          <p:cNvPr id="256004" name="Picture 4" descr="Knole_House_through_fence">
            <a:hlinkClick r:id="rId4" action="ppaction://hlinksldjump"/>
          </p:cNvPr>
          <p:cNvPicPr>
            <a:picLocks noGrp="1" noChangeAspect="1" noChangeArrowheads="1"/>
          </p:cNvPicPr>
          <p:nvPr>
            <p:ph sz="half" idx="2"/>
          </p:nvPr>
        </p:nvPicPr>
        <p:blipFill>
          <a:blip r:embed="rId5"/>
          <a:srcRect/>
          <a:stretch>
            <a:fillRect/>
          </a:stretch>
        </p:blipFill>
        <p:spPr>
          <a:xfrm>
            <a:off x="4859338" y="2565400"/>
            <a:ext cx="4038600" cy="3028950"/>
          </a:xfrm>
        </p:spPr>
      </p:pic>
      <p:sp>
        <p:nvSpPr>
          <p:cNvPr id="9221" name="Text Box 5"/>
          <p:cNvSpPr txBox="1">
            <a:spLocks noChangeArrowheads="1"/>
          </p:cNvSpPr>
          <p:nvPr/>
        </p:nvSpPr>
        <p:spPr bwMode="auto">
          <a:xfrm>
            <a:off x="5272088" y="482600"/>
            <a:ext cx="3692525" cy="366713"/>
          </a:xfrm>
          <a:prstGeom prst="rect">
            <a:avLst/>
          </a:prstGeom>
          <a:noFill/>
          <a:ln w="9525">
            <a:noFill/>
            <a:miter lim="800000"/>
            <a:headEnd/>
            <a:tailEnd/>
          </a:ln>
        </p:spPr>
        <p:txBody>
          <a:bodyPr>
            <a:spAutoFit/>
          </a:bodyPr>
          <a:lstStyle/>
          <a:p>
            <a:endParaRPr lang="zh-CN" altLang="zh-CN"/>
          </a:p>
        </p:txBody>
      </p:sp>
      <p:sp>
        <p:nvSpPr>
          <p:cNvPr id="9222" name="Text Box 6"/>
          <p:cNvSpPr txBox="1">
            <a:spLocks noChangeArrowheads="1"/>
          </p:cNvSpPr>
          <p:nvPr/>
        </p:nvSpPr>
        <p:spPr bwMode="auto">
          <a:xfrm>
            <a:off x="4859338" y="765175"/>
            <a:ext cx="3816350" cy="1631216"/>
          </a:xfrm>
          <a:prstGeom prst="rect">
            <a:avLst/>
          </a:prstGeom>
          <a:noFill/>
          <a:ln w="9525">
            <a:noFill/>
            <a:miter lim="800000"/>
            <a:headEnd/>
            <a:tailEnd/>
          </a:ln>
        </p:spPr>
        <p:txBody>
          <a:bodyPr>
            <a:spAutoFit/>
          </a:bodyPr>
          <a:lstStyle/>
          <a:p>
            <a:r>
              <a:rPr lang="zh-CN" altLang="zh-CN" sz="2000" b="1" dirty="0">
                <a:latin typeface="Times New Roman" panose="02020603050405020304" pitchFamily="18" charset="0"/>
                <a:cs typeface="Times New Roman" panose="02020603050405020304" pitchFamily="18" charset="0"/>
              </a:rPr>
              <a:t>Knole</a:t>
            </a:r>
            <a:r>
              <a:rPr lang="zh-CN" altLang="zh-CN" sz="2000" dirty="0">
                <a:latin typeface="Times New Roman" panose="02020603050405020304" pitchFamily="18" charset="0"/>
                <a:cs typeface="Times New Roman" panose="02020603050405020304" pitchFamily="18" charset="0"/>
              </a:rPr>
              <a:t> is an English stately home</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富丽堂皇的住宅</a:t>
            </a:r>
            <a:r>
              <a:rPr lang="en-US" altLang="zh-CN" sz="2000" dirty="0">
                <a:latin typeface="Times New Roman" panose="02020603050405020304" pitchFamily="18" charset="0"/>
                <a:cs typeface="Times New Roman" panose="02020603050405020304" pitchFamily="18" charset="0"/>
              </a:rPr>
              <a:t>) </a:t>
            </a:r>
            <a:r>
              <a:rPr lang="zh-CN" altLang="zh-CN" sz="2000" dirty="0">
                <a:latin typeface="Times New Roman" panose="02020603050405020304" pitchFamily="18" charset="0"/>
                <a:cs typeface="Times New Roman" panose="02020603050405020304" pitchFamily="18" charset="0"/>
              </a:rPr>
              <a:t>in the town of Sevenoaks in west Kent, surrounded by a 1,000-acre deer park. </a:t>
            </a:r>
            <a:r>
              <a:rPr lang="zh-CN" altLang="en-US" sz="2000" dirty="0">
                <a:latin typeface="Times New Roman" panose="02020603050405020304" pitchFamily="18" charset="0"/>
                <a:cs typeface="Times New Roman" panose="02020603050405020304" pitchFamily="18" charset="0"/>
              </a:rPr>
              <a:t>（英国肯特郡七橡树镇）</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0" y="571480"/>
            <a:ext cx="8142284" cy="5688013"/>
          </a:xfrm>
        </p:spPr>
        <p:txBody>
          <a:bodyPr>
            <a:normAutofit/>
          </a:bodyPr>
          <a:lstStyle/>
          <a:p>
            <a:pPr marL="914400" lvl="1" indent="-457200">
              <a:buNone/>
            </a:pPr>
            <a:r>
              <a:rPr lang="en-US" altLang="zh-CN" sz="2000" dirty="0">
                <a:latin typeface="Times New Roman" pitchFamily="18" charset="0"/>
                <a:ea typeface="Arial Unicode MS" pitchFamily="34" charset="-122"/>
                <a:cs typeface="Times New Roman" pitchFamily="18" charset="0"/>
              </a:rPr>
              <a:t>3) a liberated being,  bathed in mythological waters</a:t>
            </a:r>
          </a:p>
          <a:p>
            <a:pPr marL="914400" lvl="1" indent="-457200">
              <a:buNone/>
            </a:pPr>
            <a:endParaRPr lang="en-US" altLang="zh-CN" sz="2000" b="1" dirty="0">
              <a:latin typeface="Times New Roman" pitchFamily="18" charset="0"/>
              <a:ea typeface="Arial Unicode MS" pitchFamily="34" charset="-122"/>
              <a:cs typeface="Times New Roman" pitchFamily="18" charset="0"/>
            </a:endParaRPr>
          </a:p>
          <a:p>
            <a:pPr marL="914400" lvl="1" indent="-457200">
              <a:buNone/>
            </a:pPr>
            <a:r>
              <a:rPr lang="en-US" altLang="zh-CN" sz="2000" b="1" dirty="0">
                <a:latin typeface="Times New Roman" pitchFamily="18" charset="0"/>
                <a:ea typeface="Arial Unicode MS" pitchFamily="34" charset="-122"/>
                <a:cs typeface="Times New Roman" pitchFamily="18" charset="0"/>
              </a:rPr>
              <a:t>* </a:t>
            </a:r>
            <a:r>
              <a:rPr lang="en-US" altLang="zh-CN" sz="2000" dirty="0">
                <a:solidFill>
                  <a:srgbClr val="C00000"/>
                </a:solidFill>
                <a:latin typeface="Times New Roman" pitchFamily="18" charset="0"/>
                <a:ea typeface="Arial Unicode MS" pitchFamily="34" charset="-122"/>
                <a:cs typeface="Times New Roman" pitchFamily="18" charset="0"/>
              </a:rPr>
              <a:t>liberated being: </a:t>
            </a:r>
            <a:r>
              <a:rPr lang="en-US" altLang="zh-CN" sz="2000" dirty="0">
                <a:latin typeface="Times New Roman" pitchFamily="18" charset="0"/>
                <a:ea typeface="Arial Unicode MS" pitchFamily="34" charset="-122"/>
                <a:cs typeface="Times New Roman" pitchFamily="18" charset="0"/>
              </a:rPr>
              <a:t>a human being freed from all worries, mental pressures, human frailties, etc. </a:t>
            </a:r>
          </a:p>
          <a:p>
            <a:pPr marL="914400" lvl="1" indent="-457200">
              <a:buNone/>
            </a:pPr>
            <a:endParaRPr lang="en-US" altLang="zh-CN" sz="2000" b="1" dirty="0">
              <a:latin typeface="Times New Roman" pitchFamily="18" charset="0"/>
              <a:ea typeface="Arial Unicode MS" pitchFamily="34" charset="-122"/>
              <a:cs typeface="Times New Roman" pitchFamily="18" charset="0"/>
            </a:endParaRPr>
          </a:p>
          <a:p>
            <a:pPr marL="914400" lvl="1" indent="-457200">
              <a:buNone/>
            </a:pPr>
            <a:r>
              <a:rPr lang="en-US" altLang="zh-CN" sz="2000" b="1" dirty="0">
                <a:latin typeface="Times New Roman" pitchFamily="18" charset="0"/>
                <a:ea typeface="Arial Unicode MS" pitchFamily="34" charset="-122"/>
                <a:cs typeface="Times New Roman" pitchFamily="18" charset="0"/>
              </a:rPr>
              <a:t>*</a:t>
            </a:r>
            <a:r>
              <a:rPr lang="en-US" altLang="zh-CN" sz="2000" dirty="0">
                <a:solidFill>
                  <a:srgbClr val="C00000"/>
                </a:solidFill>
                <a:latin typeface="Times New Roman" pitchFamily="18" charset="0"/>
                <a:cs typeface="Times New Roman" pitchFamily="18" charset="0"/>
              </a:rPr>
              <a:t>mythological waters: </a:t>
            </a:r>
            <a:r>
              <a:rPr lang="en-US" altLang="zh-CN" sz="2000" dirty="0">
                <a:latin typeface="Times New Roman" pitchFamily="18" charset="0"/>
                <a:cs typeface="Times New Roman" pitchFamily="18" charset="0"/>
              </a:rPr>
              <a:t>magic waters, that appear in Greek mythology, such as the Lethe</a:t>
            </a:r>
            <a:r>
              <a:rPr lang="zh-CN" altLang="en-US" sz="2000" dirty="0">
                <a:latin typeface="Times New Roman" pitchFamily="18" charset="0"/>
                <a:cs typeface="Times New Roman" pitchFamily="18" charset="0"/>
              </a:rPr>
              <a:t>（遗忘河）</a:t>
            </a:r>
            <a:r>
              <a:rPr lang="en-US" altLang="zh-CN" sz="2000" dirty="0">
                <a:latin typeface="Times New Roman" pitchFamily="18" charset="0"/>
                <a:cs typeface="Times New Roman" pitchFamily="18" charset="0"/>
              </a:rPr>
              <a:t>, the river of forgetfulness whose water produced loss of memory in those who drank of it; </a:t>
            </a:r>
          </a:p>
          <a:p>
            <a:pPr marL="914400" lvl="1" indent="-457200">
              <a:buNone/>
            </a:pPr>
            <a:endParaRPr lang="en-US" altLang="zh-CN" sz="2000" dirty="0">
              <a:latin typeface="Times New Roman" pitchFamily="18" charset="0"/>
              <a:cs typeface="Times New Roman" pitchFamily="18" charset="0"/>
            </a:endParaRPr>
          </a:p>
          <a:p>
            <a:pPr marL="914400" lvl="1" indent="-457200">
              <a:buNone/>
            </a:pPr>
            <a:r>
              <a:rPr lang="en-US" altLang="zh-CN" sz="2000" dirty="0">
                <a:latin typeface="Times New Roman" pitchFamily="18" charset="0"/>
                <a:cs typeface="Times New Roman" pitchFamily="18" charset="0"/>
              </a:rPr>
              <a:t>Here the narrator uses this </a:t>
            </a:r>
            <a:r>
              <a:rPr lang="en-US" altLang="zh-CN" sz="2000" dirty="0">
                <a:solidFill>
                  <a:srgbClr val="C00000"/>
                </a:solidFill>
                <a:latin typeface="Times New Roman" pitchFamily="18" charset="0"/>
                <a:cs typeface="Times New Roman" pitchFamily="18" charset="0"/>
              </a:rPr>
              <a:t>allusion</a:t>
            </a:r>
            <a:r>
              <a:rPr lang="en-US" altLang="zh-CN" sz="2000" dirty="0">
                <a:latin typeface="Times New Roman" pitchFamily="18" charset="0"/>
                <a:cs typeface="Times New Roman" pitchFamily="18" charset="0"/>
              </a:rPr>
              <a:t> because he feels he has become </a:t>
            </a:r>
          </a:p>
          <a:p>
            <a:pPr marL="914400" lvl="1" indent="-457200">
              <a:buNone/>
            </a:pPr>
            <a:r>
              <a:rPr lang="en-US" altLang="zh-CN" sz="2000" dirty="0">
                <a:latin typeface="Times New Roman" pitchFamily="18" charset="0"/>
                <a:cs typeface="Times New Roman" pitchFamily="18" charset="0"/>
              </a:rPr>
              <a:t>incapable of envy, ambition, malice, etc. while floating in the swimming </a:t>
            </a:r>
          </a:p>
          <a:p>
            <a:pPr marL="914400" lvl="1" indent="-457200">
              <a:buNone/>
            </a:pPr>
            <a:r>
              <a:rPr lang="en-US" altLang="zh-CN" sz="2000" dirty="0">
                <a:latin typeface="Times New Roman" pitchFamily="18" charset="0"/>
                <a:cs typeface="Times New Roman" pitchFamily="18" charset="0"/>
              </a:rPr>
              <a:t>pool, as if the pool had changed him completely by a miracle just like </a:t>
            </a:r>
          </a:p>
          <a:p>
            <a:pPr marL="914400" lvl="1" indent="-457200">
              <a:buNone/>
            </a:pPr>
            <a:r>
              <a:rPr lang="en-US" altLang="zh-CN" sz="2000" dirty="0">
                <a:latin typeface="Times New Roman" pitchFamily="18" charset="0"/>
                <a:cs typeface="Times New Roman" pitchFamily="18" charset="0"/>
              </a:rPr>
              <a:t>mythological waters.</a:t>
            </a:r>
          </a:p>
          <a:p>
            <a:pPr marL="914400" lvl="1" indent="-457200">
              <a:buNone/>
            </a:pPr>
            <a:endParaRPr lang="en-GB" altLang="zh-CN" sz="2000" dirty="0">
              <a:latin typeface="Times New Roman" pitchFamily="18" charset="0"/>
              <a:cs typeface="Times New Roman" pitchFamily="18" charset="0"/>
            </a:endParaRPr>
          </a:p>
          <a:p>
            <a:pPr marL="457200" indent="-457200" eaLnBrk="1" hangingPunct="1">
              <a:lnSpc>
                <a:spcPct val="80000"/>
              </a:lnSpc>
              <a:buNone/>
            </a:pPr>
            <a:endParaRPr lang="en-US" altLang="zh-CN" sz="2000" dirty="0">
              <a:latin typeface="Times New Roman" pitchFamily="18" charset="0"/>
              <a:ea typeface="Arial Unicode MS" pitchFamily="34" charset="-122"/>
              <a:cs typeface="Times New Roman" pitchFamily="18" charset="0"/>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142844" y="571480"/>
            <a:ext cx="8142284" cy="5688013"/>
          </a:xfrm>
        </p:spPr>
        <p:txBody>
          <a:bodyPr>
            <a:normAutofit/>
          </a:bodyPr>
          <a:lstStyle/>
          <a:p>
            <a:pPr marL="914400" lvl="1" indent="-457200">
              <a:lnSpc>
                <a:spcPct val="120000"/>
              </a:lnSpc>
              <a:buNone/>
            </a:pPr>
            <a:endParaRPr lang="en-US" altLang="zh-CN" sz="2000" dirty="0">
              <a:latin typeface="Times New Roman" pitchFamily="18" charset="0"/>
              <a:cs typeface="Times New Roman" pitchFamily="18" charset="0"/>
            </a:endParaRPr>
          </a:p>
          <a:p>
            <a:pPr marL="914400" lvl="1" indent="-457200">
              <a:lnSpc>
                <a:spcPct val="120000"/>
              </a:lnSpc>
              <a:buNone/>
            </a:pPr>
            <a:r>
              <a:rPr lang="en-US" altLang="zh-CN" sz="2000" dirty="0">
                <a:latin typeface="Times New Roman" pitchFamily="18" charset="0"/>
                <a:cs typeface="Times New Roman" pitchFamily="18" charset="0"/>
              </a:rPr>
              <a:t>4) an </a:t>
            </a:r>
            <a:r>
              <a:rPr lang="en-US" altLang="zh-CN" sz="2000" dirty="0" err="1">
                <a:latin typeface="Times New Roman" pitchFamily="18" charset="0"/>
                <a:cs typeface="Times New Roman" pitchFamily="18" charset="0"/>
              </a:rPr>
              <a:t>Endymion</a:t>
            </a:r>
            <a:r>
              <a:rPr lang="en-US" altLang="zh-CN" sz="2000" dirty="0">
                <a:latin typeface="Times New Roman" pitchFamily="18" charset="0"/>
                <a:cs typeface="Times New Roman" pitchFamily="18" charset="0"/>
              </a:rPr>
              <a:t>, young and strong :</a:t>
            </a:r>
          </a:p>
          <a:p>
            <a:pPr marL="914400" lvl="1" indent="-457200">
              <a:lnSpc>
                <a:spcPct val="120000"/>
              </a:lnSpc>
              <a:buNone/>
            </a:pPr>
            <a:endParaRPr lang="en-US" altLang="zh-CN" sz="2000" dirty="0">
              <a:latin typeface="Times New Roman" pitchFamily="18" charset="0"/>
              <a:cs typeface="Times New Roman" pitchFamily="18" charset="0"/>
            </a:endParaRPr>
          </a:p>
          <a:p>
            <a:pPr>
              <a:lnSpc>
                <a:spcPct val="120000"/>
              </a:lnSpc>
            </a:pPr>
            <a:r>
              <a:rPr lang="en-US" altLang="zh-CN" sz="2000" dirty="0">
                <a:latin typeface="Times New Roman" pitchFamily="18" charset="0"/>
                <a:cs typeface="Times New Roman" pitchFamily="18" charset="0"/>
              </a:rPr>
              <a:t>In Greek mythology, Endymion was loved by Selene</a:t>
            </a:r>
            <a:r>
              <a:rPr lang="zh-CN" altLang="en-US" sz="2000" dirty="0">
                <a:latin typeface="Times New Roman" pitchFamily="18" charset="0"/>
                <a:cs typeface="Times New Roman" pitchFamily="18" charset="0"/>
              </a:rPr>
              <a:t>（塞勒涅）</a:t>
            </a:r>
            <a:r>
              <a:rPr lang="en-US" altLang="zh-CN" sz="2000" dirty="0">
                <a:latin typeface="Times New Roman" pitchFamily="18" charset="0"/>
                <a:cs typeface="Times New Roman" pitchFamily="18" charset="0"/>
              </a:rPr>
              <a:t>, the goddess of the moon, who visited him every night while he lay asleep in a cave on Mount </a:t>
            </a:r>
            <a:r>
              <a:rPr lang="en-US" altLang="zh-CN" sz="2000" dirty="0" err="1">
                <a:latin typeface="Times New Roman" pitchFamily="18" charset="0"/>
                <a:cs typeface="Times New Roman" pitchFamily="18" charset="0"/>
              </a:rPr>
              <a:t>Latmus</a:t>
            </a:r>
            <a:r>
              <a:rPr lang="en-US" altLang="zh-CN" sz="2000" dirty="0">
                <a:latin typeface="Times New Roman" pitchFamily="18" charset="0"/>
                <a:cs typeface="Times New Roman" pitchFamily="18" charset="0"/>
              </a:rPr>
              <a:t> in Caria; she bore him 50 daughters. </a:t>
            </a:r>
          </a:p>
          <a:p>
            <a:pPr>
              <a:lnSpc>
                <a:spcPct val="120000"/>
              </a:lnSpc>
            </a:pPr>
            <a:r>
              <a:rPr lang="en-US" altLang="zh-CN" sz="2000" dirty="0">
                <a:latin typeface="Times New Roman" pitchFamily="18" charset="0"/>
                <a:cs typeface="Times New Roman" pitchFamily="18" charset="0"/>
              </a:rPr>
              <a:t>A common form of the myth represents </a:t>
            </a:r>
            <a:r>
              <a:rPr lang="en-US" altLang="zh-CN" sz="2000" dirty="0" err="1">
                <a:latin typeface="Times New Roman" pitchFamily="18" charset="0"/>
                <a:cs typeface="Times New Roman" pitchFamily="18" charset="0"/>
              </a:rPr>
              <a:t>Endymion</a:t>
            </a:r>
            <a:r>
              <a:rPr lang="en-US" altLang="zh-CN" sz="2000" dirty="0">
                <a:latin typeface="Times New Roman" pitchFamily="18" charset="0"/>
                <a:cs typeface="Times New Roman" pitchFamily="18" charset="0"/>
              </a:rPr>
              <a:t> as having been put to sleep by Selene herself so that she might enjoy his beauty undisturbed.</a:t>
            </a:r>
          </a:p>
          <a:p>
            <a:pPr marL="914400" lvl="1" indent="-457200">
              <a:buNone/>
            </a:pPr>
            <a:endParaRPr lang="en-US" altLang="zh-CN" sz="2000" dirty="0">
              <a:latin typeface="Times New Roman" pitchFamily="18" charset="0"/>
              <a:cs typeface="Times New Roman" pitchFamily="18" charset="0"/>
            </a:endParaRPr>
          </a:p>
          <a:p>
            <a:pPr marL="914400" lvl="1" indent="-457200">
              <a:buNone/>
            </a:pPr>
            <a:endParaRPr lang="en-GB" altLang="zh-CN" sz="2000" dirty="0">
              <a:latin typeface="Times New Roman" pitchFamily="18" charset="0"/>
              <a:cs typeface="Times New Roman" pitchFamily="18" charset="0"/>
            </a:endParaRPr>
          </a:p>
          <a:p>
            <a:pPr marL="457200" indent="-457200" eaLnBrk="1" hangingPunct="1">
              <a:lnSpc>
                <a:spcPct val="80000"/>
              </a:lnSpc>
              <a:buNone/>
            </a:pPr>
            <a:endParaRPr lang="en-US" altLang="zh-CN" sz="2000" dirty="0">
              <a:latin typeface="Times New Roman" pitchFamily="18" charset="0"/>
              <a:ea typeface="Arial Unicode MS" pitchFamily="34" charset="-122"/>
              <a:cs typeface="Times New Roman" pitchFamily="18" charset="0"/>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0" y="571480"/>
            <a:ext cx="8142284" cy="5688013"/>
          </a:xfrm>
        </p:spPr>
        <p:txBody>
          <a:bodyPr>
            <a:normAutofit/>
          </a:bodyPr>
          <a:lstStyle/>
          <a:p>
            <a:pPr marL="914400" lvl="1" indent="-457200">
              <a:buNone/>
            </a:pPr>
            <a:endParaRPr lang="en-GB" altLang="zh-CN" sz="2000" dirty="0">
              <a:latin typeface="Times New Roman" pitchFamily="18" charset="0"/>
              <a:cs typeface="Times New Roman" pitchFamily="18" charset="0"/>
            </a:endParaRPr>
          </a:p>
          <a:p>
            <a:pPr marL="457200" indent="-457200" eaLnBrk="1" hangingPunct="1">
              <a:lnSpc>
                <a:spcPct val="80000"/>
              </a:lnSpc>
              <a:buNone/>
            </a:pPr>
            <a:endParaRPr lang="en-US" altLang="zh-CN" sz="2000" dirty="0">
              <a:latin typeface="Times New Roman" pitchFamily="18" charset="0"/>
              <a:ea typeface="Arial Unicode MS" pitchFamily="34" charset="-122"/>
              <a:cs typeface="Times New Roman" pitchFamily="18" charset="0"/>
            </a:endParaRPr>
          </a:p>
        </p:txBody>
      </p:sp>
      <p:sp>
        <p:nvSpPr>
          <p:cNvPr id="3" name="矩形 2"/>
          <p:cNvSpPr/>
          <p:nvPr/>
        </p:nvSpPr>
        <p:spPr>
          <a:xfrm>
            <a:off x="-214346" y="357166"/>
            <a:ext cx="9001188" cy="7232749"/>
          </a:xfrm>
          <a:prstGeom prst="rect">
            <a:avLst/>
          </a:prstGeom>
        </p:spPr>
        <p:txBody>
          <a:bodyPr wrap="square">
            <a:spAutoFit/>
          </a:bodyPr>
          <a:lstStyle/>
          <a:p>
            <a:pPr marL="914400" marR="0" lvl="1" indent="-457200" algn="l" defTabSz="914400" rtl="0" eaLnBrk="1" fontAlgn="auto" latinLnBrk="0" hangingPunct="1">
              <a:lnSpc>
                <a:spcPct val="100000"/>
              </a:lnSpc>
              <a:spcBef>
                <a:spcPts val="0"/>
              </a:spcBef>
              <a:spcAft>
                <a:spcPts val="0"/>
              </a:spcAft>
              <a:buClrTx/>
              <a:buSzTx/>
              <a:buFontTx/>
              <a:buAutoNum type="arabicParenR" startAt="5"/>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with a god for his father and a vision of the world inspired from Olympus. </a:t>
            </a: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Olympus: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mountain range in northern Greece; home of the Gods in Greek mythology.</a:t>
            </a:r>
          </a:p>
          <a:p>
            <a:pPr marL="9144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zh-CN" altLang="en-GB"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有天神为父，还有一双奥林匹斯诸神所赐的观察世界的慧眼。</a:t>
            </a:r>
            <a:endPar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All  weight is lifted from my limbs; I am one with the night; </a:t>
            </a:r>
          </a:p>
          <a:p>
            <a:pPr marL="9144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 feel that I am weightless and totally absorbed by the night (completely integrated with the night; become part of the night; to be at peace with the night )</a:t>
            </a: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5. I understand the meaning of pantheism. </a:t>
            </a:r>
            <a:endParaRPr kumimoji="0" lang="en-US" altLang="zh-CN" sz="24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Pantheism is the religious belief that God is in everything in nature and the </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universe. </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古希腊是个泛神论国家</a:t>
            </a: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人们把每个城邦</a:t>
            </a: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每个自然现象都</a:t>
            </a:r>
            <a:b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b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认为受一位神灵支配着</a:t>
            </a: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因此希腊人祀奉各种神灵建造神庙。</a:t>
            </a:r>
            <a:endPar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 understand why people worship many objects as their gods. The narrator   </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implies that man is passing and transient, while Nature, the objective world, is    </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lasting. </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endPar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9144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285720" y="571480"/>
            <a:ext cx="8142284" cy="5688013"/>
          </a:xfrm>
        </p:spPr>
        <p:txBody>
          <a:bodyPr>
            <a:normAutofit/>
          </a:bodyPr>
          <a:lstStyle/>
          <a:p>
            <a:pPr marL="914400" lvl="1" indent="-457200">
              <a:buNone/>
            </a:pPr>
            <a:endParaRPr lang="en-US" altLang="zh-CN" sz="2000" dirty="0">
              <a:latin typeface="Times New Roman" pitchFamily="18" charset="0"/>
              <a:cs typeface="Times New Roman" pitchFamily="18" charset="0"/>
            </a:endParaRPr>
          </a:p>
          <a:p>
            <a:pPr marL="914400" lvl="1" indent="-457200">
              <a:buNone/>
            </a:pPr>
            <a:endParaRPr lang="en-GB" altLang="zh-CN" sz="2000" dirty="0">
              <a:latin typeface="Times New Roman" pitchFamily="18" charset="0"/>
              <a:cs typeface="Times New Roman" pitchFamily="18" charset="0"/>
            </a:endParaRPr>
          </a:p>
          <a:p>
            <a:pPr marL="457200" indent="-457200" eaLnBrk="1" hangingPunct="1">
              <a:lnSpc>
                <a:spcPct val="80000"/>
              </a:lnSpc>
              <a:buNone/>
            </a:pPr>
            <a:r>
              <a:rPr lang="en-US" altLang="zh-CN" sz="2000" dirty="0">
                <a:latin typeface="Times New Roman" pitchFamily="18" charset="0"/>
                <a:ea typeface="Arial Unicode MS" pitchFamily="34" charset="-122"/>
                <a:cs typeface="Times New Roman" pitchFamily="18" charset="0"/>
              </a:rPr>
              <a:t>     </a:t>
            </a:r>
          </a:p>
        </p:txBody>
      </p:sp>
      <p:sp>
        <p:nvSpPr>
          <p:cNvPr id="3" name="TextBox 2"/>
          <p:cNvSpPr txBox="1"/>
          <p:nvPr/>
        </p:nvSpPr>
        <p:spPr>
          <a:xfrm>
            <a:off x="428596" y="428604"/>
            <a:ext cx="8358246" cy="68634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6. How my friends would laugh if they knew I had come this!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How my friends would laugh if they knew I had changed to such an extent.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This is explained in the following sentence.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7. To have discarded, as I believe, all usual frailties, to have become incapable of envy, ambition, malice, the desire to score off my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neighbour</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to enjoy this purification as I enjoy the clean voluptuousness of the warm breeze on my skin and the cool support of the water.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1)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discarded…all usual frailties: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got rid of all moral weaknesses usually found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in a person, such as envy, malice, etc.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malice</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desire to cause pain, injury, or distress to others.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恶意</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the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intent to</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commit</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an</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unlawful</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act</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or</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cause</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harm without legal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justification or excuse.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蓄意害人</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 verbal</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attack</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motivated</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by</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pure malice.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ruin her reputation and did it with malice.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2)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incapable of: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not allowing or admitting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3)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score off my </a:t>
            </a:r>
            <a:r>
              <a:rPr kumimoji="0" lang="en-US" altLang="zh-CN" sz="2000" b="0" i="0" u="none" strike="noStrike" kern="1200" cap="none" spc="0" normalizeH="0" baseline="0" noProof="0" dirty="0" err="1">
                <a:ln>
                  <a:noFill/>
                </a:ln>
                <a:solidFill>
                  <a:srgbClr val="C00000"/>
                </a:solidFill>
                <a:effectLst/>
                <a:uLnTx/>
                <a:uFillTx/>
                <a:latin typeface="Times New Roman" pitchFamily="18" charset="0"/>
                <a:ea typeface="宋体" panose="02010600030101010101" pitchFamily="2" charset="-122"/>
                <a:cs typeface="Times New Roman" pitchFamily="18" charset="0"/>
              </a:rPr>
              <a:t>neighbour</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defeat my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neighbour</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in competitions. Gain some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advantage over my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neighbour</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285720" y="571480"/>
            <a:ext cx="8429684" cy="5688013"/>
          </a:xfrm>
        </p:spPr>
        <p:txBody>
          <a:bodyPr>
            <a:normAutofit/>
          </a:bodyPr>
          <a:lstStyle/>
          <a:p>
            <a:pPr marL="914400" lvl="1" indent="-457200">
              <a:buNone/>
            </a:pPr>
            <a:endParaRPr lang="en-US" altLang="zh-CN" sz="2000" dirty="0">
              <a:latin typeface="Times New Roman" pitchFamily="18" charset="0"/>
              <a:cs typeface="Times New Roman" pitchFamily="18" charset="0"/>
            </a:endParaRPr>
          </a:p>
          <a:p>
            <a:pPr marL="914400" lvl="1" indent="-457200">
              <a:buNone/>
            </a:pPr>
            <a:endParaRPr lang="en-GB" altLang="zh-CN" sz="2000" dirty="0">
              <a:latin typeface="Times New Roman" pitchFamily="18" charset="0"/>
              <a:cs typeface="Times New Roman" pitchFamily="18" charset="0"/>
            </a:endParaRPr>
          </a:p>
          <a:p>
            <a:pPr marL="457200" indent="-457200" eaLnBrk="1" hangingPunct="1">
              <a:lnSpc>
                <a:spcPct val="80000"/>
              </a:lnSpc>
              <a:buNone/>
            </a:pPr>
            <a:endParaRPr lang="en-US" altLang="zh-CN" sz="2000" dirty="0">
              <a:latin typeface="Times New Roman" pitchFamily="18" charset="0"/>
              <a:ea typeface="Arial Unicode MS" pitchFamily="34" charset="-122"/>
              <a:cs typeface="Times New Roman" pitchFamily="18" charset="0"/>
            </a:endParaRPr>
          </a:p>
        </p:txBody>
      </p:sp>
      <p:sp>
        <p:nvSpPr>
          <p:cNvPr id="3" name="TextBox 2"/>
          <p:cNvSpPr txBox="1"/>
          <p:nvPr/>
        </p:nvSpPr>
        <p:spPr>
          <a:xfrm>
            <a:off x="428596" y="428604"/>
            <a:ext cx="8358246" cy="59093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7. To have discarded, as I believe, all usual frailties, to have become incapable of envy, ambition, malice, the desire to score off my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neighbour</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to enjoy this purification as I enjoy the clean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voluptuousness</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of the warm breeze on my skin and the cool support of the water.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4) enjoy the purification: enjoy the purification of the soul—the state of being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free from all those moral weaknesses.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5) the clean voluptuousness of the warm breeze on my skin: transferred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epithet;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the sensual delight</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pleasure produced by the clean warm breeze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brushing against my skin.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6) the cool support of the water: transferred epithet. The support of the cool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water.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在享受着这暖风浴肤，凉水托体所带来的清新感受时，我相信我的灵魂也得到了净化，丢弃了凡人皆有的种种弱点，变得不会嫉妒，没有野心，没有恶意，与世无争。</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357166"/>
            <a:ext cx="8229600" cy="5768997"/>
          </a:xfrm>
        </p:spPr>
        <p:txBody>
          <a:bodyPr>
            <a:normAutofit/>
          </a:bodyPr>
          <a:lstStyle/>
          <a:p>
            <a:pPr>
              <a:buNone/>
            </a:pPr>
            <a:endParaRPr lang="en-US" altLang="zh-CN" sz="2000" dirty="0">
              <a:latin typeface="Times New Roman" pitchFamily="18" charset="0"/>
              <a:cs typeface="Times New Roman" pitchFamily="18" charset="0"/>
            </a:endParaRPr>
          </a:p>
          <a:p>
            <a:pPr>
              <a:buNone/>
            </a:pPr>
            <a:r>
              <a:rPr lang="en-US" altLang="zh-CN" sz="2000" dirty="0">
                <a:latin typeface="Times New Roman" pitchFamily="18" charset="0"/>
                <a:cs typeface="Times New Roman" pitchFamily="18" charset="0"/>
              </a:rPr>
              <a:t>8. Thus, I imagine, must the pious feel cleansed on leaving the confessional after the solemnity of absolution. </a:t>
            </a:r>
          </a:p>
          <a:p>
            <a:pPr>
              <a:buNone/>
            </a:pPr>
            <a:endParaRPr lang="en-US" altLang="zh-CN" sz="2000" dirty="0">
              <a:latin typeface="Times New Roman" pitchFamily="18" charset="0"/>
              <a:cs typeface="Times New Roman" pitchFamily="18" charset="0"/>
            </a:endParaRPr>
          </a:p>
          <a:p>
            <a:pPr marL="457200" indent="-457200">
              <a:buAutoNum type="arabicParenR"/>
            </a:pPr>
            <a:r>
              <a:rPr lang="en-US" altLang="zh-CN" sz="2000" dirty="0">
                <a:latin typeface="Times New Roman" pitchFamily="18" charset="0"/>
                <a:cs typeface="Times New Roman" pitchFamily="18" charset="0"/>
              </a:rPr>
              <a:t>I imagined devoted religious people must feel as clean and pure as I do now when they leave the solemn confessional after gaining pardon of their sins. </a:t>
            </a:r>
          </a:p>
          <a:p>
            <a:pPr marL="457200" indent="-457200">
              <a:buNone/>
            </a:pPr>
            <a:r>
              <a:rPr lang="en-US" altLang="zh-CN" sz="2000" dirty="0">
                <a:latin typeface="Times New Roman" pitchFamily="18" charset="0"/>
                <a:cs typeface="Times New Roman" pitchFamily="18" charset="0"/>
              </a:rPr>
              <a:t>2) The pious: the pious people, who show religious devotion and are zealous in the performance of religious obligations. </a:t>
            </a:r>
          </a:p>
          <a:p>
            <a:pPr marL="457200" indent="-457200">
              <a:buNone/>
            </a:pPr>
            <a:r>
              <a:rPr lang="en-US" altLang="zh-CN" sz="2000" dirty="0">
                <a:latin typeface="Times New Roman" pitchFamily="18" charset="0"/>
                <a:cs typeface="Times New Roman" pitchFamily="18" charset="0"/>
              </a:rPr>
              <a:t>3) The confessional: a small, enclosed place in a church, where a priest hears confessions. </a:t>
            </a:r>
          </a:p>
          <a:p>
            <a:pPr marL="457200" indent="-457200">
              <a:buNone/>
            </a:pPr>
            <a:r>
              <a:rPr lang="en-US" altLang="zh-CN" sz="2000" dirty="0">
                <a:latin typeface="Times New Roman" pitchFamily="18" charset="0"/>
                <a:cs typeface="Times New Roman" pitchFamily="18" charset="0"/>
              </a:rPr>
              <a:t>4) absolution(</a:t>
            </a:r>
            <a:r>
              <a:rPr lang="zh-CN" altLang="en-US" sz="2000" dirty="0">
                <a:latin typeface="Times New Roman" pitchFamily="18" charset="0"/>
                <a:cs typeface="Times New Roman" pitchFamily="18" charset="0"/>
              </a:rPr>
              <a:t>免罪、赦罪</a:t>
            </a:r>
            <a:r>
              <a:rPr lang="en-US" altLang="zh-CN" sz="2000" dirty="0">
                <a:latin typeface="Times New Roman" pitchFamily="18" charset="0"/>
                <a:cs typeface="Times New Roman" pitchFamily="18" charset="0"/>
              </a:rPr>
              <a:t>): a remission of sin; specifically, in the Roman Catholic Church, such remission is formally given by a priest. </a:t>
            </a:r>
          </a:p>
          <a:p>
            <a:pPr marL="457200" indent="-457200">
              <a:buNone/>
            </a:pPr>
            <a:endParaRPr lang="en-US" altLang="zh-CN" sz="2000" dirty="0">
              <a:latin typeface="Times New Roman" pitchFamily="18" charset="0"/>
              <a:cs typeface="Times New Roman" pitchFamily="18" charset="0"/>
            </a:endParaRPr>
          </a:p>
          <a:p>
            <a:pPr marL="457200" indent="-457200">
              <a:buNone/>
            </a:pPr>
            <a:r>
              <a:rPr lang="zh-CN" altLang="en-US" sz="2000" dirty="0">
                <a:latin typeface="Times New Roman" pitchFamily="18" charset="0"/>
                <a:cs typeface="Times New Roman" pitchFamily="18" charset="0"/>
              </a:rPr>
              <a:t>我想象，那些虔诚的教徒在做完庄严的忏悔仪式离开忏悔室时，他们心灵得到净化的感觉一定就像我此时的感觉。 </a:t>
            </a:r>
            <a:endParaRPr lang="en-US" altLang="zh-CN" sz="2000" dirty="0">
              <a:latin typeface="Times New Roman" pitchFamily="18" charset="0"/>
              <a:cs typeface="Times New Roman" pitchFamily="18" charset="0"/>
            </a:endParaRPr>
          </a:p>
          <a:p>
            <a:pPr marL="457200" indent="-457200">
              <a:buNone/>
            </a:pPr>
            <a:endParaRPr lang="en-US" altLang="zh-CN" sz="2000" dirty="0">
              <a:latin typeface="Times New Roman" pitchFamily="18" charset="0"/>
              <a:cs typeface="Times New Roman" pitchFamily="18" charset="0"/>
            </a:endParaRPr>
          </a:p>
          <a:p>
            <a:pPr>
              <a:lnSpc>
                <a:spcPct val="150000"/>
              </a:lnSpc>
              <a:buNone/>
            </a:pPr>
            <a:endParaRPr lang="zh-CN" altLang="en-US" sz="2000" dirty="0">
              <a:latin typeface="Times New Roman" pitchFamily="18" charset="0"/>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81" name="Rectangle 17"/>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00082" name="Rectangle 18"/>
          <p:cNvSpPr>
            <a:spLocks noChangeArrowheads="1"/>
          </p:cNvSpPr>
          <p:nvPr/>
        </p:nvSpPr>
        <p:spPr bwMode="auto">
          <a:xfrm>
            <a:off x="468313" y="1219200"/>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0083" name="Rectangle 19"/>
          <p:cNvSpPr>
            <a:spLocks noChangeArrowheads="1"/>
          </p:cNvSpPr>
          <p:nvPr/>
        </p:nvSpPr>
        <p:spPr bwMode="auto">
          <a:xfrm>
            <a:off x="142844" y="785794"/>
            <a:ext cx="8280400" cy="707886"/>
          </a:xfrm>
          <a:prstGeom prst="rect">
            <a:avLst/>
          </a:prstGeom>
          <a:noFill/>
          <a:ln w="9525">
            <a:noFill/>
            <a:miter lim="800000"/>
            <a:headEnd/>
            <a:tailEnd/>
          </a:ln>
          <a:effectLst/>
        </p:spPr>
        <p:txBody>
          <a:bodyPr anchor="ctr">
            <a:spAutoFit/>
          </a:bodyPr>
          <a:lstStyle/>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
        <p:nvSpPr>
          <p:cNvPr id="5" name="TextBox 4"/>
          <p:cNvSpPr txBox="1"/>
          <p:nvPr/>
        </p:nvSpPr>
        <p:spPr>
          <a:xfrm>
            <a:off x="357158" y="571480"/>
            <a:ext cx="8501090" cy="80945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Para 6: Happiness with Laura to look at the sea by day or at night.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Sometimes Laura and I lean over the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taffrail</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and that is happiness.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taffrail</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the railing around the stern of a ship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船尾栏杆</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AutoNum type="arabicPeriod"/>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It may be by daylight, looking at the sea, rippled with little white ponies, or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with no ripples at all but only the lazy satin of blue, marbled at the edge where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passage of our ship has disturbed it.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1) rippled with little white ponies:  White ponies ( small horses ) are a </a:t>
            </a:r>
            <a:r>
              <a:rPr kumimoji="0" lang="en-US" altLang="zh-CN" sz="2000" b="1"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metaphor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referring to the spray of breaking waves.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2) the lazy satin of blue: the slow, smooth blue waters like a piece of satin.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3) marbled at the edge… has disturbed it: When our ship passes, it disturbs the slow, smooth blue waters as if cutting it into two. At the edge, there are streaks of white sea spray and blue or green waters. They resemble marble.</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只见海面上时而翻卷起白色的浪花，时而平静得宛若一幅微微飘动起伏着</a:t>
            </a:r>
            <a:endPar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的蓝色缎面，完全见不到翻起的浪花，只有我们的轮船驶过之处才泛起一</a:t>
            </a:r>
            <a:endPar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道道如大理石般的波纹。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81" name="Rectangle 17"/>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00082" name="Rectangle 18"/>
          <p:cNvSpPr>
            <a:spLocks noChangeArrowheads="1"/>
          </p:cNvSpPr>
          <p:nvPr/>
        </p:nvSpPr>
        <p:spPr bwMode="auto">
          <a:xfrm>
            <a:off x="468313" y="1219200"/>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0083" name="Rectangle 19"/>
          <p:cNvSpPr>
            <a:spLocks noChangeArrowheads="1"/>
          </p:cNvSpPr>
          <p:nvPr/>
        </p:nvSpPr>
        <p:spPr bwMode="auto">
          <a:xfrm>
            <a:off x="142844" y="785794"/>
            <a:ext cx="8280400" cy="707886"/>
          </a:xfrm>
          <a:prstGeom prst="rect">
            <a:avLst/>
          </a:prstGeom>
          <a:noFill/>
          <a:ln w="9525">
            <a:noFill/>
            <a:miter lim="800000"/>
            <a:headEnd/>
            <a:tailEnd/>
          </a:ln>
          <a:effectLst/>
        </p:spPr>
        <p:txBody>
          <a:bodyPr anchor="ctr">
            <a:spAutoFit/>
          </a:bodyPr>
          <a:lstStyle/>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
        <p:nvSpPr>
          <p:cNvPr id="5" name="TextBox 4"/>
          <p:cNvSpPr txBox="1"/>
          <p:nvPr/>
        </p:nvSpPr>
        <p:spPr>
          <a:xfrm>
            <a:off x="428596" y="642918"/>
            <a:ext cx="8501090" cy="498598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Or it may be at night, when the sky surely seems blacker than ever at home and the stars more golden.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Or it may be at night, when the sky surely seems blacker and the stars more golden because the air here is much cleaner than at home ( in England ) : The air is not polluted, and there is no fog on the sea.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I recall a phrase from the diary of a half-literate soldier, ‘The stars seemed little cuts in the black cover, through which a bright beyond was seen.’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Simile is used in this sentence.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beyond: whatever is beyond or far away.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5. sometimes these untaught scribblers have a way of putting things: Sometimes these uneducated people who write carelessly know how to describe things, express ideas.</a:t>
            </a: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81" name="Rectangle 17"/>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00082" name="Rectangle 18"/>
          <p:cNvSpPr>
            <a:spLocks noChangeArrowheads="1"/>
          </p:cNvSpPr>
          <p:nvPr/>
        </p:nvSpPr>
        <p:spPr bwMode="auto">
          <a:xfrm>
            <a:off x="468313" y="1219200"/>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0083" name="Rectangle 19"/>
          <p:cNvSpPr>
            <a:spLocks noChangeArrowheads="1"/>
          </p:cNvSpPr>
          <p:nvPr/>
        </p:nvSpPr>
        <p:spPr bwMode="auto">
          <a:xfrm>
            <a:off x="142844" y="785794"/>
            <a:ext cx="8280400" cy="707886"/>
          </a:xfrm>
          <a:prstGeom prst="rect">
            <a:avLst/>
          </a:prstGeom>
          <a:noFill/>
          <a:ln w="9525">
            <a:noFill/>
            <a:miter lim="800000"/>
            <a:headEnd/>
            <a:tailEnd/>
          </a:ln>
          <a:effectLst/>
        </p:spPr>
        <p:txBody>
          <a:bodyPr anchor="ctr">
            <a:spAutoFit/>
          </a:bodyPr>
          <a:lstStyle/>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
        <p:nvSpPr>
          <p:cNvPr id="5" name="TextBox 4"/>
          <p:cNvSpPr txBox="1"/>
          <p:nvPr/>
        </p:nvSpPr>
        <p:spPr>
          <a:xfrm>
            <a:off x="392086" y="1246361"/>
            <a:ext cx="8501090" cy="2792239"/>
          </a:xfrm>
          <a:prstGeom prst="rect">
            <a:avLst/>
          </a:prstGeom>
          <a:noFill/>
        </p:spPr>
        <p:txBody>
          <a:bodyPr wrap="square" rtlCol="0">
            <a:spAutoFit/>
          </a:bodyPr>
          <a:lstStyle/>
          <a:p>
            <a:pPr marL="457200" marR="0" lvl="0" indent="-457200" algn="l" defTabSz="914400" rtl="0" eaLnBrk="1" fontAlgn="auto" latinLnBrk="0" hangingPunct="1">
              <a:lnSpc>
                <a:spcPct val="150000"/>
              </a:lnSpc>
              <a:spcBef>
                <a:spcPts val="0"/>
              </a:spcBef>
              <a:spcAft>
                <a:spcPts val="0"/>
              </a:spcAft>
              <a:buClrTx/>
              <a:buSzTx/>
              <a:buFontTx/>
              <a:buAutoNum type="arabicPeriod"/>
              <a:tabLst/>
              <a:defRPr/>
            </a:pP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不恰当，不优雅；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飞射下来；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回舱就寝、散去就寝； </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滑入泳池；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5.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爬上空无一人的甲板；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6.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无拘无束的人；</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7.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沐浴在水中；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8.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赐予观察世界的慧眼；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9.</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丢弃凡人常有的弱点；</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10.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不再嫉妒、没有野心、没有恶意；</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11.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打败某人的欲望；</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12.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享受心灵的净化；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13.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享受暖风浴肤、凉水托体的快感</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extLst>
      <p:ext uri="{BB962C8B-B14F-4D97-AF65-F5344CB8AC3E}">
        <p14:creationId xmlns:p14="http://schemas.microsoft.com/office/powerpoint/2010/main" val="645699515"/>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285860"/>
            <a:ext cx="7772400" cy="1470025"/>
          </a:xfrm>
        </p:spPr>
        <p:txBody>
          <a:bodyPr/>
          <a:lstStyle/>
          <a:p>
            <a:r>
              <a:rPr lang="en-US" altLang="zh-CN" dirty="0">
                <a:latin typeface="Times New Roman" pitchFamily="18" charset="0"/>
                <a:cs typeface="Times New Roman" pitchFamily="18" charset="0"/>
              </a:rPr>
              <a:t>No Signposts in the Sea</a:t>
            </a: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428728" y="2928934"/>
            <a:ext cx="6400800" cy="1752600"/>
          </a:xfrm>
        </p:spPr>
        <p:txBody>
          <a:bodyPr/>
          <a:lstStyle/>
          <a:p>
            <a:r>
              <a:rPr lang="en-US" altLang="zh-CN" dirty="0">
                <a:latin typeface="Times New Roman" pitchFamily="18" charset="0"/>
                <a:cs typeface="Times New Roman" pitchFamily="18" charset="0"/>
              </a:rPr>
              <a:t>Detailed Study </a:t>
            </a:r>
          </a:p>
          <a:p>
            <a:r>
              <a:rPr lang="en-US" altLang="zh-CN" dirty="0">
                <a:latin typeface="Times New Roman" pitchFamily="18" charset="0"/>
                <a:cs typeface="Times New Roman" pitchFamily="18" charset="0"/>
              </a:rPr>
              <a:t>(Paras 7-9)</a:t>
            </a:r>
            <a:endParaRPr lang="zh-CN" alt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57158" y="1500174"/>
            <a:ext cx="5118589" cy="3539752"/>
          </a:xfrm>
          <a:prstGeom prst="rect">
            <a:avLst/>
          </a:prstGeom>
          <a:noFill/>
          <a:ln w="9525">
            <a:noFill/>
            <a:miter lim="800000"/>
            <a:headEnd/>
            <a:tailEnd/>
          </a:ln>
        </p:spPr>
        <p:txBody>
          <a:bodyPr wrap="square">
            <a:spAutoFit/>
          </a:bodyPr>
          <a:lstStyle/>
          <a:p>
            <a:pPr>
              <a:lnSpc>
                <a:spcPct val="150000"/>
              </a:lnSpc>
            </a:pPr>
            <a:r>
              <a:rPr lang="en-US" altLang="zh-CN" sz="2400" dirty="0">
                <a:latin typeface="Times New Roman" pitchFamily="18" charset="0"/>
                <a:cs typeface="Times New Roman" pitchFamily="18" charset="0"/>
              </a:rPr>
              <a:t>Best known poem, </a:t>
            </a:r>
            <a:r>
              <a:rPr lang="en-US" altLang="zh-CN" sz="2400" i="1" dirty="0">
                <a:latin typeface="Times New Roman" pitchFamily="18" charset="0"/>
                <a:cs typeface="Times New Roman" pitchFamily="18" charset="0"/>
              </a:rPr>
              <a:t>The Land</a:t>
            </a:r>
            <a:r>
              <a:rPr lang="en-US" altLang="zh-CN" sz="2400" dirty="0">
                <a:latin typeface="Times New Roman" pitchFamily="18" charset="0"/>
                <a:cs typeface="Times New Roman" pitchFamily="18" charset="0"/>
              </a:rPr>
              <a:t>, was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awarded the Hawthornden prize in 1927. </a:t>
            </a:r>
          </a:p>
          <a:p>
            <a:pPr>
              <a:lnSpc>
                <a:spcPct val="150000"/>
              </a:lnSpc>
            </a:pPr>
            <a:r>
              <a:rPr lang="en-US" altLang="zh-CN" sz="2400" dirty="0">
                <a:latin typeface="Times New Roman" pitchFamily="18" charset="0"/>
                <a:cs typeface="Times New Roman" pitchFamily="18" charset="0"/>
              </a:rPr>
              <a:t>Her poetry is traditional in form, reminiscent of the work of the English nature poets of the age of romanticism.</a:t>
            </a:r>
          </a:p>
          <a:p>
            <a:pPr algn="just">
              <a:lnSpc>
                <a:spcPct val="150000"/>
              </a:lnSpc>
              <a:spcBef>
                <a:spcPct val="50000"/>
              </a:spcBef>
              <a:buClr>
                <a:schemeClr val="hlink"/>
              </a:buClr>
            </a:pPr>
            <a:endParaRPr lang="en-US" altLang="zh-CN" sz="2400" dirty="0">
              <a:latin typeface="Comic Sans MS" pitchFamily="66" charset="0"/>
            </a:endParaRPr>
          </a:p>
        </p:txBody>
      </p:sp>
      <p:pic>
        <p:nvPicPr>
          <p:cNvPr id="12291" name="Picture 12"/>
          <p:cNvPicPr>
            <a:picLocks noChangeAspect="1" noChangeArrowheads="1"/>
          </p:cNvPicPr>
          <p:nvPr/>
        </p:nvPicPr>
        <p:blipFill>
          <a:blip r:embed="rId2"/>
          <a:srcRect/>
          <a:stretch>
            <a:fillRect/>
          </a:stretch>
        </p:blipFill>
        <p:spPr bwMode="auto">
          <a:xfrm>
            <a:off x="5643570" y="1714488"/>
            <a:ext cx="2990850" cy="3084512"/>
          </a:xfrm>
          <a:prstGeom prst="rect">
            <a:avLst/>
          </a:prstGeom>
          <a:noFill/>
          <a:ln w="9525">
            <a:noFill/>
            <a:miter lim="800000"/>
            <a:headEnd/>
            <a:tailEnd/>
          </a:ln>
        </p:spPr>
      </p:pic>
      <p:sp>
        <p:nvSpPr>
          <p:cNvPr id="12292" name="Rectangle 2"/>
          <p:cNvSpPr>
            <a:spLocks noChangeArrowheads="1"/>
          </p:cNvSpPr>
          <p:nvPr/>
        </p:nvSpPr>
        <p:spPr bwMode="auto">
          <a:xfrm>
            <a:off x="285720" y="642918"/>
            <a:ext cx="7577504" cy="504825"/>
          </a:xfrm>
          <a:prstGeom prst="rect">
            <a:avLst/>
          </a:prstGeom>
          <a:noFill/>
          <a:ln w="9525">
            <a:noFill/>
            <a:miter lim="800000"/>
            <a:headEnd/>
            <a:tailEnd/>
          </a:ln>
        </p:spPr>
        <p:txBody>
          <a:bodyPr anchor="ctr"/>
          <a:lstStyle/>
          <a:p>
            <a:r>
              <a:rPr lang="en-US" altLang="zh-CN" sz="3200" b="1" dirty="0">
                <a:solidFill>
                  <a:srgbClr val="C00000"/>
                </a:solidFill>
                <a:latin typeface="Times New Roman" pitchFamily="18" charset="0"/>
                <a:cs typeface="Times New Roman" pitchFamily="18" charset="0"/>
              </a:rPr>
              <a:t>About the Author</a:t>
            </a:r>
            <a:endParaRPr lang="zh-CN" altLang="en-US" sz="3200" b="1" dirty="0">
              <a:solidFill>
                <a:srgbClr val="C00000"/>
              </a:solidFill>
              <a:latin typeface="Times New Roman" pitchFamily="18" charset="0"/>
              <a:cs typeface="Times New Roman" pitchFamily="18" charset="0"/>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5" name="TextBox 4"/>
          <p:cNvSpPr txBox="1"/>
          <p:nvPr/>
        </p:nvSpPr>
        <p:spPr>
          <a:xfrm>
            <a:off x="142844" y="917912"/>
            <a:ext cx="8572528" cy="5847755"/>
          </a:xfrm>
          <a:prstGeom prst="rect">
            <a:avLst/>
          </a:prstGeom>
          <a:noFill/>
        </p:spPr>
        <p:txBody>
          <a:bodyPr wrap="square" rtlCol="0">
            <a:spAutoFit/>
          </a:bodyPr>
          <a:lstStyle/>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Sometimes we follow a coastline, it may be precipitous bluffs of grey limestone rising sheer out of the sea, or a low-lying arid stretch with miles of white sandy beach, and no sign of habitation, very bleached and barren.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it may be precipitous bluffs of grey limestone rising sheer out of the sea: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coast may be high, steep cliffs of grey limestone, rising steeply out of the sea.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precipitous: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very steep.  e.g. a precipitous mountain path.</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bluff</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cliff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AutoNum type="arabicParenR" startAt="2"/>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a low-lying arid stretch with miles of white sandy beach: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arid: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lacking sufficient water or rainfall; dry     e.g. an arid climate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stretch: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large and unbroken expanse      e.g. a stretch of clear water,  a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stretch of highway.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AutoNum type="arabicParenR" startAt="3"/>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With no sign of habitation</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with no sigh that the place is inhabited </a:t>
            </a:r>
          </a:p>
          <a:p>
            <a:pPr marL="457200" marR="0" lvl="1" indent="-457200" algn="l" defTabSz="914400" rtl="0" eaLnBrk="1" fontAlgn="auto" latinLnBrk="0" hangingPunct="1">
              <a:lnSpc>
                <a:spcPct val="100000"/>
              </a:lnSpc>
              <a:spcBef>
                <a:spcPts val="0"/>
              </a:spcBef>
              <a:spcAft>
                <a:spcPts val="0"/>
              </a:spcAft>
              <a:buClrTx/>
              <a:buSzTx/>
              <a:buFontTx/>
              <a:buAutoNum type="arabicParenR" startAt="3"/>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AutoNum type="arabicParenR"/>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
        <p:nvSpPr>
          <p:cNvPr id="6" name="矩形 5"/>
          <p:cNvSpPr/>
          <p:nvPr/>
        </p:nvSpPr>
        <p:spPr>
          <a:xfrm>
            <a:off x="214282" y="357166"/>
            <a:ext cx="8215370" cy="461665"/>
          </a:xfrm>
          <a:prstGeom prst="rect">
            <a:avLst/>
          </a:prstGeom>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Paragraph 8: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description of the </a:t>
            </a: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coastline</a:t>
            </a:r>
            <a:r>
              <a:rPr kumimoji="0" lang="en-US" altLang="zh-CN" sz="2400" b="0" i="0" u="none" strike="noStrike" kern="1200" cap="none" spc="0" normalizeH="0" baseline="0" noProof="0" dirty="0">
                <a:ln>
                  <a:noFill/>
                </a:ln>
                <a:solidFill>
                  <a:srgbClr val="FF0000"/>
                </a:solidFill>
                <a:effectLst/>
                <a:uLnTx/>
                <a:uFillTx/>
                <a:latin typeface="Times New Roman" pitchFamily="18" charset="0"/>
                <a:ea typeface="宋体" panose="02010600030101010101" pitchFamily="2" charset="-122"/>
                <a:cs typeface="Times New Roman" pitchFamily="18" charset="0"/>
              </a:rPr>
              <a:t>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with </a:t>
            </a: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diverse features </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1560" y="1052736"/>
            <a:ext cx="8286808" cy="5293757"/>
          </a:xfrm>
          <a:prstGeom prst="rect">
            <a:avLst/>
          </a:prstGeom>
        </p:spPr>
        <p:txBody>
          <a:bodyPr wrap="square">
            <a:spAutoFit/>
          </a:bodyPr>
          <a:lstStyle/>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Sometimes we follow a coastline, it may be precipitous bluffs of grey limestone rising sheer out of the sea, or a low-lying arid stretch with miles of white sandy beach, and no sign of habitation, very bleached and barren. </a:t>
            </a:r>
          </a:p>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endPar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4)     very bleach and barren: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alliteration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bleach: white,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colourless</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barren: not producing crops or fruit;    barren soil, barren hills.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AutoNum type="arabicParenR" startAt="5"/>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Two kinds of views: </a:t>
            </a:r>
          </a:p>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precipitous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bluffs rising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sheer</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out of the sea  </a:t>
            </a:r>
          </a:p>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low-lying</a:t>
            </a:r>
            <a:r>
              <a:rPr kumimoji="0" lang="en-US" altLang="zh-CN" sz="2000" b="0" i="0" u="none" strike="noStrike" kern="1200" cap="none" spc="0" normalizeH="0" baseline="0" noProof="0" dirty="0">
                <a:ln>
                  <a:noFill/>
                </a:ln>
                <a:solidFill>
                  <a:srgbClr val="FF0000"/>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arid</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stretch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with miles of white sandy beach </a:t>
            </a:r>
          </a:p>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有时，我们的轮船沿着海岸线航行。时而是从海中突拔而起的石灰岩峭壁，时而是地势低洼连绵数英里的白色沙滩，干燥而渺无人迹，贫瘠而荒凉。</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85720" y="500042"/>
            <a:ext cx="8715436" cy="6000792"/>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2. These coasts remind me of people; either they are forbidding and unapproachable, </a:t>
            </a:r>
          </a:p>
          <a:p>
            <a:pPr marL="457200" indent="-457200">
              <a:lnSpc>
                <a:spcPct val="90000"/>
              </a:lnSpc>
              <a:buNone/>
            </a:pPr>
            <a:r>
              <a:rPr lang="en-US" altLang="zh-CN" sz="2000" dirty="0">
                <a:latin typeface="Times New Roman" pitchFamily="18" charset="0"/>
                <a:cs typeface="Times New Roman" pitchFamily="18" charset="0"/>
              </a:rPr>
              <a:t>or else they present no mystery and show all they have to give at a glance; you feel </a:t>
            </a:r>
          </a:p>
          <a:p>
            <a:pPr marL="457200" indent="-457200">
              <a:lnSpc>
                <a:spcPct val="90000"/>
              </a:lnSpc>
              <a:buNone/>
            </a:pPr>
            <a:r>
              <a:rPr lang="en-US" altLang="zh-CN" sz="2000" dirty="0">
                <a:latin typeface="Times New Roman" pitchFamily="18" charset="0"/>
                <a:cs typeface="Times New Roman" pitchFamily="18" charset="0"/>
              </a:rPr>
              <a:t>the country would continue to be flat and featureless however far you penetrated </a:t>
            </a:r>
          </a:p>
          <a:p>
            <a:pPr marL="457200" indent="-457200">
              <a:lnSpc>
                <a:spcPct val="90000"/>
              </a:lnSpc>
              <a:buNone/>
            </a:pPr>
            <a:r>
              <a:rPr lang="en-US" altLang="zh-CN" sz="2000" dirty="0">
                <a:latin typeface="Times New Roman" pitchFamily="18" charset="0"/>
                <a:cs typeface="Times New Roman" pitchFamily="18" charset="0"/>
              </a:rPr>
              <a:t>inland. </a:t>
            </a:r>
          </a:p>
          <a:p>
            <a:pPr marL="457200" indent="-457200">
              <a:lnSpc>
                <a:spcPct val="90000"/>
              </a:lnSpc>
              <a:buNone/>
            </a:pPr>
            <a:endParaRPr lang="en-US" altLang="zh-CN" sz="1800" dirty="0">
              <a:latin typeface="Times New Roman" pitchFamily="18" charset="0"/>
              <a:cs typeface="Times New Roman" pitchFamily="18" charset="0"/>
            </a:endParaRPr>
          </a:p>
          <a:p>
            <a:pPr marL="457200" indent="-457200">
              <a:lnSpc>
                <a:spcPct val="90000"/>
              </a:lnSpc>
              <a:buAutoNum type="arabicParenR"/>
            </a:pPr>
            <a:r>
              <a:rPr lang="en-US" altLang="zh-CN" sz="2000" dirty="0">
                <a:solidFill>
                  <a:srgbClr val="C00000"/>
                </a:solidFill>
                <a:latin typeface="Times New Roman" pitchFamily="18" charset="0"/>
                <a:cs typeface="Times New Roman" pitchFamily="18" charset="0"/>
              </a:rPr>
              <a:t>These coasts remind me of people</a:t>
            </a:r>
            <a:r>
              <a:rPr lang="en-US" altLang="zh-CN" sz="2000" dirty="0">
                <a:latin typeface="Times New Roman" pitchFamily="18" charset="0"/>
                <a:cs typeface="Times New Roman" pitchFamily="18" charset="0"/>
              </a:rPr>
              <a:t>:  Coasts—people : similarities.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2)     forbidding: </a:t>
            </a:r>
            <a:r>
              <a:rPr lang="en-US" altLang="zh-CN" sz="2000" dirty="0">
                <a:latin typeface="Times New Roman" pitchFamily="18" charset="0"/>
                <a:cs typeface="Times New Roman" pitchFamily="18" charset="0"/>
              </a:rPr>
              <a:t>looking dangerous, threatening or disagreeable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AutoNum type="arabicParenR" startAt="3"/>
            </a:pPr>
            <a:r>
              <a:rPr lang="en-US" altLang="zh-CN" sz="2000" dirty="0">
                <a:solidFill>
                  <a:srgbClr val="C00000"/>
                </a:solidFill>
                <a:latin typeface="Times New Roman" pitchFamily="18" charset="0"/>
                <a:cs typeface="Times New Roman" pitchFamily="18" charset="0"/>
              </a:rPr>
              <a:t>These coasts remind me of people; either they are forbidding and unapproachable, or else they present no mystery and show all they have to give at a glance</a:t>
            </a:r>
            <a:r>
              <a:rPr lang="en-US" altLang="zh-CN" sz="2000" dirty="0">
                <a:latin typeface="Times New Roman" pitchFamily="18" charset="0"/>
                <a:cs typeface="Times New Roman" pitchFamily="18" charset="0"/>
              </a:rPr>
              <a:t>:  Analogy . The author compares the sheer steep cliffs to forbidding, unapproachable people, and the barren open sandy beach to people who have nothing to reveal.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solidFill>
                  <a:srgbClr val="C00000"/>
                </a:solidFill>
                <a:latin typeface="Times New Roman" pitchFamily="18" charset="0"/>
                <a:cs typeface="Times New Roman" pitchFamily="18" charset="0"/>
              </a:rPr>
              <a:t>4)    featureless: </a:t>
            </a:r>
            <a:r>
              <a:rPr lang="en-US" altLang="zh-CN" sz="2000" dirty="0">
                <a:latin typeface="Times New Roman" pitchFamily="18" charset="0"/>
                <a:cs typeface="Times New Roman" pitchFamily="18" charset="0"/>
              </a:rPr>
              <a:t>without any special characteristics.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5784" y="285728"/>
            <a:ext cx="8229600" cy="904875"/>
          </a:xfrm>
        </p:spPr>
        <p:txBody>
          <a:bodyPr>
            <a:normAutofit/>
          </a:bodyPr>
          <a:lstStyle/>
          <a:p>
            <a:r>
              <a:rPr lang="en-GB" altLang="zh-CN" sz="3200" b="1" dirty="0">
                <a:solidFill>
                  <a:srgbClr val="C00000"/>
                </a:solidFill>
                <a:latin typeface="Times New Roman" pitchFamily="18" charset="0"/>
                <a:cs typeface="Times New Roman" pitchFamily="18" charset="0"/>
              </a:rPr>
              <a:t>Analogy</a:t>
            </a:r>
            <a:endParaRPr lang="en-US" altLang="zh-CN" sz="3200" b="1" dirty="0">
              <a:solidFill>
                <a:srgbClr val="C00000"/>
              </a:solidFill>
              <a:latin typeface="Times New Roman" pitchFamily="18" charset="0"/>
              <a:cs typeface="Times New Roman" pitchFamily="18" charset="0"/>
            </a:endParaRPr>
          </a:p>
        </p:txBody>
      </p:sp>
      <p:sp>
        <p:nvSpPr>
          <p:cNvPr id="262147" name="Rectangle 3"/>
          <p:cNvSpPr>
            <a:spLocks noGrp="1" noChangeArrowheads="1"/>
          </p:cNvSpPr>
          <p:nvPr>
            <p:ph idx="1"/>
          </p:nvPr>
        </p:nvSpPr>
        <p:spPr>
          <a:xfrm>
            <a:off x="142844" y="1214422"/>
            <a:ext cx="8713788" cy="4800600"/>
          </a:xfrm>
          <a:ln>
            <a:solidFill>
              <a:srgbClr val="C00000"/>
            </a:solidFill>
          </a:ln>
        </p:spPr>
        <p:txBody>
          <a:bodyPr>
            <a:normAutofit/>
          </a:bodyPr>
          <a:lstStyle/>
          <a:p>
            <a:pPr>
              <a:buNone/>
            </a:pPr>
            <a:r>
              <a:rPr lang="en-GB" altLang="zh-CN" sz="2000" dirty="0">
                <a:latin typeface="Times New Roman" pitchFamily="18" charset="0"/>
                <a:cs typeface="Times New Roman" pitchFamily="18" charset="0"/>
              </a:rPr>
              <a:t> *  Analogy is also a form of </a:t>
            </a:r>
            <a:r>
              <a:rPr lang="en-GB" altLang="zh-CN" sz="2000" dirty="0">
                <a:solidFill>
                  <a:srgbClr val="FF0000"/>
                </a:solidFill>
                <a:latin typeface="Times New Roman" pitchFamily="18" charset="0"/>
                <a:cs typeface="Times New Roman" pitchFamily="18" charset="0"/>
              </a:rPr>
              <a:t>comparison, </a:t>
            </a:r>
            <a:r>
              <a:rPr lang="en-GB" altLang="zh-CN" sz="2000" dirty="0">
                <a:latin typeface="Times New Roman" pitchFamily="18" charset="0"/>
                <a:cs typeface="Times New Roman" pitchFamily="18" charset="0"/>
              </a:rPr>
              <a:t>but unlike simile or metaphor, which usually concentrates on </a:t>
            </a:r>
            <a:r>
              <a:rPr lang="en-GB" altLang="zh-CN" sz="2000" dirty="0">
                <a:solidFill>
                  <a:srgbClr val="FF0000"/>
                </a:solidFill>
                <a:latin typeface="Times New Roman" pitchFamily="18" charset="0"/>
                <a:cs typeface="Times New Roman" pitchFamily="18" charset="0"/>
              </a:rPr>
              <a:t>one </a:t>
            </a:r>
            <a:r>
              <a:rPr lang="en-GB" altLang="zh-CN" sz="2000" dirty="0">
                <a:latin typeface="Times New Roman" pitchFamily="18" charset="0"/>
                <a:cs typeface="Times New Roman" pitchFamily="18" charset="0"/>
              </a:rPr>
              <a:t>point of </a:t>
            </a:r>
            <a:r>
              <a:rPr lang="en-GB" altLang="zh-CN" sz="2000" dirty="0">
                <a:solidFill>
                  <a:srgbClr val="FF0000"/>
                </a:solidFill>
                <a:latin typeface="Times New Roman" pitchFamily="18" charset="0"/>
                <a:cs typeface="Times New Roman" pitchFamily="18" charset="0"/>
              </a:rPr>
              <a:t>resemblance</a:t>
            </a:r>
            <a:r>
              <a:rPr lang="en-GB" altLang="zh-CN" sz="2000" dirty="0">
                <a:latin typeface="Times New Roman" pitchFamily="18" charset="0"/>
                <a:cs typeface="Times New Roman" pitchFamily="18" charset="0"/>
              </a:rPr>
              <a:t>, analogy draws a parallel between unlike things that have </a:t>
            </a:r>
            <a:r>
              <a:rPr lang="en-GB" altLang="zh-CN" sz="2000" dirty="0">
                <a:solidFill>
                  <a:srgbClr val="FF0000"/>
                </a:solidFill>
                <a:latin typeface="Times New Roman" pitchFamily="18" charset="0"/>
                <a:cs typeface="Times New Roman" pitchFamily="18" charset="0"/>
              </a:rPr>
              <a:t>several </a:t>
            </a:r>
            <a:r>
              <a:rPr lang="en-GB" altLang="zh-CN" sz="2000" dirty="0">
                <a:latin typeface="Times New Roman" pitchFamily="18" charset="0"/>
                <a:cs typeface="Times New Roman" pitchFamily="18" charset="0"/>
              </a:rPr>
              <a:t>common qualities or points of resemblance. ( things are </a:t>
            </a:r>
            <a:r>
              <a:rPr lang="en-GB" altLang="zh-CN" sz="2000" dirty="0">
                <a:solidFill>
                  <a:srgbClr val="FF0000"/>
                </a:solidFill>
                <a:latin typeface="Times New Roman" pitchFamily="18" charset="0"/>
                <a:cs typeface="Times New Roman" pitchFamily="18" charset="0"/>
              </a:rPr>
              <a:t>alike</a:t>
            </a:r>
            <a:r>
              <a:rPr lang="en-GB" altLang="zh-CN" sz="2000" dirty="0">
                <a:latin typeface="Times New Roman" pitchFamily="18" charset="0"/>
                <a:cs typeface="Times New Roman" pitchFamily="18" charset="0"/>
              </a:rPr>
              <a:t> in  several/many respects)</a:t>
            </a:r>
          </a:p>
          <a:p>
            <a:endParaRPr lang="en-GB" altLang="zh-CN" sz="2000" dirty="0">
              <a:latin typeface="Times New Roman" pitchFamily="18" charset="0"/>
              <a:cs typeface="Times New Roman" pitchFamily="18" charset="0"/>
            </a:endParaRPr>
          </a:p>
          <a:p>
            <a:pPr>
              <a:buFont typeface="Arial" charset="0"/>
              <a:buChar char="•"/>
            </a:pPr>
            <a:r>
              <a:rPr lang="en-GB" altLang="zh-CN" sz="2000" dirty="0">
                <a:latin typeface="Times New Roman" pitchFamily="18" charset="0"/>
                <a:cs typeface="Times New Roman" pitchFamily="18" charset="0"/>
              </a:rPr>
              <a:t>The </a:t>
            </a:r>
            <a:r>
              <a:rPr lang="en-GB" altLang="zh-CN" sz="2000" dirty="0">
                <a:solidFill>
                  <a:srgbClr val="FF0000"/>
                </a:solidFill>
                <a:latin typeface="Times New Roman" pitchFamily="18" charset="0"/>
                <a:cs typeface="Times New Roman" pitchFamily="18" charset="0"/>
              </a:rPr>
              <a:t>function </a:t>
            </a:r>
            <a:r>
              <a:rPr lang="en-GB" altLang="zh-CN" sz="2000" dirty="0">
                <a:latin typeface="Times New Roman" pitchFamily="18" charset="0"/>
                <a:cs typeface="Times New Roman" pitchFamily="18" charset="0"/>
              </a:rPr>
              <a:t>of analogy differs also from that of simile or metaphor. While the latter figures serve to heighten effect *with vivid imagery, analogy is chiefly used for the purpose of persuasion or for the explanation or exposition of an idea. </a:t>
            </a:r>
          </a:p>
          <a:p>
            <a:pPr>
              <a:buNone/>
            </a:pPr>
            <a:endParaRPr lang="en-GB" altLang="zh-CN" sz="2000" dirty="0">
              <a:latin typeface="Times New Roman" pitchFamily="18" charset="0"/>
              <a:cs typeface="Times New Roman" pitchFamily="18" charset="0"/>
            </a:endParaRPr>
          </a:p>
          <a:p>
            <a:pPr>
              <a:buNone/>
            </a:pPr>
            <a:r>
              <a:rPr lang="en-US" altLang="zh-CN" sz="2000" dirty="0">
                <a:latin typeface="Times New Roman" pitchFamily="18" charset="0"/>
                <a:cs typeface="Times New Roman" pitchFamily="18" charset="0"/>
              </a:rPr>
              <a:t>*   It is an effective way to </a:t>
            </a:r>
            <a:r>
              <a:rPr lang="en-US" altLang="zh-CN" sz="2000" dirty="0">
                <a:solidFill>
                  <a:srgbClr val="FF0000"/>
                </a:solidFill>
                <a:latin typeface="Times New Roman" pitchFamily="18" charset="0"/>
                <a:cs typeface="Times New Roman" pitchFamily="18" charset="0"/>
              </a:rPr>
              <a:t>make the abstract concrete. </a:t>
            </a:r>
            <a:r>
              <a:rPr lang="en-US" altLang="zh-CN" sz="2000" dirty="0">
                <a:latin typeface="Times New Roman" pitchFamily="18" charset="0"/>
                <a:cs typeface="Times New Roman" pitchFamily="18" charset="0"/>
              </a:rPr>
              <a:t>There is emotional impact in the analogy that is lacking in the abstract argument.</a:t>
            </a:r>
          </a:p>
          <a:p>
            <a:endParaRPr lang="en-US" altLang="zh-CN" sz="2400" dirty="0">
              <a:latin typeface="Times New Roman" pitchFamily="18" charset="0"/>
              <a:cs typeface="Times New Roman" pitchFamily="18" charset="0"/>
            </a:endParaRPr>
          </a:p>
        </p:txBody>
      </p:sp>
    </p:spTree>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4282" y="428604"/>
            <a:ext cx="8229600" cy="6143668"/>
          </a:xfrm>
        </p:spPr>
        <p:txBody>
          <a:bodyPr>
            <a:normAutofit lnSpcReduction="10000"/>
          </a:bodyPr>
          <a:lstStyle/>
          <a:p>
            <a:pPr>
              <a:buNone/>
            </a:pPr>
            <a:r>
              <a:rPr lang="en-US" altLang="zh-CN" sz="2000" dirty="0">
                <a:solidFill>
                  <a:srgbClr val="C00000"/>
                </a:solidFill>
                <a:latin typeface="Times New Roman" pitchFamily="18" charset="0"/>
                <a:cs typeface="Times New Roman" pitchFamily="18" charset="0"/>
              </a:rPr>
              <a:t>4. </a:t>
            </a:r>
            <a:r>
              <a:rPr lang="en-GB" altLang="zh-CN" sz="2000" dirty="0">
                <a:solidFill>
                  <a:srgbClr val="C00000"/>
                </a:solidFill>
                <a:latin typeface="Times New Roman" pitchFamily="18" charset="0"/>
                <a:cs typeface="Times New Roman" pitchFamily="18" charset="0"/>
              </a:rPr>
              <a:t>Analogy </a:t>
            </a:r>
          </a:p>
          <a:p>
            <a:pPr>
              <a:buNone/>
            </a:pPr>
            <a:r>
              <a:rPr lang="en-GB" altLang="zh-CN" sz="2000" dirty="0">
                <a:latin typeface="Times New Roman" pitchFamily="18" charset="0"/>
                <a:cs typeface="Times New Roman" pitchFamily="18" charset="0"/>
              </a:rPr>
              <a:t>    1</a:t>
            </a:r>
            <a:r>
              <a:rPr lang="en-US" altLang="zh-CN" sz="2000" dirty="0">
                <a:latin typeface="Times New Roman" pitchFamily="18" charset="0"/>
                <a:cs typeface="Times New Roman" pitchFamily="18" charset="0"/>
              </a:rPr>
              <a:t>)</a:t>
            </a:r>
            <a:r>
              <a:rPr lang="en-GB" altLang="zh-CN" sz="2000" dirty="0">
                <a:latin typeface="Times New Roman" pitchFamily="18" charset="0"/>
                <a:cs typeface="Times New Roman" pitchFamily="18" charset="0"/>
              </a:rPr>
              <a:t> cliffs</a:t>
            </a:r>
            <a:r>
              <a:rPr lang="en-US" altLang="zh-CN" sz="2000" dirty="0">
                <a:latin typeface="Times New Roman" pitchFamily="18" charset="0"/>
                <a:cs typeface="Times New Roman" pitchFamily="18" charset="0"/>
              </a:rPr>
              <a:t>→people </a:t>
            </a:r>
            <a:r>
              <a:rPr lang="en-GB" altLang="zh-CN" sz="2000" dirty="0">
                <a:latin typeface="Times New Roman" pitchFamily="18" charset="0"/>
                <a:cs typeface="Times New Roman" pitchFamily="18" charset="0"/>
              </a:rPr>
              <a:t> look stern, forbidding, unapproachable </a:t>
            </a:r>
          </a:p>
          <a:p>
            <a:pPr>
              <a:buNone/>
            </a:pPr>
            <a:r>
              <a:rPr lang="en-GB" altLang="zh-CN" sz="2000" dirty="0">
                <a:latin typeface="Times New Roman" pitchFamily="18" charset="0"/>
                <a:cs typeface="Times New Roman" pitchFamily="18" charset="0"/>
              </a:rPr>
              <a:t>    2)  the barren open sandy beach </a:t>
            </a:r>
            <a:r>
              <a:rPr lang="en-US" altLang="zh-CN" sz="2000" dirty="0">
                <a:latin typeface="Times New Roman" pitchFamily="18" charset="0"/>
                <a:cs typeface="Times New Roman" pitchFamily="18" charset="0"/>
              </a:rPr>
              <a:t>→people  have </a:t>
            </a:r>
            <a:r>
              <a:rPr lang="en-GB" altLang="zh-CN" sz="2000" dirty="0">
                <a:latin typeface="Times New Roman" pitchFamily="18" charset="0"/>
                <a:cs typeface="Times New Roman" pitchFamily="18" charset="0"/>
              </a:rPr>
              <a:t>nothing to reveal</a:t>
            </a:r>
          </a:p>
          <a:p>
            <a:pPr>
              <a:buNone/>
            </a:pPr>
            <a:endParaRPr lang="en-GB" altLang="zh-CN" sz="2400" dirty="0">
              <a:latin typeface="Times New Roman" pitchFamily="18" charset="0"/>
              <a:cs typeface="Times New Roman" pitchFamily="18" charset="0"/>
            </a:endParaRPr>
          </a:p>
          <a:p>
            <a:pPr>
              <a:buNone/>
            </a:pPr>
            <a:r>
              <a:rPr lang="en-GB" altLang="zh-CN" sz="2000" dirty="0">
                <a:latin typeface="Times New Roman" pitchFamily="18" charset="0"/>
                <a:cs typeface="Times New Roman" pitchFamily="18" charset="0"/>
              </a:rPr>
              <a:t>5. What I like best are the stern cliffs, with ranges of mountains soaring behind them, full of possibilities, peaks to be scaled only by the most daring. </a:t>
            </a:r>
          </a:p>
          <a:p>
            <a:pPr marL="457200" indent="-457200">
              <a:buAutoNum type="arabicParenR"/>
            </a:pPr>
            <a:r>
              <a:rPr lang="en-GB" altLang="zh-CN" sz="2000" dirty="0">
                <a:solidFill>
                  <a:srgbClr val="C00000"/>
                </a:solidFill>
                <a:latin typeface="Times New Roman" pitchFamily="18" charset="0"/>
                <a:cs typeface="Times New Roman" pitchFamily="18" charset="0"/>
              </a:rPr>
              <a:t>stern: </a:t>
            </a:r>
            <a:r>
              <a:rPr lang="en-US" altLang="zh-CN" sz="2000" dirty="0">
                <a:latin typeface="Times New Roman" pitchFamily="18" charset="0"/>
                <a:cs typeface="Times New Roman" pitchFamily="18" charset="0"/>
              </a:rPr>
              <a:t>sharp;  something difficult to do.</a:t>
            </a:r>
          </a:p>
          <a:p>
            <a:pPr marL="457200" indent="-457200">
              <a:buNone/>
            </a:pPr>
            <a:endParaRPr lang="en-US" altLang="zh-CN" sz="2000" dirty="0">
              <a:latin typeface="Times New Roman" pitchFamily="18" charset="0"/>
              <a:cs typeface="Times New Roman" pitchFamily="18" charset="0"/>
            </a:endParaRPr>
          </a:p>
          <a:p>
            <a:pPr marL="457200" indent="-457200">
              <a:buAutoNum type="arabicParenR" startAt="2"/>
            </a:pPr>
            <a:r>
              <a:rPr lang="en-GB" altLang="zh-CN" sz="2000" dirty="0">
                <a:solidFill>
                  <a:srgbClr val="C00000"/>
                </a:solidFill>
                <a:latin typeface="Times New Roman" pitchFamily="18" charset="0"/>
                <a:cs typeface="Times New Roman" pitchFamily="18" charset="0"/>
              </a:rPr>
              <a:t>with ranges of mountains soaring behind them, full of possibilities, peaks to be scaled only by the most daring: </a:t>
            </a:r>
            <a:r>
              <a:rPr lang="en-GB" altLang="zh-CN" sz="2000" dirty="0">
                <a:latin typeface="Times New Roman" pitchFamily="18" charset="0"/>
                <a:cs typeface="Times New Roman" pitchFamily="18" charset="0"/>
              </a:rPr>
              <a:t>Behind the stern cliffs, rising high into the sky are ranges of mountains and peaks which only the most daring people climb. These mountains may have all kinds of beautiful things hidden in them, things that cannot be seen from outside. For instance, one may find some strange species of plants or animals there. </a:t>
            </a:r>
          </a:p>
          <a:p>
            <a:pPr marL="457200" indent="-457200">
              <a:buNone/>
            </a:pPr>
            <a:endParaRPr lang="en-GB" altLang="zh-CN" sz="2000" dirty="0">
              <a:latin typeface="Times New Roman" pitchFamily="18" charset="0"/>
              <a:cs typeface="Times New Roman" pitchFamily="18" charset="0"/>
            </a:endParaRPr>
          </a:p>
          <a:p>
            <a:pPr marL="457200" indent="-457200">
              <a:buNone/>
            </a:pPr>
            <a:r>
              <a:rPr lang="en-GB" altLang="zh-CN" sz="2000" dirty="0">
                <a:solidFill>
                  <a:srgbClr val="C00000"/>
                </a:solidFill>
                <a:latin typeface="Times New Roman" pitchFamily="18" charset="0"/>
                <a:cs typeface="Times New Roman" pitchFamily="18" charset="0"/>
              </a:rPr>
              <a:t>3)    scale: </a:t>
            </a:r>
            <a:r>
              <a:rPr lang="en-US" altLang="zh-CN" sz="2000" dirty="0">
                <a:latin typeface="Times New Roman" pitchFamily="18" charset="0"/>
                <a:cs typeface="Times New Roman" pitchFamily="18" charset="0"/>
              </a:rPr>
              <a:t>to climb up a steep surface, such as a wall or the side of a mountain, often using special equipment: </a:t>
            </a:r>
          </a:p>
          <a:p>
            <a:pPr marL="365760" indent="-256032" fontAlgn="auto">
              <a:spcAft>
                <a:spcPts val="0"/>
              </a:spcAft>
              <a:buClr>
                <a:schemeClr val="accent3"/>
              </a:buClr>
              <a:buFont typeface="Georgia"/>
              <a:buNone/>
              <a:defRPr/>
            </a:pPr>
            <a:r>
              <a:rPr lang="en-US" altLang="zh-CN" sz="2000" dirty="0">
                <a:latin typeface="Times New Roman" pitchFamily="18" charset="0"/>
                <a:cs typeface="Times New Roman" pitchFamily="18" charset="0"/>
              </a:rPr>
              <a:t>     e.g. The prisoner scaled the high prison wall and ran off.</a:t>
            </a:r>
          </a:p>
          <a:p>
            <a:pPr marL="457200" indent="-457200">
              <a:buNone/>
            </a:pPr>
            <a:endParaRPr lang="en-US" altLang="zh-CN" sz="2000" dirty="0">
              <a:latin typeface="Times New Roman" pitchFamily="18" charset="0"/>
              <a:cs typeface="Times New Roman" pitchFamily="18" charset="0"/>
            </a:endParaRPr>
          </a:p>
          <a:p>
            <a:pPr>
              <a:buNone/>
            </a:pPr>
            <a:endParaRPr lang="en-GB" altLang="zh-CN" sz="2000" dirty="0">
              <a:latin typeface="Times New Roman" pitchFamily="18" charset="0"/>
              <a:cs typeface="Times New Roman" pitchFamily="18" charset="0"/>
            </a:endParaRPr>
          </a:p>
          <a:p>
            <a:pPr>
              <a:buNone/>
            </a:pPr>
            <a:endParaRPr lang="zh-CN" altLang="en-US" sz="2400" dirty="0">
              <a:latin typeface="Times New Roman" pitchFamily="18" charset="0"/>
              <a:cs typeface="Times New Roman" pitchFamily="18" charset="0"/>
            </a:endParaRP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500042"/>
            <a:ext cx="8229600" cy="4525963"/>
          </a:xfrm>
        </p:spPr>
        <p:txBody>
          <a:bodyPr>
            <a:normAutofit/>
          </a:bodyPr>
          <a:lstStyle/>
          <a:p>
            <a:pPr>
              <a:buNone/>
            </a:pPr>
            <a:r>
              <a:rPr lang="en-US" altLang="zh-CN" sz="2000" dirty="0">
                <a:latin typeface="Times New Roman" pitchFamily="18" charset="0"/>
                <a:cs typeface="Times New Roman" pitchFamily="18" charset="0"/>
              </a:rPr>
              <a:t>5. What plants of the high altitudes grow </a:t>
            </a:r>
            <a:r>
              <a:rPr lang="en-US" altLang="zh-CN" sz="2000" dirty="0" err="1">
                <a:latin typeface="Times New Roman" pitchFamily="18" charset="0"/>
                <a:cs typeface="Times New Roman" pitchFamily="18" charset="0"/>
              </a:rPr>
              <a:t>unravished</a:t>
            </a:r>
            <a:r>
              <a:rPr lang="en-US" altLang="zh-CN" sz="2000" dirty="0">
                <a:latin typeface="Times New Roman" pitchFamily="18" charset="0"/>
                <a:cs typeface="Times New Roman" pitchFamily="18" charset="0"/>
              </a:rPr>
              <a:t> among their crags and </a:t>
            </a:r>
          </a:p>
          <a:p>
            <a:pPr>
              <a:buNone/>
            </a:pPr>
            <a:r>
              <a:rPr lang="en-US" altLang="zh-CN" sz="2000" dirty="0">
                <a:latin typeface="Times New Roman" pitchFamily="18" charset="0"/>
                <a:cs typeface="Times New Roman" pitchFamily="18" charset="0"/>
              </a:rPr>
              <a:t>valleys? </a:t>
            </a:r>
          </a:p>
          <a:p>
            <a:pPr>
              <a:buNone/>
            </a:pPr>
            <a:endParaRPr lang="en-US" altLang="zh-CN" sz="2000" dirty="0">
              <a:latin typeface="Times New Roman" pitchFamily="18" charset="0"/>
              <a:cs typeface="Times New Roman" pitchFamily="18" charset="0"/>
            </a:endParaRPr>
          </a:p>
          <a:p>
            <a:pPr marL="457200" indent="-457200">
              <a:buAutoNum type="arabicParenR"/>
            </a:pPr>
            <a:r>
              <a:rPr lang="en-US" altLang="zh-CN" sz="2000" dirty="0">
                <a:solidFill>
                  <a:srgbClr val="C00000"/>
                </a:solidFill>
                <a:latin typeface="Times New Roman" pitchFamily="18" charset="0"/>
                <a:cs typeface="Times New Roman" pitchFamily="18" charset="0"/>
              </a:rPr>
              <a:t>high altitudes</a:t>
            </a:r>
            <a:r>
              <a:rPr lang="en-US" altLang="zh-CN" sz="2000" dirty="0">
                <a:latin typeface="Times New Roman" pitchFamily="18" charset="0"/>
                <a:cs typeface="Times New Roman" pitchFamily="18" charset="0"/>
              </a:rPr>
              <a:t>: high place, region </a:t>
            </a:r>
          </a:p>
          <a:p>
            <a:pPr marL="457200" indent="-457200">
              <a:buNone/>
            </a:pPr>
            <a:r>
              <a:rPr lang="en-US" altLang="zh-CN" sz="2000" dirty="0">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altitude:</a:t>
            </a:r>
            <a:r>
              <a:rPr lang="en-US" altLang="zh-CN" sz="2000" dirty="0">
                <a:latin typeface="Times New Roman" pitchFamily="18" charset="0"/>
                <a:cs typeface="Times New Roman" pitchFamily="18" charset="0"/>
              </a:rPr>
              <a:t> the height of a thing above the earth’s surface or above sea level. It means a high place or region when used in the plural form. </a:t>
            </a:r>
          </a:p>
          <a:p>
            <a:pPr marL="457200" indent="-457200">
              <a:buNone/>
            </a:pPr>
            <a:endParaRPr lang="en-US" altLang="zh-CN" sz="2000" dirty="0">
              <a:latin typeface="Times New Roman" pitchFamily="18" charset="0"/>
              <a:cs typeface="Times New Roman" pitchFamily="18" charset="0"/>
            </a:endParaRPr>
          </a:p>
          <a:p>
            <a:pPr marL="457200" indent="-457200">
              <a:buAutoNum type="arabicParenR" startAt="2"/>
            </a:pPr>
            <a:r>
              <a:rPr lang="en-US" altLang="zh-CN" sz="2000" dirty="0">
                <a:latin typeface="Times New Roman" pitchFamily="18" charset="0"/>
                <a:cs typeface="Times New Roman" pitchFamily="18" charset="0"/>
              </a:rPr>
              <a:t>grow </a:t>
            </a:r>
            <a:r>
              <a:rPr lang="en-US" altLang="zh-CN" sz="2000" dirty="0" err="1">
                <a:latin typeface="Times New Roman" pitchFamily="18" charset="0"/>
                <a:cs typeface="Times New Roman" pitchFamily="18" charset="0"/>
              </a:rPr>
              <a:t>unravished</a:t>
            </a:r>
            <a:r>
              <a:rPr lang="en-US" altLang="zh-CN" sz="2000" dirty="0">
                <a:latin typeface="Times New Roman" pitchFamily="18" charset="0"/>
                <a:cs typeface="Times New Roman" pitchFamily="18" charset="0"/>
              </a:rPr>
              <a:t> among crags and valleys: grow unharmed among the rocky crags or deep in the valleys.  The word </a:t>
            </a:r>
            <a:r>
              <a:rPr lang="en-US" altLang="zh-CN" sz="2000" i="1" dirty="0" err="1">
                <a:latin typeface="Times New Roman" pitchFamily="18" charset="0"/>
                <a:cs typeface="Times New Roman" pitchFamily="18" charset="0"/>
              </a:rPr>
              <a:t>unravished</a:t>
            </a:r>
            <a:r>
              <a:rPr lang="en-US" altLang="zh-CN" sz="2000" i="1"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is used figuratively.  </a:t>
            </a:r>
          </a:p>
          <a:p>
            <a:pPr marL="457200" indent="-457200">
              <a:buNone/>
            </a:pPr>
            <a:r>
              <a:rPr lang="en-US" altLang="zh-CN" sz="2000" dirty="0">
                <a:solidFill>
                  <a:srgbClr val="C00000"/>
                </a:solidFill>
                <a:latin typeface="Times New Roman" pitchFamily="18" charset="0"/>
                <a:cs typeface="Times New Roman" pitchFamily="18" charset="0"/>
              </a:rPr>
              <a:t>       ravish</a:t>
            </a:r>
            <a:r>
              <a:rPr lang="en-US" altLang="zh-CN" sz="2000" dirty="0">
                <a:latin typeface="Times New Roman" pitchFamily="18" charset="0"/>
                <a:cs typeface="Times New Roman" pitchFamily="18" charset="0"/>
              </a:rPr>
              <a:t>: to take or carry away by force; to rape (a woman)</a:t>
            </a:r>
          </a:p>
          <a:p>
            <a:pPr marL="457200" indent="-457200">
              <a:buNone/>
            </a:pPr>
            <a:r>
              <a:rPr lang="en-US" altLang="zh-CN" sz="2000" dirty="0">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crag: </a:t>
            </a:r>
            <a:r>
              <a:rPr lang="en-US" altLang="zh-CN" sz="2000" dirty="0">
                <a:latin typeface="Times New Roman" pitchFamily="18" charset="0"/>
                <a:cs typeface="Times New Roman" pitchFamily="18" charset="0"/>
              </a:rPr>
              <a:t>a steep rock or cliff</a:t>
            </a:r>
            <a:endParaRPr lang="zh-CN" altLang="en-US" sz="2000" dirty="0">
              <a:latin typeface="Times New Roman" pitchFamily="18" charset="0"/>
              <a:cs typeface="Times New Roman" pitchFamily="18" charset="0"/>
            </a:endParaRP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7" name="Rectangle 3"/>
          <p:cNvSpPr>
            <a:spLocks noGrp="1" noChangeArrowheads="1"/>
          </p:cNvSpPr>
          <p:nvPr>
            <p:ph idx="1"/>
          </p:nvPr>
        </p:nvSpPr>
        <p:spPr>
          <a:xfrm>
            <a:off x="0" y="571480"/>
            <a:ext cx="8142284" cy="5688013"/>
          </a:xfrm>
        </p:spPr>
        <p:txBody>
          <a:bodyPr>
            <a:normAutofit/>
          </a:bodyPr>
          <a:lstStyle/>
          <a:p>
            <a:pPr marL="914400" lvl="1" indent="-457200">
              <a:buNone/>
            </a:pPr>
            <a:endParaRPr lang="en-GB" altLang="zh-CN" sz="2000" dirty="0">
              <a:latin typeface="Times New Roman" pitchFamily="18" charset="0"/>
              <a:cs typeface="Times New Roman" pitchFamily="18" charset="0"/>
            </a:endParaRPr>
          </a:p>
          <a:p>
            <a:pPr marL="457200" indent="-457200" eaLnBrk="1" hangingPunct="1">
              <a:lnSpc>
                <a:spcPct val="80000"/>
              </a:lnSpc>
              <a:buNone/>
            </a:pPr>
            <a:endParaRPr lang="en-US" altLang="zh-CN" sz="2000" dirty="0">
              <a:latin typeface="Times New Roman" pitchFamily="18" charset="0"/>
              <a:ea typeface="Arial Unicode MS" pitchFamily="34" charset="-122"/>
              <a:cs typeface="Times New Roman" pitchFamily="18" charset="0"/>
            </a:endParaRPr>
          </a:p>
        </p:txBody>
      </p:sp>
      <p:sp>
        <p:nvSpPr>
          <p:cNvPr id="4" name="TextBox 3"/>
          <p:cNvSpPr txBox="1"/>
          <p:nvPr/>
        </p:nvSpPr>
        <p:spPr>
          <a:xfrm>
            <a:off x="500034" y="571480"/>
            <a:ext cx="8215370" cy="50167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6. So do I let my imagination play over the recesses of Laura’s character, so austere in the foreground but nurturing what treasures of tenderness, like delicate flowers, for the discovery of the venturesome.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So do I let my imagination play over the recesses of Laura’s character</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In the same way I let myself freely imagine what the innermost part of Laura’s character presents.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AutoNum type="arabicParenR" startAt="2"/>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recess: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(often plural) a secluded, withdrawn, or inner place, e.g. the recesses of the forests, the recesses of the subconscious, the innermost recesses of the heart.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3)    so austere in the foreground but nurturing what treasures of tenderness , like delicate flowers, for the discovery of the venturesome: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(She looks ) so severe outwardly, but inwardly she is full of tenderness—tenderness like delicate flowers waiting for the daring to discover. </a:t>
            </a: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00042"/>
            <a:ext cx="8229600" cy="5626121"/>
          </a:xfrm>
        </p:spPr>
        <p:txBody>
          <a:bodyPr>
            <a:normAutofit/>
          </a:bodyPr>
          <a:lstStyle/>
          <a:p>
            <a:pPr>
              <a:lnSpc>
                <a:spcPct val="90000"/>
              </a:lnSpc>
              <a:buNone/>
            </a:pPr>
            <a:r>
              <a:rPr lang="en-US" altLang="zh-CN" sz="2000" dirty="0">
                <a:latin typeface="Times New Roman" pitchFamily="18" charset="0"/>
                <a:cs typeface="Times New Roman" pitchFamily="18" charset="0"/>
              </a:rPr>
              <a:t>7. </a:t>
            </a:r>
            <a:r>
              <a:rPr lang="en-GB" altLang="zh-CN" sz="2000" dirty="0">
                <a:latin typeface="Times New Roman" pitchFamily="18" charset="0"/>
                <a:cs typeface="Times New Roman" pitchFamily="18" charset="0"/>
              </a:rPr>
              <a:t>the cliffs →Laura</a:t>
            </a:r>
          </a:p>
          <a:p>
            <a:pPr>
              <a:lnSpc>
                <a:spcPct val="90000"/>
              </a:lnSpc>
              <a:buNone/>
            </a:pPr>
            <a:r>
              <a:rPr lang="en-GB" altLang="zh-CN" sz="2000" dirty="0">
                <a:solidFill>
                  <a:srgbClr val="C00000"/>
                </a:solidFill>
                <a:latin typeface="Times New Roman" pitchFamily="18" charset="0"/>
                <a:cs typeface="Times New Roman" pitchFamily="18" charset="0"/>
              </a:rPr>
              <a:t>    stern/austere</a:t>
            </a:r>
          </a:p>
          <a:p>
            <a:pPr>
              <a:lnSpc>
                <a:spcPct val="90000"/>
              </a:lnSpc>
              <a:buNone/>
            </a:pPr>
            <a:r>
              <a:rPr lang="en-US" altLang="zh-CN" sz="2000" dirty="0">
                <a:latin typeface="Times New Roman" pitchFamily="18" charset="0"/>
                <a:cs typeface="Times New Roman" pitchFamily="18" charset="0"/>
              </a:rPr>
              <a:t>    *mountains and peaks → stern</a:t>
            </a:r>
          </a:p>
          <a:p>
            <a:pPr>
              <a:lnSpc>
                <a:spcPct val="90000"/>
              </a:lnSpc>
              <a:buNone/>
            </a:pPr>
            <a:r>
              <a:rPr lang="en-US" altLang="zh-CN" sz="2000" dirty="0">
                <a:latin typeface="Times New Roman" pitchFamily="18" charset="0"/>
                <a:cs typeface="Times New Roman" pitchFamily="18" charset="0"/>
              </a:rPr>
              <a:t>                    → m</a:t>
            </a:r>
            <a:r>
              <a:rPr lang="en-GB" altLang="zh-CN" sz="2000" dirty="0" err="1">
                <a:latin typeface="Times New Roman" pitchFamily="18" charset="0"/>
                <a:cs typeface="Times New Roman" pitchFamily="18" charset="0"/>
              </a:rPr>
              <a:t>ysterious</a:t>
            </a:r>
            <a:r>
              <a:rPr lang="en-GB" altLang="zh-CN" sz="2000" dirty="0">
                <a:latin typeface="Times New Roman" pitchFamily="18" charset="0"/>
                <a:cs typeface="Times New Roman" pitchFamily="18" charset="0"/>
              </a:rPr>
              <a:t> things</a:t>
            </a:r>
          </a:p>
          <a:p>
            <a:pPr>
              <a:lnSpc>
                <a:spcPct val="90000"/>
              </a:lnSpc>
              <a:buNone/>
            </a:pPr>
            <a:r>
              <a:rPr lang="en-GB" altLang="zh-CN" sz="2000" dirty="0">
                <a:latin typeface="Times New Roman" pitchFamily="18" charset="0"/>
                <a:cs typeface="Times New Roman" pitchFamily="18" charset="0"/>
              </a:rPr>
              <a:t>                    →to be scaled by the most daring</a:t>
            </a:r>
          </a:p>
          <a:p>
            <a:pPr>
              <a:lnSpc>
                <a:spcPct val="90000"/>
              </a:lnSpc>
              <a:buNone/>
            </a:pPr>
            <a:r>
              <a:rPr lang="en-GB" altLang="zh-CN" sz="2000" dirty="0">
                <a:latin typeface="Times New Roman" pitchFamily="18" charset="0"/>
                <a:cs typeface="Times New Roman" pitchFamily="18" charset="0"/>
              </a:rPr>
              <a:t>     *Laura</a:t>
            </a:r>
            <a:r>
              <a:rPr lang="en-US" altLang="zh-CN" sz="2000" dirty="0">
                <a:latin typeface="Times New Roman" pitchFamily="18" charset="0"/>
                <a:cs typeface="Times New Roman" pitchFamily="18" charset="0"/>
              </a:rPr>
              <a:t>→ austere</a:t>
            </a:r>
          </a:p>
          <a:p>
            <a:pPr>
              <a:lnSpc>
                <a:spcPct val="90000"/>
              </a:lnSpc>
              <a:buNone/>
            </a:pPr>
            <a:r>
              <a:rPr lang="en-GB" altLang="zh-CN" sz="2000"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→profound feelings of tenderness</a:t>
            </a:r>
          </a:p>
          <a:p>
            <a:pPr>
              <a:lnSpc>
                <a:spcPct val="90000"/>
              </a:lnSpc>
              <a:buNone/>
            </a:pPr>
            <a:r>
              <a:rPr lang="en-US" altLang="zh-CN" sz="2000" dirty="0">
                <a:latin typeface="Times New Roman" pitchFamily="18" charset="0"/>
                <a:cs typeface="Times New Roman" pitchFamily="18" charset="0"/>
              </a:rPr>
              <a:t>                    →secrets to be discovered only by the  courageous</a:t>
            </a:r>
          </a:p>
          <a:p>
            <a:pPr>
              <a:lnSpc>
                <a:spcPct val="90000"/>
              </a:lnSpc>
              <a:buNone/>
            </a:pPr>
            <a:endParaRPr lang="en-US" altLang="zh-CN" sz="2000" dirty="0">
              <a:latin typeface="Times New Roman" pitchFamily="18" charset="0"/>
              <a:cs typeface="Times New Roman" pitchFamily="18" charset="0"/>
            </a:endParaRPr>
          </a:p>
          <a:p>
            <a:pPr>
              <a:lnSpc>
                <a:spcPct val="90000"/>
              </a:lnSpc>
              <a:buNone/>
            </a:pPr>
            <a:r>
              <a:rPr lang="en-US" altLang="zh-CN" sz="2000" dirty="0">
                <a:latin typeface="Times New Roman" pitchFamily="18" charset="0"/>
                <a:cs typeface="Times New Roman" pitchFamily="18" charset="0"/>
              </a:rPr>
              <a:t>This is another instance of analogy. The author is comparing the cliffs to Laura. </a:t>
            </a:r>
          </a:p>
          <a:p>
            <a:pPr>
              <a:lnSpc>
                <a:spcPct val="90000"/>
              </a:lnSpc>
              <a:buNone/>
            </a:pPr>
            <a:r>
              <a:rPr lang="en-US" altLang="zh-CN" sz="2000" dirty="0">
                <a:latin typeface="Times New Roman" pitchFamily="18" charset="0"/>
                <a:cs typeface="Times New Roman" pitchFamily="18" charset="0"/>
              </a:rPr>
              <a:t>Both look stern at first glance. Behind the cliffs there are mountains and peaks </a:t>
            </a:r>
          </a:p>
          <a:p>
            <a:pPr>
              <a:lnSpc>
                <a:spcPct val="90000"/>
              </a:lnSpc>
              <a:buNone/>
            </a:pPr>
            <a:r>
              <a:rPr lang="en-US" altLang="zh-CN" sz="2000" dirty="0">
                <a:latin typeface="Times New Roman" pitchFamily="18" charset="0"/>
                <a:cs typeface="Times New Roman" pitchFamily="18" charset="0"/>
              </a:rPr>
              <a:t>whose crags and valleys present mysterious things. And Laura, serious though </a:t>
            </a:r>
          </a:p>
          <a:p>
            <a:pPr>
              <a:lnSpc>
                <a:spcPct val="90000"/>
              </a:lnSpc>
              <a:buNone/>
            </a:pPr>
            <a:r>
              <a:rPr lang="en-US" altLang="zh-CN" sz="2000" dirty="0">
                <a:latin typeface="Times New Roman" pitchFamily="18" charset="0"/>
                <a:cs typeface="Times New Roman" pitchFamily="18" charset="0"/>
              </a:rPr>
              <a:t>she may look, has a deep reserve and profound feelings of tenderness in the </a:t>
            </a:r>
          </a:p>
          <a:p>
            <a:pPr>
              <a:lnSpc>
                <a:spcPct val="90000"/>
              </a:lnSpc>
              <a:buNone/>
            </a:pPr>
            <a:r>
              <a:rPr lang="en-US" altLang="zh-CN" sz="2000" dirty="0">
                <a:latin typeface="Times New Roman" pitchFamily="18" charset="0"/>
                <a:cs typeface="Times New Roman" pitchFamily="18" charset="0"/>
              </a:rPr>
              <a:t>recesses of her character. The mysterious peaks are to be scaled by the most </a:t>
            </a:r>
          </a:p>
          <a:p>
            <a:pPr>
              <a:lnSpc>
                <a:spcPct val="90000"/>
              </a:lnSpc>
              <a:buNone/>
            </a:pPr>
            <a:r>
              <a:rPr lang="en-US" altLang="zh-CN" sz="2000" dirty="0">
                <a:latin typeface="Times New Roman" pitchFamily="18" charset="0"/>
                <a:cs typeface="Times New Roman" pitchFamily="18" charset="0"/>
              </a:rPr>
              <a:t>daring. Similarly only the courageous can discover the secrets in the innermost </a:t>
            </a:r>
          </a:p>
          <a:p>
            <a:pPr>
              <a:lnSpc>
                <a:spcPct val="90000"/>
              </a:lnSpc>
              <a:buNone/>
            </a:pPr>
            <a:r>
              <a:rPr lang="en-US" altLang="zh-CN" sz="2000" dirty="0">
                <a:latin typeface="Times New Roman" pitchFamily="18" charset="0"/>
                <a:cs typeface="Times New Roman" pitchFamily="18" charset="0"/>
              </a:rPr>
              <a:t>place of Laura’s heart. </a:t>
            </a:r>
            <a:endParaRPr lang="zh-CN" altLang="en-US" sz="2000" dirty="0">
              <a:latin typeface="Times New Roman" pitchFamily="18" charset="0"/>
              <a:cs typeface="Times New Roman"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1285860"/>
            <a:ext cx="8229600" cy="3143272"/>
          </a:xfrm>
        </p:spPr>
        <p:txBody>
          <a:bodyPr>
            <a:noAutofit/>
          </a:bodyPr>
          <a:lstStyle/>
          <a:p>
            <a:pPr>
              <a:lnSpc>
                <a:spcPct val="90000"/>
              </a:lnSpc>
              <a:buNone/>
            </a:pPr>
            <a:r>
              <a:rPr lang="en-US" altLang="zh-CN" sz="2400" dirty="0">
                <a:latin typeface="Times New Roman" pitchFamily="18" charset="0"/>
                <a:cs typeface="Times New Roman" pitchFamily="18" charset="0"/>
              </a:rPr>
              <a:t>Para 8-9:  Narrator is different from other passengers. </a:t>
            </a:r>
          </a:p>
          <a:p>
            <a:pPr>
              <a:lnSpc>
                <a:spcPct val="90000"/>
              </a:lnSpc>
              <a:buNone/>
            </a:pPr>
            <a:endParaRPr lang="en-US" altLang="zh-CN" sz="2400" dirty="0">
              <a:latin typeface="Times New Roman" pitchFamily="18" charset="0"/>
              <a:cs typeface="Times New Roman" pitchFamily="18" charset="0"/>
            </a:endParaRPr>
          </a:p>
          <a:p>
            <a:pPr marL="457200" indent="-457200">
              <a:lnSpc>
                <a:spcPct val="90000"/>
              </a:lnSpc>
              <a:buAutoNum type="arabicPeriod"/>
            </a:pPr>
            <a:r>
              <a:rPr lang="en-US" altLang="zh-CN" sz="2400" dirty="0">
                <a:latin typeface="Times New Roman" pitchFamily="18" charset="0"/>
                <a:cs typeface="Times New Roman" pitchFamily="18" charset="0"/>
              </a:rPr>
              <a:t>My fellow-passengers do not share my admiration: It is obvious that my fellow-passengers do not admire the stern cliffs as I do. </a:t>
            </a:r>
          </a:p>
          <a:p>
            <a:pPr marL="457200" indent="-457200">
              <a:lnSpc>
                <a:spcPct val="90000"/>
              </a:lnSpc>
              <a:buNone/>
            </a:pPr>
            <a:endParaRPr lang="en-US" altLang="zh-CN" sz="2400" dirty="0">
              <a:latin typeface="Times New Roman" pitchFamily="18" charset="0"/>
              <a:cs typeface="Times New Roman" pitchFamily="18" charset="0"/>
            </a:endParaRPr>
          </a:p>
          <a:p>
            <a:pPr marL="457200" indent="-457200">
              <a:lnSpc>
                <a:spcPct val="90000"/>
              </a:lnSpc>
              <a:buAutoNum type="arabicPeriod"/>
            </a:pPr>
            <a:r>
              <a:rPr lang="en-US" altLang="zh-CN" sz="2400" dirty="0">
                <a:latin typeface="Times New Roman" pitchFamily="18" charset="0"/>
                <a:cs typeface="Times New Roman" pitchFamily="18" charset="0"/>
              </a:rPr>
              <a:t>‘</a:t>
            </a:r>
            <a:r>
              <a:rPr lang="en-US" altLang="zh-CN" sz="2400" dirty="0" err="1">
                <a:latin typeface="Times New Roman" pitchFamily="18" charset="0"/>
                <a:cs typeface="Times New Roman" pitchFamily="18" charset="0"/>
              </a:rPr>
              <a:t>Drearee</a:t>
            </a:r>
            <a:r>
              <a:rPr lang="en-US" altLang="zh-CN" sz="2400" dirty="0">
                <a:latin typeface="Times New Roman" pitchFamily="18" charset="0"/>
                <a:cs typeface="Times New Roman" pitchFamily="18" charset="0"/>
              </a:rPr>
              <a:t> sorter </a:t>
            </a:r>
            <a:r>
              <a:rPr lang="en-US" altLang="zh-CN" sz="2400" dirty="0" err="1">
                <a:latin typeface="Times New Roman" pitchFamily="18" charset="0"/>
                <a:cs typeface="Times New Roman" pitchFamily="18" charset="0"/>
              </a:rPr>
              <a:t>cowst</a:t>
            </a:r>
            <a:r>
              <a:rPr lang="en-US" altLang="zh-CN" sz="2400" dirty="0">
                <a:latin typeface="Times New Roman" pitchFamily="18" charset="0"/>
                <a:cs typeface="Times New Roman" pitchFamily="18" charset="0"/>
              </a:rPr>
              <a:t>,’ said an Australian. ‘Makes you long for a bit of green.’</a:t>
            </a:r>
          </a:p>
          <a:p>
            <a:pPr marL="457200" indent="-457200">
              <a:lnSpc>
                <a:spcPct val="90000"/>
              </a:lnSpc>
              <a:buNone/>
            </a:pPr>
            <a:r>
              <a:rPr lang="en-US" altLang="zh-CN" sz="2400" dirty="0">
                <a:latin typeface="Times New Roman" pitchFamily="18" charset="0"/>
                <a:cs typeface="Times New Roman" pitchFamily="18" charset="0"/>
              </a:rPr>
              <a:t>        The coast is so grey and barren that one wants very much to see a bit of green things. </a:t>
            </a:r>
            <a:endParaRPr lang="zh-CN" altLang="en-US" sz="2400" dirty="0">
              <a:latin typeface="Times New Roman" pitchFamily="18" charset="0"/>
              <a:cs typeface="Times New Roman" pitchFamily="18"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937"/>
            <a:ext cx="8229600" cy="4807436"/>
          </a:xfrm>
        </p:spPr>
        <p:txBody>
          <a:bodyPr>
            <a:noAutofit/>
          </a:bodyPr>
          <a:lstStyle/>
          <a:p>
            <a:pPr marL="0" indent="0">
              <a:lnSpc>
                <a:spcPct val="150000"/>
              </a:lnSpc>
              <a:buNone/>
            </a:pPr>
            <a:r>
              <a:rPr lang="en-US" altLang="zh-CN" sz="2400" dirty="0">
                <a:latin typeface="Times New Roman" pitchFamily="18" charset="0"/>
                <a:cs typeface="Times New Roman" pitchFamily="18" charset="0"/>
              </a:rPr>
              <a:t>1. </a:t>
            </a:r>
            <a:r>
              <a:rPr lang="zh-CN" altLang="en-US" sz="2400" dirty="0">
                <a:latin typeface="Times New Roman" pitchFamily="18" charset="0"/>
                <a:cs typeface="Times New Roman" pitchFamily="18" charset="0"/>
              </a:rPr>
              <a:t>陡峭的悬崖</a:t>
            </a:r>
            <a:r>
              <a:rPr lang="en-US" altLang="zh-CN" sz="2400" dirty="0">
                <a:latin typeface="Times New Roman" pitchFamily="18" charset="0"/>
                <a:cs typeface="Times New Roman" pitchFamily="18" charset="0"/>
              </a:rPr>
              <a:t>(precipitous bluffs)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2. </a:t>
            </a:r>
            <a:r>
              <a:rPr lang="zh-CN" altLang="en-US" sz="2400" dirty="0">
                <a:latin typeface="Times New Roman" pitchFamily="18" charset="0"/>
                <a:cs typeface="Times New Roman" pitchFamily="18" charset="0"/>
              </a:rPr>
              <a:t>突拔而起</a:t>
            </a:r>
            <a:r>
              <a:rPr lang="en-US" altLang="zh-CN" sz="2400" dirty="0">
                <a:latin typeface="Times New Roman" pitchFamily="18" charset="0"/>
                <a:cs typeface="Times New Roman" pitchFamily="18" charset="0"/>
              </a:rPr>
              <a:t>(rise sheer)</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3. </a:t>
            </a:r>
            <a:r>
              <a:rPr lang="zh-CN" altLang="en-US" sz="2400" dirty="0">
                <a:latin typeface="Times New Roman" pitchFamily="18" charset="0"/>
                <a:cs typeface="Times New Roman" pitchFamily="18" charset="0"/>
              </a:rPr>
              <a:t>地势低洼连绵数英里</a:t>
            </a:r>
            <a:r>
              <a:rPr lang="en-US" altLang="zh-CN" sz="2400" dirty="0">
                <a:latin typeface="Times New Roman" pitchFamily="18" charset="0"/>
                <a:cs typeface="Times New Roman" pitchFamily="18" charset="0"/>
              </a:rPr>
              <a:t>(low-lying stretch with miles of…)</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4.</a:t>
            </a:r>
          </a:p>
          <a:p>
            <a:pPr marL="0" indent="0">
              <a:lnSpc>
                <a:spcPct val="150000"/>
              </a:lnSpc>
              <a:buNone/>
            </a:pPr>
            <a:r>
              <a:rPr lang="zh-CN" altLang="en-US" sz="2400" dirty="0">
                <a:latin typeface="Times New Roman" pitchFamily="18" charset="0"/>
                <a:cs typeface="Times New Roman" pitchFamily="18" charset="0"/>
              </a:rPr>
              <a:t>渺无人迹</a:t>
            </a:r>
            <a:r>
              <a:rPr lang="en-US" altLang="zh-CN" sz="2400" dirty="0">
                <a:latin typeface="Times New Roman" pitchFamily="18" charset="0"/>
                <a:cs typeface="Times New Roman" pitchFamily="18" charset="0"/>
              </a:rPr>
              <a:t>(no sign of habitation)</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5.  </a:t>
            </a:r>
            <a:r>
              <a:rPr lang="zh-CN" altLang="en-US" sz="2400" dirty="0">
                <a:latin typeface="Times New Roman" pitchFamily="18" charset="0"/>
                <a:cs typeface="Times New Roman" pitchFamily="18" charset="0"/>
              </a:rPr>
              <a:t>贫瘠而荒凉</a:t>
            </a:r>
            <a:r>
              <a:rPr lang="en-US" altLang="zh-CN" sz="2400" dirty="0">
                <a:latin typeface="Times New Roman" pitchFamily="18" charset="0"/>
                <a:cs typeface="Times New Roman" pitchFamily="18" charset="0"/>
              </a:rPr>
              <a:t>(bleached and barren)</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6. </a:t>
            </a:r>
            <a:r>
              <a:rPr lang="zh-CN" altLang="en-US" sz="2400" dirty="0">
                <a:latin typeface="Times New Roman" pitchFamily="18" charset="0"/>
                <a:cs typeface="Times New Roman" pitchFamily="18" charset="0"/>
              </a:rPr>
              <a:t>令人望而生畏、难以接近</a:t>
            </a:r>
            <a:r>
              <a:rPr lang="en-US" altLang="zh-CN" sz="2400" dirty="0">
                <a:latin typeface="Times New Roman" pitchFamily="18" charset="0"/>
                <a:cs typeface="Times New Roman" pitchFamily="18" charset="0"/>
              </a:rPr>
              <a:t>(forbidding and unapproachable)</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7. </a:t>
            </a:r>
            <a:r>
              <a:rPr lang="zh-CN" altLang="en-US" sz="2400" dirty="0">
                <a:latin typeface="Times New Roman" pitchFamily="18" charset="0"/>
                <a:cs typeface="Times New Roman" pitchFamily="18" charset="0"/>
              </a:rPr>
              <a:t>无秘可隐</a:t>
            </a:r>
            <a:r>
              <a:rPr lang="en-US" altLang="zh-CN" sz="2400" dirty="0">
                <a:latin typeface="Times New Roman" pitchFamily="18" charset="0"/>
                <a:cs typeface="Times New Roman" pitchFamily="18" charset="0"/>
              </a:rPr>
              <a:t>(present no mystery)</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8.</a:t>
            </a:r>
            <a:r>
              <a:rPr lang="zh-CN" altLang="en-US" sz="2400" dirty="0">
                <a:latin typeface="Times New Roman" pitchFamily="18" charset="0"/>
                <a:cs typeface="Times New Roman" pitchFamily="18" charset="0"/>
              </a:rPr>
              <a:t>悬崖峭壁（</a:t>
            </a:r>
            <a:r>
              <a:rPr lang="en-US" altLang="zh-CN" sz="2400" dirty="0">
                <a:latin typeface="Times New Roman" pitchFamily="18" charset="0"/>
                <a:cs typeface="Times New Roman" pitchFamily="18" charset="0"/>
              </a:rPr>
              <a:t>stern cliffs</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9. </a:t>
            </a:r>
            <a:r>
              <a:rPr lang="zh-CN" altLang="en-US" sz="2400" dirty="0">
                <a:latin typeface="Times New Roman" pitchFamily="18" charset="0"/>
                <a:cs typeface="Times New Roman" pitchFamily="18" charset="0"/>
              </a:rPr>
              <a:t>连绵的山脉</a:t>
            </a:r>
            <a:r>
              <a:rPr lang="en-US" altLang="zh-CN" sz="2400" dirty="0">
                <a:latin typeface="Times New Roman" pitchFamily="18" charset="0"/>
                <a:cs typeface="Times New Roman" pitchFamily="18" charset="0"/>
              </a:rPr>
              <a:t>(ranges of mountains)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10. </a:t>
            </a:r>
            <a:r>
              <a:rPr lang="zh-CN" altLang="en-US" sz="2400" dirty="0">
                <a:latin typeface="Times New Roman" pitchFamily="18" charset="0"/>
                <a:cs typeface="Times New Roman" pitchFamily="18" charset="0"/>
              </a:rPr>
              <a:t>等待被攀登的山峰</a:t>
            </a:r>
            <a:r>
              <a:rPr lang="en-US" altLang="zh-CN" sz="2400" dirty="0">
                <a:latin typeface="Times New Roman" pitchFamily="18" charset="0"/>
                <a:cs typeface="Times New Roman" pitchFamily="18" charset="0"/>
              </a:rPr>
              <a:t>(peaks to be scaled)</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11. </a:t>
            </a:r>
            <a:r>
              <a:rPr lang="zh-CN" altLang="en-US" sz="2400" dirty="0">
                <a:latin typeface="Times New Roman" pitchFamily="18" charset="0"/>
                <a:cs typeface="Times New Roman" pitchFamily="18" charset="0"/>
              </a:rPr>
              <a:t>未被破坏（植物）</a:t>
            </a:r>
            <a:r>
              <a:rPr lang="en-US" altLang="zh-CN" sz="2400" dirty="0">
                <a:latin typeface="Times New Roman" pitchFamily="18" charset="0"/>
                <a:cs typeface="Times New Roman" pitchFamily="18" charset="0"/>
              </a:rPr>
              <a:t>(grow unravished)</a:t>
            </a:r>
            <a:r>
              <a:rPr lang="zh-CN" altLang="en-US" sz="2400" dirty="0">
                <a:latin typeface="Times New Roman" pitchFamily="18" charset="0"/>
                <a:cs typeface="Times New Roman" pitchFamily="18" charset="0"/>
              </a:rPr>
              <a:t>；</a:t>
            </a:r>
            <a:r>
              <a:rPr lang="en-US" altLang="zh-CN" sz="2400" dirty="0">
                <a:latin typeface="Times New Roman" pitchFamily="18" charset="0"/>
                <a:cs typeface="Times New Roman" pitchFamily="18" charset="0"/>
              </a:rPr>
              <a:t> 12. </a:t>
            </a:r>
            <a:r>
              <a:rPr lang="zh-CN" altLang="en-US" sz="2400" dirty="0">
                <a:latin typeface="Times New Roman" pitchFamily="18" charset="0"/>
                <a:cs typeface="Times New Roman" pitchFamily="18" charset="0"/>
              </a:rPr>
              <a:t>峭壁和幽谷中</a:t>
            </a:r>
            <a:r>
              <a:rPr lang="en-US" altLang="zh-CN" sz="2400" dirty="0">
                <a:latin typeface="Times New Roman" pitchFamily="18" charset="0"/>
                <a:cs typeface="Times New Roman" pitchFamily="18" charset="0"/>
              </a:rPr>
              <a:t>(among crags and valleys)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13. </a:t>
            </a:r>
            <a:r>
              <a:rPr lang="zh-CN" altLang="en-US" sz="2400" dirty="0">
                <a:latin typeface="Times New Roman" pitchFamily="18" charset="0"/>
                <a:cs typeface="Times New Roman" pitchFamily="18" charset="0"/>
              </a:rPr>
              <a:t>探索性格深处的秘密</a:t>
            </a:r>
            <a:r>
              <a:rPr lang="en-US" altLang="zh-CN" sz="2400" dirty="0">
                <a:latin typeface="Times New Roman" pitchFamily="18" charset="0"/>
                <a:cs typeface="Times New Roman" pitchFamily="18" charset="0"/>
              </a:rPr>
              <a:t>(play over the recesses of one’s character)</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14. </a:t>
            </a:r>
            <a:r>
              <a:rPr lang="zh-CN" altLang="en-US" sz="2400" dirty="0">
                <a:latin typeface="Times New Roman" pitchFamily="18" charset="0"/>
                <a:cs typeface="Times New Roman" pitchFamily="18" charset="0"/>
              </a:rPr>
              <a:t>表面严肃冷峻</a:t>
            </a:r>
            <a:r>
              <a:rPr lang="en-US" altLang="zh-CN" sz="2400" dirty="0">
                <a:latin typeface="Times New Roman" pitchFamily="18" charset="0"/>
                <a:cs typeface="Times New Roman" pitchFamily="18" charset="0"/>
              </a:rPr>
              <a:t>(austere in the foreground)</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15. </a:t>
            </a:r>
            <a:r>
              <a:rPr lang="zh-CN" altLang="en-US" sz="2400" dirty="0">
                <a:latin typeface="Times New Roman" pitchFamily="18" charset="0"/>
                <a:cs typeface="Times New Roman" pitchFamily="18" charset="0"/>
              </a:rPr>
              <a:t>蕴含丰富温柔的情感 </a:t>
            </a:r>
            <a:r>
              <a:rPr lang="en-US" altLang="zh-CN" sz="2400" dirty="0">
                <a:latin typeface="Times New Roman" pitchFamily="18" charset="0"/>
                <a:cs typeface="Times New Roman" pitchFamily="18" charset="0"/>
              </a:rPr>
              <a:t>(nurture treasures of tenderness)</a:t>
            </a:r>
            <a:r>
              <a:rPr lang="zh-CN" altLang="en-US" sz="2400" dirty="0">
                <a:latin typeface="Times New Roman" pitchFamily="18" charset="0"/>
                <a:cs typeface="Times New Roman" pitchFamily="18" charset="0"/>
              </a:rPr>
              <a:t>； </a:t>
            </a:r>
            <a:r>
              <a:rPr lang="en-US" altLang="zh-CN" sz="2400" dirty="0">
                <a:latin typeface="Times New Roman" pitchFamily="18" charset="0"/>
                <a:cs typeface="Times New Roman" pitchFamily="18" charset="0"/>
              </a:rPr>
              <a:t>16. </a:t>
            </a:r>
            <a:r>
              <a:rPr lang="zh-CN" altLang="en-US" sz="2400" dirty="0">
                <a:latin typeface="Times New Roman" pitchFamily="18" charset="0"/>
                <a:cs typeface="Times New Roman" pitchFamily="18" charset="0"/>
              </a:rPr>
              <a:t>宛若娇嫩的花朵</a:t>
            </a:r>
            <a:r>
              <a:rPr lang="en-US" altLang="zh-CN" sz="2400" dirty="0">
                <a:latin typeface="Times New Roman" pitchFamily="18" charset="0"/>
                <a:cs typeface="Times New Roman" pitchFamily="18" charset="0"/>
              </a:rPr>
              <a:t>(like a delicate flower)</a:t>
            </a:r>
            <a:endParaRPr lang="zh-CN" alt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301057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72082" y="1347535"/>
            <a:ext cx="6314342" cy="4457952"/>
          </a:xfrm>
          <a:prstGeom prst="rect">
            <a:avLst/>
          </a:prstGeom>
          <a:noFill/>
          <a:ln w="9525">
            <a:noFill/>
            <a:miter lim="800000"/>
            <a:headEnd/>
            <a:tailEnd/>
          </a:ln>
        </p:spPr>
        <p:txBody>
          <a:bodyPr>
            <a:spAutoFit/>
          </a:bodyPr>
          <a:lstStyle/>
          <a:p>
            <a:pPr>
              <a:lnSpc>
                <a:spcPct val="150000"/>
              </a:lnSpc>
              <a:buFontTx/>
              <a:buChar char="•"/>
            </a:pPr>
            <a:r>
              <a:rPr lang="en-US" altLang="zh-CN" sz="2400" dirty="0">
                <a:latin typeface="Times New Roman" pitchFamily="18" charset="0"/>
                <a:cs typeface="Times New Roman" pitchFamily="18" charset="0"/>
              </a:rPr>
              <a:t>   She wrote her first ballads </a:t>
            </a:r>
            <a:r>
              <a:rPr lang="zh-CN" altLang="en-US" sz="2400" dirty="0">
                <a:latin typeface="Times New Roman" pitchFamily="18" charset="0"/>
                <a:cs typeface="Times New Roman" pitchFamily="18" charset="0"/>
              </a:rPr>
              <a:t>（叙事诗）</a:t>
            </a:r>
            <a:r>
              <a:rPr lang="en-US" altLang="zh-CN" sz="2400" dirty="0">
                <a:latin typeface="Times New Roman" pitchFamily="18" charset="0"/>
                <a:cs typeface="Times New Roman" pitchFamily="18" charset="0"/>
              </a:rPr>
              <a:t>at the  </a:t>
            </a:r>
          </a:p>
          <a:p>
            <a:pPr>
              <a:lnSpc>
                <a:spcPct val="150000"/>
              </a:lnSpc>
            </a:pPr>
            <a:r>
              <a:rPr lang="en-US" altLang="zh-CN" sz="2400" dirty="0">
                <a:latin typeface="Times New Roman" pitchFamily="18" charset="0"/>
                <a:cs typeface="Times New Roman" pitchFamily="18" charset="0"/>
              </a:rPr>
              <a:t>     age of 11.</a:t>
            </a:r>
          </a:p>
          <a:p>
            <a:pPr>
              <a:lnSpc>
                <a:spcPct val="150000"/>
              </a:lnSpc>
              <a:buFontTx/>
              <a:buChar char="•"/>
            </a:pPr>
            <a:r>
              <a:rPr lang="en-US" altLang="zh-CN" sz="2400" dirty="0">
                <a:latin typeface="Times New Roman" pitchFamily="18" charset="0"/>
                <a:cs typeface="Times New Roman" pitchFamily="18" charset="0"/>
              </a:rPr>
              <a:t>   Between 1906 and 1910, she produced 8</a:t>
            </a:r>
          </a:p>
          <a:p>
            <a:pPr>
              <a:lnSpc>
                <a:spcPct val="150000"/>
              </a:lnSpc>
            </a:pPr>
            <a:r>
              <a:rPr lang="en-US" altLang="zh-CN" sz="2400" dirty="0">
                <a:latin typeface="Times New Roman" pitchFamily="18" charset="0"/>
                <a:cs typeface="Times New Roman" pitchFamily="18" charset="0"/>
              </a:rPr>
              <a:t>     novels and 8 plays. </a:t>
            </a:r>
          </a:p>
          <a:p>
            <a:pPr>
              <a:lnSpc>
                <a:spcPct val="150000"/>
              </a:lnSpc>
              <a:buFontTx/>
              <a:buChar char="•"/>
            </a:pPr>
            <a:r>
              <a:rPr lang="en-US" altLang="zh-CN" sz="2400" dirty="0">
                <a:latin typeface="Times New Roman" pitchFamily="18" charset="0"/>
                <a:cs typeface="Times New Roman" pitchFamily="18" charset="0"/>
              </a:rPr>
              <a:t>   In 1913, she married the diplomat and </a:t>
            </a:r>
          </a:p>
          <a:p>
            <a:pPr>
              <a:lnSpc>
                <a:spcPct val="150000"/>
              </a:lnSpc>
            </a:pPr>
            <a:r>
              <a:rPr lang="en-US" altLang="zh-CN" sz="2400" dirty="0">
                <a:latin typeface="Times New Roman" pitchFamily="18" charset="0"/>
                <a:cs typeface="Times New Roman" pitchFamily="18" charset="0"/>
              </a:rPr>
              <a:t>     critic </a:t>
            </a:r>
            <a:r>
              <a:rPr lang="en-US" altLang="zh-CN" sz="2400" dirty="0">
                <a:solidFill>
                  <a:srgbClr val="E9940B"/>
                </a:solidFill>
                <a:latin typeface="Times New Roman" pitchFamily="18" charset="0"/>
                <a:cs typeface="Times New Roman" pitchFamily="18" charset="0"/>
              </a:rPr>
              <a:t>Harold Nicolson</a:t>
            </a:r>
            <a:r>
              <a:rPr lang="en-US" altLang="zh-CN" sz="2400" dirty="0">
                <a:latin typeface="Times New Roman" pitchFamily="18" charset="0"/>
                <a:cs typeface="Times New Roman" pitchFamily="18" charset="0"/>
              </a:rPr>
              <a:t>; they had two </a:t>
            </a:r>
          </a:p>
          <a:p>
            <a:pPr>
              <a:lnSpc>
                <a:spcPct val="150000"/>
              </a:lnSpc>
            </a:pPr>
            <a:r>
              <a:rPr lang="en-US" altLang="zh-CN" sz="2400" dirty="0">
                <a:latin typeface="Times New Roman" pitchFamily="18" charset="0"/>
                <a:cs typeface="Times New Roman" pitchFamily="18" charset="0"/>
              </a:rPr>
              <a:t>     children, Benedict Nicholson, the art </a:t>
            </a:r>
          </a:p>
          <a:p>
            <a:pPr>
              <a:lnSpc>
                <a:spcPct val="150000"/>
              </a:lnSpc>
            </a:pPr>
            <a:r>
              <a:rPr lang="en-US" altLang="zh-CN" sz="2400" dirty="0">
                <a:latin typeface="Times New Roman" pitchFamily="18" charset="0"/>
                <a:cs typeface="Times New Roman" pitchFamily="18" charset="0"/>
              </a:rPr>
              <a:t>     critic, and Nigel Nicholson, the publisher. </a:t>
            </a:r>
          </a:p>
        </p:txBody>
      </p:sp>
      <p:sp>
        <p:nvSpPr>
          <p:cNvPr id="20485" name="Rectangle 5"/>
          <p:cNvSpPr>
            <a:spLocks noChangeArrowheads="1"/>
          </p:cNvSpPr>
          <p:nvPr/>
        </p:nvSpPr>
        <p:spPr bwMode="auto">
          <a:xfrm>
            <a:off x="467544" y="1141904"/>
            <a:ext cx="5410200" cy="685800"/>
          </a:xfrm>
          <a:prstGeom prst="rect">
            <a:avLst/>
          </a:prstGeom>
          <a:noFill/>
          <a:ln w="9525">
            <a:noFill/>
            <a:miter lim="800000"/>
            <a:headEnd/>
            <a:tailEnd/>
          </a:ln>
          <a:effectLst/>
        </p:spPr>
        <p:txBody>
          <a:bodyPr anchor="ctr"/>
          <a:lstStyle/>
          <a:p>
            <a:pPr marL="1117600" indent="-1117600">
              <a:buFontTx/>
              <a:buAutoNum type="romanUcPeriod"/>
              <a:defRPr/>
            </a:pPr>
            <a:endParaRPr lang="en-US" sz="4000" b="1">
              <a:solidFill>
                <a:srgbClr val="6572CF"/>
              </a:solidFill>
              <a:effectLst>
                <a:outerShdw blurRad="38100" dist="38100" dir="2700000" algn="tl">
                  <a:srgbClr val="C0C0C0"/>
                </a:outerShdw>
              </a:effectLst>
              <a:latin typeface="Monotype Corsiva" pitchFamily="66" charset="0"/>
              <a:ea typeface="宋体" pitchFamily="2" charset="-122"/>
            </a:endParaRPr>
          </a:p>
        </p:txBody>
      </p:sp>
      <p:sp>
        <p:nvSpPr>
          <p:cNvPr id="20487" name="Rectangle 7"/>
          <p:cNvSpPr>
            <a:spLocks noChangeArrowheads="1"/>
          </p:cNvSpPr>
          <p:nvPr/>
        </p:nvSpPr>
        <p:spPr bwMode="auto">
          <a:xfrm>
            <a:off x="285720" y="428604"/>
            <a:ext cx="5410200" cy="685800"/>
          </a:xfrm>
          <a:prstGeom prst="rect">
            <a:avLst/>
          </a:prstGeom>
          <a:noFill/>
          <a:ln w="9525">
            <a:noFill/>
            <a:miter lim="800000"/>
            <a:headEnd/>
            <a:tailEnd/>
          </a:ln>
          <a:effectLst/>
        </p:spPr>
        <p:txBody>
          <a:bodyPr anchor="ctr"/>
          <a:lstStyle/>
          <a:p>
            <a:pPr marL="1117600" indent="-1117600">
              <a:defRPr/>
            </a:pPr>
            <a:r>
              <a:rPr lang="en-US" altLang="zh-CN" sz="3200" b="1" dirty="0">
                <a:solidFill>
                  <a:srgbClr val="C00000"/>
                </a:solidFill>
                <a:latin typeface="Times New Roman" pitchFamily="18" charset="0"/>
                <a:ea typeface="宋体" pitchFamily="2" charset="-122"/>
                <a:cs typeface="Times New Roman" pitchFamily="18" charset="0"/>
              </a:rPr>
              <a:t>About the Author</a:t>
            </a:r>
          </a:p>
        </p:txBody>
      </p:sp>
      <p:pic>
        <p:nvPicPr>
          <p:cNvPr id="13317" name="Picture 7" descr="Published 2005"/>
          <p:cNvPicPr>
            <a:picLocks noChangeAspect="1" noChangeArrowheads="1"/>
          </p:cNvPicPr>
          <p:nvPr/>
        </p:nvPicPr>
        <p:blipFill>
          <a:blip r:embed="rId3"/>
          <a:srcRect/>
          <a:stretch>
            <a:fillRect/>
          </a:stretch>
        </p:blipFill>
        <p:spPr bwMode="auto">
          <a:xfrm>
            <a:off x="6643702" y="1928802"/>
            <a:ext cx="2321169" cy="3384550"/>
          </a:xfrm>
          <a:prstGeom prst="rect">
            <a:avLst/>
          </a:prstGeom>
          <a:noFill/>
          <a:ln w="9525">
            <a:noFill/>
            <a:miter lim="800000"/>
            <a:headEnd/>
            <a:tailEnd/>
          </a:ln>
        </p:spPr>
      </p:pic>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81" name="Rectangle 17"/>
          <p:cNvSpPr>
            <a:spLocks noChangeArrowheads="1"/>
          </p:cNvSpPr>
          <p:nvPr/>
        </p:nvSpPr>
        <p:spPr bwMode="auto">
          <a:xfrm>
            <a:off x="323850" y="1219200"/>
            <a:ext cx="8424863" cy="5638800"/>
          </a:xfrm>
          <a:prstGeom prst="rect">
            <a:avLst/>
          </a:prstGeom>
          <a:noFill/>
          <a:ln w="9525">
            <a:noFill/>
            <a:miter lim="800000"/>
            <a:headEnd/>
            <a:tailEnd/>
          </a:ln>
          <a:effectLst/>
        </p:spPr>
        <p:txBody>
          <a:bodyPr/>
          <a:lstStyle/>
          <a:p>
            <a:pPr marL="685800" marR="0" lvl="0" indent="-685800" algn="l"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zh-CN" altLang="zh-CN" sz="2800" b="0" i="0" u="none" strike="noStrike" kern="1200" cap="none" spc="0" normalizeH="0" baseline="0" noProof="0">
              <a:ln>
                <a:noFill/>
              </a:ln>
              <a:solidFill>
                <a:prstClr val="black"/>
              </a:solidFill>
              <a:effectLst/>
              <a:uLnTx/>
              <a:uFillTx/>
              <a:latin typeface="Times New Roman" pitchFamily="18" charset="0"/>
              <a:ea typeface="宋体" panose="02010600030101010101" pitchFamily="2" charset="-122"/>
              <a:cs typeface="+mn-cs"/>
            </a:endParaRPr>
          </a:p>
        </p:txBody>
      </p:sp>
      <p:sp>
        <p:nvSpPr>
          <p:cNvPr id="600082" name="Rectangle 18"/>
          <p:cNvSpPr>
            <a:spLocks noChangeArrowheads="1"/>
          </p:cNvSpPr>
          <p:nvPr/>
        </p:nvSpPr>
        <p:spPr bwMode="auto">
          <a:xfrm>
            <a:off x="468313" y="1219200"/>
            <a:ext cx="8447087" cy="5638800"/>
          </a:xfrm>
          <a:prstGeom prst="rect">
            <a:avLst/>
          </a:prstGeom>
          <a:noFill/>
          <a:ln w="9525">
            <a:noFill/>
            <a:miter lim="800000"/>
            <a:headEnd/>
            <a:tailEnd/>
          </a:ln>
          <a:effectLst/>
        </p:spPr>
        <p:txBody>
          <a:bodyPr/>
          <a:lstStyle/>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US"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a:p>
            <a:pPr marL="685800" marR="0" lvl="0" indent="-685800" algn="just" defTabSz="914400" rtl="0" eaLnBrk="1" fontAlgn="auto" latinLnBrk="0" hangingPunct="1">
              <a:lnSpc>
                <a:spcPct val="100000"/>
              </a:lnSpc>
              <a:spcBef>
                <a:spcPct val="20000"/>
              </a:spcBef>
              <a:spcAft>
                <a:spcPts val="0"/>
              </a:spcAft>
              <a:buClr>
                <a:srgbClr val="800080"/>
              </a:buClr>
              <a:buSzPct val="60000"/>
              <a:buFont typeface="Wingdings" pitchFamily="2" charset="2"/>
              <a:buNone/>
              <a:tabLst/>
              <a:defRPr/>
            </a:pPr>
            <a:endParaRPr kumimoji="0" lang="en-GB" altLang="zh-CN" sz="3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0083" name="Rectangle 19"/>
          <p:cNvSpPr>
            <a:spLocks noChangeArrowheads="1"/>
          </p:cNvSpPr>
          <p:nvPr/>
        </p:nvSpPr>
        <p:spPr bwMode="auto">
          <a:xfrm>
            <a:off x="142844" y="785794"/>
            <a:ext cx="8280400" cy="707886"/>
          </a:xfrm>
          <a:prstGeom prst="rect">
            <a:avLst/>
          </a:prstGeom>
          <a:noFill/>
          <a:ln w="9525">
            <a:noFill/>
            <a:miter lim="800000"/>
            <a:headEnd/>
            <a:tailEnd/>
          </a:ln>
          <a:effectLst/>
        </p:spPr>
        <p:txBody>
          <a:bodyPr anchor="ctr">
            <a:spAutoFit/>
          </a:bodyPr>
          <a:lstStyle/>
          <a:p>
            <a:pPr marL="0" marR="0" lvl="0" indent="228600" algn="l" defTabSz="914400" rtl="0" eaLnBrk="1" fontAlgn="auto" latinLnBrk="0" hangingPunct="1">
              <a:lnSpc>
                <a:spcPct val="100000"/>
              </a:lnSpc>
              <a:spcBef>
                <a:spcPts val="0"/>
              </a:spcBef>
              <a:spcAft>
                <a:spcPts val="0"/>
              </a:spcAft>
              <a:buClrTx/>
              <a:buSzTx/>
              <a:buFontTx/>
              <a:buNone/>
              <a:tabLst/>
              <a:defRPr/>
            </a:pPr>
            <a:endPar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228600" algn="l" defTabSz="914400" rtl="0" eaLnBrk="1" fontAlgn="auto" latinLnBrk="0" hangingPunct="1">
              <a:lnSpc>
                <a:spcPct val="100000"/>
              </a:lnSpc>
              <a:spcBef>
                <a:spcPts val="0"/>
              </a:spcBef>
              <a:spcAft>
                <a:spcPts val="0"/>
              </a:spcAft>
              <a:buClrTx/>
              <a:buSzTx/>
              <a:buFontTx/>
              <a:buNone/>
              <a:tabLst/>
              <a:defRPr/>
            </a:pPr>
            <a:r>
              <a:rPr kumimoji="0" lang="en-GB"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p:txBody>
      </p:sp>
      <p:sp>
        <p:nvSpPr>
          <p:cNvPr id="5" name="TextBox 4"/>
          <p:cNvSpPr txBox="1"/>
          <p:nvPr/>
        </p:nvSpPr>
        <p:spPr>
          <a:xfrm>
            <a:off x="392086" y="1246361"/>
            <a:ext cx="8501090" cy="2792239"/>
          </a:xfrm>
          <a:prstGeom prst="rect">
            <a:avLst/>
          </a:prstGeom>
          <a:noFill/>
        </p:spPr>
        <p:txBody>
          <a:bodyPr wrap="square" rtlCol="0">
            <a:spAutoFit/>
          </a:bodyPr>
          <a:lstStyle/>
          <a:p>
            <a:pPr marL="457200" marR="0" lvl="0" indent="-457200" algn="l" defTabSz="914400" rtl="0" eaLnBrk="1" fontAlgn="auto" latinLnBrk="0" hangingPunct="1">
              <a:lnSpc>
                <a:spcPct val="150000"/>
              </a:lnSpc>
              <a:spcBef>
                <a:spcPts val="0"/>
              </a:spcBef>
              <a:spcAft>
                <a:spcPts val="0"/>
              </a:spcAft>
              <a:buClrTx/>
              <a:buSzTx/>
              <a:buFontTx/>
              <a:buAutoNum type="arabicPeriod"/>
              <a:tabLst/>
              <a:defRPr/>
            </a:pP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不恰当，不优雅；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飞射下来；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3.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回舱就寝、散去就寝； </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4.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滑入泳池；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5.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爬上空无一人的甲板；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6.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无拘无束的人；</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7.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沐浴在水中；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8.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赐予观察世界的慧眼；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9.</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丢弃凡人常有的弱点；</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10.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不再嫉妒、没有野心、没有恶意；</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11.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打败某人的欲望；</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12.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享受心灵的净化； </a:t>
            </a: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13. </a:t>
            </a:r>
            <a:r>
              <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享受暖风浴肤、凉水托体的快感</a:t>
            </a:r>
            <a:endPar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extLst>
      <p:ext uri="{BB962C8B-B14F-4D97-AF65-F5344CB8AC3E}">
        <p14:creationId xmlns:p14="http://schemas.microsoft.com/office/powerpoint/2010/main" val="616242791"/>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285860"/>
            <a:ext cx="7772400" cy="1470025"/>
          </a:xfrm>
        </p:spPr>
        <p:txBody>
          <a:bodyPr/>
          <a:lstStyle/>
          <a:p>
            <a:r>
              <a:rPr lang="en-US" altLang="zh-CN" dirty="0">
                <a:latin typeface="Times New Roman" pitchFamily="18" charset="0"/>
                <a:cs typeface="Times New Roman" pitchFamily="18" charset="0"/>
              </a:rPr>
              <a:t>No Signposts in the Sea</a:t>
            </a: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428728" y="2928934"/>
            <a:ext cx="6400800" cy="1752600"/>
          </a:xfrm>
        </p:spPr>
        <p:txBody>
          <a:bodyPr/>
          <a:lstStyle/>
          <a:p>
            <a:r>
              <a:rPr lang="en-US" altLang="zh-CN" dirty="0">
                <a:latin typeface="Times New Roman" pitchFamily="18" charset="0"/>
                <a:cs typeface="Times New Roman" pitchFamily="18" charset="0"/>
              </a:rPr>
              <a:t>Detailed Study </a:t>
            </a:r>
          </a:p>
          <a:p>
            <a:r>
              <a:rPr lang="en-US" altLang="zh-CN" dirty="0">
                <a:latin typeface="Times New Roman" pitchFamily="18" charset="0"/>
                <a:cs typeface="Times New Roman" pitchFamily="18" charset="0"/>
              </a:rPr>
              <a:t>(Paras 11-17)</a:t>
            </a:r>
            <a:endParaRPr lang="zh-CN" altLang="en-US" dirty="0">
              <a:latin typeface="Times New Roman" pitchFamily="18" charset="0"/>
              <a:cs typeface="Times New Roman" pitchFamily="18"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5" name="TextBox 4"/>
          <p:cNvSpPr txBox="1"/>
          <p:nvPr/>
        </p:nvSpPr>
        <p:spPr>
          <a:xfrm>
            <a:off x="285720" y="928670"/>
            <a:ext cx="8572528" cy="6247864"/>
          </a:xfrm>
          <a:prstGeom prst="rect">
            <a:avLst/>
          </a:prstGeom>
          <a:noFill/>
        </p:spPr>
        <p:txBody>
          <a:bodyPr wrap="square" rtlCol="0">
            <a:spAutoFit/>
          </a:bodyPr>
          <a:lstStyle/>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Darkness falls, and there is nothing but the intermittent gleam of lighthouse on a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solitary promontory.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intermittent: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stopping and starting at irregular intervals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They saw the intermittent gleams from a lighthouse.</a:t>
            </a:r>
            <a:br>
              <a:rPr kumimoji="0" lang="en-US" sz="2000" b="0" i="0" u="none" strike="noStrike" kern="1200" cap="none" spc="0" normalizeH="0" baseline="0" noProof="0" dirty="0">
                <a:ln>
                  <a:noFill/>
                </a:ln>
                <a:solidFill>
                  <a:prstClr val="black"/>
                </a:solidFill>
                <a:effectLst/>
                <a:uLnTx/>
                <a:uFillTx/>
                <a:latin typeface="Calibri"/>
                <a:ea typeface="+mn-ea"/>
                <a:cs typeface="+mn-cs"/>
              </a:rPr>
            </a:br>
            <a:r>
              <a:rPr kumimoji="0" lang="en-US" sz="2000" b="0" i="0" u="none" strike="noStrike" kern="1200" cap="none" spc="0" normalizeH="0" baseline="0" noProof="0" dirty="0">
                <a:ln>
                  <a:noFill/>
                </a:ln>
                <a:solidFill>
                  <a:prstClr val="black"/>
                </a:solidFill>
                <a:effectLst/>
                <a:uLnTx/>
                <a:uFillTx/>
                <a:latin typeface="Calibri"/>
                <a:ea typeface="+mn-ea"/>
                <a:cs typeface="+mn-cs"/>
              </a:rPr>
              <a:t>        </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他们看见了灯塔发出一闪一灭的光。 </a:t>
            </a:r>
            <a:endPar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She suffered from intermittent headache. </a:t>
            </a:r>
            <a:r>
              <a:rPr kumimoji="0" lang="zh-CN" altLang="en-US"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她患间歇性头痛。</a:t>
            </a:r>
            <a:endParaRPr kumimoji="0" lang="en-US" altLang="zh-CN" sz="2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gleam: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flash of light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闪烁、微光</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I could see the faint gleam of light in the distance.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我能看见远处微弱的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灯光。 </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 gleam of interest in the matter came into her eyes.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她的眼睛里显露出</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一丝对此事感到兴趣的神情。</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2. a solitary promontory: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lonely headland, a cape; a natural elevation (especially a rocky one that juts out into the sea)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海角</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
        <p:nvSpPr>
          <p:cNvPr id="6" name="矩形 5"/>
          <p:cNvSpPr/>
          <p:nvPr/>
        </p:nvSpPr>
        <p:spPr>
          <a:xfrm>
            <a:off x="214282" y="357166"/>
            <a:ext cx="8215370" cy="461665"/>
          </a:xfrm>
          <a:prstGeom prst="rect">
            <a:avLst/>
          </a:prstGeom>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Paragraph 11:</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28596" y="642918"/>
            <a:ext cx="8072494" cy="63094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 12-17: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Colonel’s witty remarks and rich knowledge made Carr learn and reflect on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sth</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p>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 typeface="Georgia" pitchFamily="18" charset="0"/>
              <a:buAutoNum type="arabicPeriod"/>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We rounded just such a cape towards sunset, the most easterly point of a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continent, dramatically high and lonely, a great purple mountain overhung by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 great purple cloud.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1) dramatically: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strikingly; impressively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2) a great purple mountain overhung by a great purple cloud</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There was a big purple cloud over a large purple mountain.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日落时分，我们的船刚好绕过这样一个海角，它位于一块大陆的最东端，是一座孤峰高</a:t>
            </a: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耸的紫色大山，山顶笼罩着大片紫色的云雾。</a:t>
            </a: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2</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 The sea had turned to a corresponding dusk of lavender.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The color of the sea had changed into a dim purple which was in harmony </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with the color of the sky and the surroundings.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海水也相应地变成了淡紫色。</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corresponding: accompanying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相应的，一致的</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All rights carry with them corresponding responsibilities. </a:t>
            </a:r>
          </a:p>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 typeface="Georgia" pitchFamily="18" charset="0"/>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28564" y="857208"/>
            <a:ext cx="8715436" cy="6000792"/>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3. Aloof on the top, the yellow light revolved, steady, warning; I wondered </a:t>
            </a:r>
          </a:p>
          <a:p>
            <a:pPr marL="457200" indent="-457200">
              <a:lnSpc>
                <a:spcPct val="90000"/>
              </a:lnSpc>
              <a:buNone/>
            </a:pPr>
            <a:r>
              <a:rPr lang="en-US" altLang="zh-CN" sz="2200" dirty="0">
                <a:latin typeface="Times New Roman" pitchFamily="18" charset="0"/>
                <a:cs typeface="Times New Roman" pitchFamily="18" charset="0"/>
              </a:rPr>
              <a:t>what mortal controlled it, in what must be one of the loneliest, most </a:t>
            </a:r>
          </a:p>
          <a:p>
            <a:pPr marL="457200" indent="-457200">
              <a:lnSpc>
                <a:spcPct val="90000"/>
              </a:lnSpc>
              <a:buNone/>
            </a:pPr>
            <a:r>
              <a:rPr lang="en-US" altLang="zh-CN" sz="2200" dirty="0">
                <a:latin typeface="Times New Roman" pitchFamily="18" charset="0"/>
                <a:cs typeface="Times New Roman" pitchFamily="18" charset="0"/>
              </a:rPr>
              <a:t>forbidding spots on Earth.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1)  </a:t>
            </a:r>
            <a:r>
              <a:rPr lang="en-US" altLang="zh-CN" sz="2200" dirty="0">
                <a:solidFill>
                  <a:srgbClr val="C00000"/>
                </a:solidFill>
                <a:latin typeface="Times New Roman" pitchFamily="18" charset="0"/>
                <a:cs typeface="Times New Roman" pitchFamily="18" charset="0"/>
              </a:rPr>
              <a:t>aloof: </a:t>
            </a:r>
            <a:r>
              <a:rPr lang="en-US" altLang="zh-CN" sz="2200" dirty="0">
                <a:latin typeface="Times New Roman" pitchFamily="18" charset="0"/>
                <a:cs typeface="Times New Roman" pitchFamily="18" charset="0"/>
              </a:rPr>
              <a:t>remote in manner; </a:t>
            </a:r>
            <a:r>
              <a:rPr lang="zh-CN" altLang="en-US" sz="2200" dirty="0">
                <a:latin typeface="Times New Roman" pitchFamily="18" charset="0"/>
                <a:cs typeface="Times New Roman" pitchFamily="18" charset="0"/>
              </a:rPr>
              <a:t>疏远的，远离的</a:t>
            </a: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e.g. She had always kept herself aloof from the boys in class. </a:t>
            </a:r>
            <a:r>
              <a:rPr lang="zh-CN" altLang="en-US" sz="2200" dirty="0">
                <a:latin typeface="Times New Roman" pitchFamily="18" charset="0"/>
                <a:cs typeface="Times New Roman" pitchFamily="18" charset="0"/>
              </a:rPr>
              <a:t>她一直和</a:t>
            </a: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a:t>
            </a:r>
            <a:r>
              <a:rPr lang="zh-CN" altLang="en-US" sz="2200" dirty="0">
                <a:latin typeface="Times New Roman" pitchFamily="18" charset="0"/>
                <a:cs typeface="Times New Roman" pitchFamily="18" charset="0"/>
              </a:rPr>
              <a:t>班上的男同学保持疏远的关系。 </a:t>
            </a: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2</a:t>
            </a:r>
            <a:r>
              <a:rPr lang="zh-CN" altLang="en-US" sz="2200" dirty="0">
                <a:latin typeface="Times New Roman" pitchFamily="18" charset="0"/>
                <a:cs typeface="Times New Roman" pitchFamily="18" charset="0"/>
              </a:rPr>
              <a:t>） </a:t>
            </a:r>
            <a:r>
              <a:rPr lang="en-US" altLang="zh-CN" sz="2200" dirty="0">
                <a:solidFill>
                  <a:srgbClr val="C00000"/>
                </a:solidFill>
                <a:latin typeface="Times New Roman" pitchFamily="18" charset="0"/>
                <a:cs typeface="Times New Roman" pitchFamily="18" charset="0"/>
              </a:rPr>
              <a:t>mortal: </a:t>
            </a:r>
            <a:r>
              <a:rPr lang="en-US" altLang="zh-CN" sz="2200" dirty="0">
                <a:latin typeface="Times New Roman" pitchFamily="18" charset="0"/>
                <a:cs typeface="Times New Roman" pitchFamily="18" charset="0"/>
              </a:rPr>
              <a:t>a human being, person, a being that will die eventually.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1000108"/>
            <a:ext cx="8715436" cy="4357718"/>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4. Haunted too, for many wrecks had piled up on the reefs in the past, when </a:t>
            </a:r>
          </a:p>
          <a:p>
            <a:pPr marL="457200" indent="-457200">
              <a:lnSpc>
                <a:spcPct val="90000"/>
              </a:lnSpc>
              <a:buNone/>
            </a:pPr>
            <a:r>
              <a:rPr lang="en-US" altLang="zh-CN" sz="2200" dirty="0">
                <a:latin typeface="Times New Roman" pitchFamily="18" charset="0"/>
                <a:cs typeface="Times New Roman" pitchFamily="18" charset="0"/>
              </a:rPr>
              <a:t>there was no beacon to guide them.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haunted</a:t>
            </a:r>
            <a:r>
              <a:rPr lang="en-US" altLang="zh-CN" sz="2200" dirty="0">
                <a:latin typeface="Times New Roman" pitchFamily="18" charset="0"/>
                <a:cs typeface="Times New Roman" pitchFamily="18" charset="0"/>
              </a:rPr>
              <a:t>: frequented by ghosts </a:t>
            </a: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wreck</a:t>
            </a:r>
            <a:r>
              <a:rPr lang="en-US" altLang="zh-CN" sz="2200" dirty="0">
                <a:latin typeface="Times New Roman" pitchFamily="18" charset="0"/>
                <a:cs typeface="Times New Roman" pitchFamily="18" charset="0"/>
              </a:rPr>
              <a:t>: a ship that has sunk or is so badly damaged that it cannot sail; goods or wreckage cast ashore after a shipwreck. </a:t>
            </a:r>
          </a:p>
          <a:p>
            <a:pPr marL="457200" indent="-457200">
              <a:lnSpc>
                <a:spcPct val="90000"/>
              </a:lnSpc>
              <a:buAutoNum type="arabicParenR" startAt="3"/>
            </a:pPr>
            <a:r>
              <a:rPr lang="en-US" altLang="zh-CN" sz="2200" dirty="0">
                <a:solidFill>
                  <a:srgbClr val="C00000"/>
                </a:solidFill>
                <a:latin typeface="Times New Roman" pitchFamily="18" charset="0"/>
                <a:cs typeface="Times New Roman" pitchFamily="18" charset="0"/>
              </a:rPr>
              <a:t>reef: </a:t>
            </a:r>
            <a:r>
              <a:rPr lang="en-US" altLang="zh-CN" sz="2200" dirty="0">
                <a:latin typeface="Times New Roman" pitchFamily="18" charset="0"/>
                <a:cs typeface="Times New Roman" pitchFamily="18" charset="0"/>
              </a:rPr>
              <a:t>a line of sharp rocks made of coral, or raised area of sand near the surface of the sea. </a:t>
            </a:r>
            <a:r>
              <a:rPr lang="zh-CN" altLang="en-US" sz="2200" dirty="0">
                <a:latin typeface="Times New Roman" pitchFamily="18" charset="0"/>
                <a:cs typeface="Times New Roman" pitchFamily="18" charset="0"/>
              </a:rPr>
              <a:t>暗礁</a:t>
            </a:r>
            <a:endParaRPr lang="en-US" altLang="zh-CN" sz="2200" dirty="0">
              <a:latin typeface="Times New Roman" pitchFamily="18" charset="0"/>
              <a:cs typeface="Times New Roman" pitchFamily="18" charset="0"/>
            </a:endParaRPr>
          </a:p>
          <a:p>
            <a:pPr marL="457200" indent="-457200">
              <a:lnSpc>
                <a:spcPct val="90000"/>
              </a:lnSpc>
              <a:buNone/>
            </a:pPr>
            <a:r>
              <a:rPr lang="en-US" altLang="zh-CN" sz="2200" dirty="0">
                <a:latin typeface="Times New Roman" pitchFamily="18" charset="0"/>
                <a:cs typeface="Times New Roman" pitchFamily="18" charset="0"/>
              </a:rPr>
              <a:t>      e.g.  The ship was wrecked on a reef. </a:t>
            </a:r>
          </a:p>
          <a:p>
            <a:pPr marL="457200" indent="-457200">
              <a:lnSpc>
                <a:spcPct val="90000"/>
              </a:lnSpc>
              <a:buNone/>
            </a:pPr>
            <a:r>
              <a:rPr lang="en-US" altLang="zh-CN" sz="2200" dirty="0">
                <a:solidFill>
                  <a:srgbClr val="C00000"/>
                </a:solidFill>
                <a:latin typeface="Times New Roman" pitchFamily="18" charset="0"/>
                <a:cs typeface="Times New Roman" pitchFamily="18" charset="0"/>
              </a:rPr>
              <a:t>4)  beacon: </a:t>
            </a:r>
            <a:r>
              <a:rPr lang="en-US" altLang="zh-CN" sz="2200" dirty="0">
                <a:latin typeface="Times New Roman" pitchFamily="18" charset="0"/>
                <a:cs typeface="Times New Roman" pitchFamily="18" charset="0"/>
              </a:rPr>
              <a:t>a special tower with a bright light, or a floating object that sends signals, used to warn boats that they are near the shore. </a:t>
            </a: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1000108"/>
            <a:ext cx="8715436" cy="4357718"/>
          </a:xfrm>
        </p:spPr>
        <p:txBody>
          <a:bodyPr>
            <a:normAutofit/>
          </a:bodyPr>
          <a:lstStyle/>
          <a:p>
            <a:pPr marL="457200" indent="-457200">
              <a:lnSpc>
                <a:spcPct val="90000"/>
              </a:lnSpc>
              <a:buNone/>
            </a:pPr>
            <a:r>
              <a:rPr lang="en-US" altLang="zh-CN" sz="2200" dirty="0">
                <a:latin typeface="Times New Roman" pitchFamily="18" charset="0"/>
                <a:cs typeface="Times New Roman" pitchFamily="18" charset="0"/>
              </a:rPr>
              <a:t>Para 13-16</a:t>
            </a:r>
            <a:r>
              <a:rPr lang="zh-CN" altLang="en-US" sz="2200" dirty="0">
                <a:latin typeface="Times New Roman" pitchFamily="18" charset="0"/>
                <a:cs typeface="Times New Roman" pitchFamily="18" charset="0"/>
              </a:rPr>
              <a:t>： </a:t>
            </a:r>
            <a:r>
              <a:rPr lang="en-US" altLang="zh-CN" sz="2200" dirty="0">
                <a:latin typeface="Times New Roman" pitchFamily="18" charset="0"/>
                <a:cs typeface="Times New Roman" pitchFamily="18" charset="0"/>
              </a:rPr>
              <a:t>Conversation with the Colonel . </a:t>
            </a:r>
          </a:p>
          <a:p>
            <a:pPr marL="457200" indent="-457200">
              <a:lnSpc>
                <a:spcPct val="90000"/>
              </a:lnSpc>
              <a:buAutoNum type="arabicPeriod"/>
            </a:pPr>
            <a:r>
              <a:rPr lang="en-US" altLang="zh-CN" sz="2200" dirty="0">
                <a:latin typeface="Times New Roman" pitchFamily="18" charset="0"/>
                <a:cs typeface="Times New Roman" pitchFamily="18" charset="0"/>
              </a:rPr>
              <a:t>The Colonel joined us. ‘How would you care for that man’s job?’ he said.</a:t>
            </a:r>
          </a:p>
          <a:p>
            <a:pPr marL="0" indent="0">
              <a:lnSpc>
                <a:spcPct val="90000"/>
              </a:lnSpc>
              <a:buNone/>
            </a:pPr>
            <a:r>
              <a:rPr lang="en-US" altLang="zh-CN" sz="2200" dirty="0">
                <a:latin typeface="Times New Roman" pitchFamily="18" charset="0"/>
                <a:cs typeface="Times New Roman" pitchFamily="18" charset="0"/>
              </a:rPr>
              <a:t>    -- ‘I suppose he gets relieved every so often?’</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I suppose he gets relieved every so often</a:t>
            </a:r>
            <a:r>
              <a:rPr lang="en-US" altLang="zh-CN" sz="2200" dirty="0">
                <a:latin typeface="Times New Roman" pitchFamily="18" charset="0"/>
                <a:cs typeface="Times New Roman" pitchFamily="18" charset="0"/>
              </a:rPr>
              <a:t>:  I guess sometimes somebody </a:t>
            </a:r>
          </a:p>
          <a:p>
            <a:pPr marL="457200" indent="-457200">
              <a:lnSpc>
                <a:spcPct val="90000"/>
              </a:lnSpc>
              <a:buNone/>
            </a:pPr>
            <a:r>
              <a:rPr lang="en-US" altLang="zh-CN" sz="2200" dirty="0">
                <a:latin typeface="Times New Roman" pitchFamily="18" charset="0"/>
                <a:cs typeface="Times New Roman" pitchFamily="18" charset="0"/>
              </a:rPr>
              <a:t>else replaces him so that he is set free from the post to take a rest. </a:t>
            </a:r>
          </a:p>
          <a:p>
            <a:pPr marL="457200" indent="-457200">
              <a:lnSpc>
                <a:spcPct val="90000"/>
              </a:lnSpc>
              <a:buAutoNum type="arabicParenR" startAt="2"/>
            </a:pPr>
            <a:r>
              <a:rPr lang="en-US" altLang="zh-CN" sz="2200" dirty="0">
                <a:solidFill>
                  <a:srgbClr val="C00000"/>
                </a:solidFill>
                <a:latin typeface="Times New Roman" pitchFamily="18" charset="0"/>
                <a:cs typeface="Times New Roman" pitchFamily="18" charset="0"/>
              </a:rPr>
              <a:t>get relieved</a:t>
            </a:r>
            <a:r>
              <a:rPr lang="en-US" altLang="zh-CN" sz="2200" dirty="0">
                <a:latin typeface="Times New Roman" pitchFamily="18" charset="0"/>
                <a:cs typeface="Times New Roman" pitchFamily="18" charset="0"/>
              </a:rPr>
              <a:t>: to have the job taken away, especially when the job is something one does not want to do or is too heavy. </a:t>
            </a:r>
          </a:p>
          <a:p>
            <a:pPr marL="457200" indent="-457200">
              <a:lnSpc>
                <a:spcPct val="90000"/>
              </a:lnSpc>
              <a:buAutoNum type="arabicParenR" startAt="2"/>
            </a:pPr>
            <a:r>
              <a:rPr lang="en-US" altLang="zh-CN" sz="2200" dirty="0">
                <a:solidFill>
                  <a:srgbClr val="C00000"/>
                </a:solidFill>
                <a:latin typeface="Times New Roman" pitchFamily="18" charset="0"/>
                <a:cs typeface="Times New Roman" pitchFamily="18" charset="0"/>
              </a:rPr>
              <a:t>every so often: </a:t>
            </a:r>
            <a:r>
              <a:rPr lang="en-US" altLang="zh-CN" sz="2200" dirty="0">
                <a:latin typeface="Times New Roman" pitchFamily="18" charset="0"/>
                <a:cs typeface="Times New Roman" pitchFamily="18" charset="0"/>
              </a:rPr>
              <a:t>sometimes, but not often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4357718"/>
          </a:xfrm>
        </p:spPr>
        <p:txBody>
          <a:bodyPr>
            <a:normAutofit lnSpcReduction="10000"/>
          </a:bodyPr>
          <a:lstStyle/>
          <a:p>
            <a:pPr marL="457200" indent="-457200">
              <a:buNone/>
            </a:pPr>
            <a:r>
              <a:rPr lang="en-US" altLang="zh-CN" sz="2200" dirty="0">
                <a:latin typeface="Times New Roman" pitchFamily="18" charset="0"/>
                <a:cs typeface="Times New Roman" pitchFamily="18" charset="0"/>
              </a:rPr>
              <a:t>2.  “On the contrary, he refuses ever to leave. He is an Italian, and he </a:t>
            </a:r>
          </a:p>
          <a:p>
            <a:pPr marL="457200" indent="-457200">
              <a:buNone/>
            </a:pPr>
            <a:r>
              <a:rPr lang="en-US" altLang="zh-CN" sz="2200" dirty="0">
                <a:latin typeface="Times New Roman" pitchFamily="18" charset="0"/>
                <a:cs typeface="Times New Roman" pitchFamily="18" charset="0"/>
              </a:rPr>
              <a:t>has been there for years and years, with a native woman for his only </a:t>
            </a:r>
          </a:p>
          <a:p>
            <a:pPr marL="457200" indent="-457200">
              <a:buNone/>
            </a:pPr>
            <a:r>
              <a:rPr lang="en-US" altLang="zh-CN" sz="2200" dirty="0">
                <a:latin typeface="Times New Roman" pitchFamily="18" charset="0"/>
                <a:cs typeface="Times New Roman" pitchFamily="18" charset="0"/>
              </a:rPr>
              <a:t>company. Most people would think him crazy, but I must say </a:t>
            </a:r>
            <a:r>
              <a:rPr lang="en-US" altLang="zh-CN" sz="2200" dirty="0">
                <a:solidFill>
                  <a:srgbClr val="C00000"/>
                </a:solidFill>
                <a:latin typeface="Times New Roman" pitchFamily="18" charset="0"/>
                <a:cs typeface="Times New Roman" pitchFamily="18" charset="0"/>
              </a:rPr>
              <a:t>I find it </a:t>
            </a:r>
          </a:p>
          <a:p>
            <a:pPr marL="457200" indent="-457200">
              <a:buNone/>
            </a:pPr>
            <a:r>
              <a:rPr lang="en-US" altLang="zh-CN" sz="2200" dirty="0">
                <a:solidFill>
                  <a:srgbClr val="C00000"/>
                </a:solidFill>
                <a:latin typeface="Times New Roman" pitchFamily="18" charset="0"/>
                <a:cs typeface="Times New Roman" pitchFamily="18" charset="0"/>
              </a:rPr>
              <a:t>refreshing to think there are still a few odd fish left in the world. ” </a:t>
            </a:r>
          </a:p>
          <a:p>
            <a:pPr marL="457200" indent="-457200">
              <a:buNone/>
            </a:pPr>
            <a:endParaRPr lang="en-US" altLang="zh-CN" sz="2200" dirty="0">
              <a:solidFill>
                <a:srgbClr val="C00000"/>
              </a:solidFill>
              <a:latin typeface="Times New Roman" pitchFamily="18" charset="0"/>
              <a:cs typeface="Times New Roman" pitchFamily="18" charset="0"/>
            </a:endParaRPr>
          </a:p>
          <a:p>
            <a:pPr marL="457200" indent="-457200">
              <a:buAutoNum type="arabicParenR"/>
            </a:pPr>
            <a:r>
              <a:rPr lang="en-US" altLang="zh-CN" sz="2200" dirty="0">
                <a:solidFill>
                  <a:srgbClr val="C00000"/>
                </a:solidFill>
                <a:latin typeface="Times New Roman" pitchFamily="18" charset="0"/>
                <a:cs typeface="Times New Roman" pitchFamily="18" charset="0"/>
              </a:rPr>
              <a:t>I find it refreshing to think there are still a few odd fish left in the world: </a:t>
            </a:r>
          </a:p>
          <a:p>
            <a:pPr marL="457200" indent="-457200">
              <a:buNone/>
            </a:pPr>
            <a:r>
              <a:rPr lang="en-US" altLang="zh-CN" sz="2200" dirty="0">
                <a:latin typeface="Times New Roman" pitchFamily="18" charset="0"/>
                <a:cs typeface="Times New Roman" pitchFamily="18" charset="0"/>
              </a:rPr>
              <a:t>I feel comfortable when I think that there are still a few odd people left in </a:t>
            </a:r>
          </a:p>
          <a:p>
            <a:pPr marL="457200" indent="-457200">
              <a:buNone/>
            </a:pPr>
            <a:r>
              <a:rPr lang="en-US" altLang="zh-CN" sz="2200" dirty="0">
                <a:latin typeface="Times New Roman" pitchFamily="18" charset="0"/>
                <a:cs typeface="Times New Roman" pitchFamily="18" charset="0"/>
              </a:rPr>
              <a:t>the world (who are willing to do the jobs people usually hate doing. )</a:t>
            </a:r>
          </a:p>
          <a:p>
            <a:pPr marL="457200" indent="-457200">
              <a:buNone/>
            </a:pPr>
            <a:endParaRPr lang="en-US" altLang="zh-CN" sz="2200" dirty="0">
              <a:latin typeface="Times New Roman" pitchFamily="18" charset="0"/>
              <a:cs typeface="Times New Roman" pitchFamily="18" charset="0"/>
            </a:endParaRPr>
          </a:p>
          <a:p>
            <a:pPr marL="457200" indent="-457200">
              <a:buNone/>
            </a:pPr>
            <a:r>
              <a:rPr lang="en-US" altLang="zh-CN" sz="2200" dirty="0">
                <a:solidFill>
                  <a:srgbClr val="C00000"/>
                </a:solidFill>
                <a:latin typeface="Times New Roman" pitchFamily="18" charset="0"/>
                <a:cs typeface="Times New Roman" pitchFamily="18" charset="0"/>
              </a:rPr>
              <a:t>2)  An odd fish or queer fish</a:t>
            </a:r>
            <a:r>
              <a:rPr lang="en-US" altLang="zh-CN" sz="2200" dirty="0">
                <a:latin typeface="Times New Roman" pitchFamily="18" charset="0"/>
                <a:cs typeface="Times New Roman" pitchFamily="18" charset="0"/>
              </a:rPr>
              <a:t>: (British English) (old-fashioned) someone who is slightly strange or crazy. </a:t>
            </a:r>
          </a:p>
          <a:p>
            <a:pPr marL="457200" indent="-457200">
              <a:lnSpc>
                <a:spcPct val="90000"/>
              </a:lnSpc>
              <a:buNone/>
            </a:pPr>
            <a:endParaRPr lang="en-US" altLang="zh-CN" sz="2200" dirty="0">
              <a:latin typeface="Times New Roman" pitchFamily="18" charset="0"/>
              <a:cs typeface="Times New Roman" pitchFamily="18" charset="0"/>
            </a:endParaRPr>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4357718"/>
          </a:xfrm>
        </p:spPr>
        <p:txBody>
          <a:bodyPr>
            <a:normAutofit lnSpcReduction="10000"/>
          </a:bodyPr>
          <a:lstStyle/>
          <a:p>
            <a:pPr marL="457200" indent="-457200">
              <a:lnSpc>
                <a:spcPct val="90000"/>
              </a:lnSpc>
              <a:buNone/>
            </a:pPr>
            <a:r>
              <a:rPr lang="en-US" altLang="zh-CN" sz="2200" dirty="0">
                <a:latin typeface="Times New Roman" pitchFamily="18" charset="0"/>
                <a:cs typeface="Times New Roman" pitchFamily="18" charset="0"/>
              </a:rPr>
              <a:t>Para 17: </a:t>
            </a:r>
          </a:p>
          <a:p>
            <a:pPr marL="457200" indent="-457200">
              <a:lnSpc>
                <a:spcPct val="90000"/>
              </a:lnSpc>
              <a:buAutoNum type="arabicPeriod"/>
            </a:pPr>
            <a:r>
              <a:rPr lang="en-US" altLang="zh-CN" sz="2200" dirty="0">
                <a:latin typeface="Times New Roman" pitchFamily="18" charset="0"/>
                <a:cs typeface="Times New Roman" pitchFamily="18" charset="0"/>
              </a:rPr>
              <a:t>This is the unexpected kind of remark that makes me like the Colonel; </a:t>
            </a:r>
          </a:p>
          <a:p>
            <a:pPr marL="457200" indent="-457200">
              <a:lnSpc>
                <a:spcPct val="90000"/>
              </a:lnSpc>
              <a:buNone/>
            </a:pPr>
            <a:r>
              <a:rPr lang="en-US" altLang="zh-CN" sz="2200" dirty="0">
                <a:latin typeface="Times New Roman" pitchFamily="18" charset="0"/>
                <a:cs typeface="Times New Roman" pitchFamily="18" charset="0"/>
              </a:rPr>
              <a:t>there is a touch of rough poetry about him.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touch: </a:t>
            </a:r>
            <a:r>
              <a:rPr lang="en-US" altLang="zh-CN" sz="2200" dirty="0">
                <a:latin typeface="Times New Roman" pitchFamily="18" charset="0"/>
                <a:cs typeface="Times New Roman" pitchFamily="18" charset="0"/>
              </a:rPr>
              <a:t>a very small amount or degree; a trace, etc. </a:t>
            </a: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poetry</a:t>
            </a:r>
            <a:r>
              <a:rPr lang="en-US" altLang="zh-CN" sz="2200" dirty="0">
                <a:latin typeface="Times New Roman" pitchFamily="18" charset="0"/>
                <a:cs typeface="Times New Roman" pitchFamily="18" charset="0"/>
              </a:rPr>
              <a:t>: quality of beauty, grace, deep feeling </a:t>
            </a:r>
          </a:p>
          <a:p>
            <a:pPr marL="457200" indent="-457200">
              <a:lnSpc>
                <a:spcPct val="90000"/>
              </a:lnSpc>
              <a:buAutoNum type="arabicParenR"/>
            </a:pPr>
            <a:r>
              <a:rPr lang="en-US" altLang="zh-CN" sz="2200" dirty="0">
                <a:solidFill>
                  <a:srgbClr val="C00000"/>
                </a:solidFill>
                <a:latin typeface="Times New Roman" pitchFamily="18" charset="0"/>
                <a:cs typeface="Times New Roman" pitchFamily="18" charset="0"/>
              </a:rPr>
              <a:t>about somebody: </a:t>
            </a:r>
            <a:r>
              <a:rPr lang="en-US" altLang="zh-CN" sz="2200" dirty="0">
                <a:latin typeface="Times New Roman" pitchFamily="18" charset="0"/>
                <a:cs typeface="Times New Roman" pitchFamily="18" charset="0"/>
              </a:rPr>
              <a:t>in the character of a person </a:t>
            </a:r>
          </a:p>
          <a:p>
            <a:pPr marL="457200" indent="-457200">
              <a:lnSpc>
                <a:spcPct val="90000"/>
              </a:lnSpc>
              <a:buNone/>
            </a:pPr>
            <a:r>
              <a:rPr lang="en-US" altLang="zh-CN" sz="2200" dirty="0">
                <a:latin typeface="Times New Roman" pitchFamily="18" charset="0"/>
                <a:cs typeface="Times New Roman" pitchFamily="18" charset="0"/>
              </a:rPr>
              <a:t>      e.g. There is a touch of humor about the speaker. </a:t>
            </a:r>
          </a:p>
          <a:p>
            <a:pPr marL="457200" indent="-457200">
              <a:lnSpc>
                <a:spcPct val="90000"/>
              </a:lnSpc>
              <a:buNone/>
            </a:pPr>
            <a:r>
              <a:rPr lang="en-US" altLang="zh-CN" sz="2200" dirty="0">
                <a:latin typeface="Times New Roman" pitchFamily="18" charset="0"/>
                <a:cs typeface="Times New Roman" pitchFamily="18" charset="0"/>
              </a:rPr>
              <a:t>             There was a sense of mystery about the unknown visitor. </a:t>
            </a:r>
          </a:p>
          <a:p>
            <a:pPr marL="457200" indent="-457200">
              <a:lnSpc>
                <a:spcPct val="90000"/>
              </a:lnSpc>
              <a:buNone/>
            </a:pPr>
            <a:r>
              <a:rPr lang="en-US" altLang="zh-CN" sz="2200" dirty="0">
                <a:latin typeface="Times New Roman" pitchFamily="18" charset="0"/>
                <a:cs typeface="Times New Roman" pitchFamily="18" charset="0"/>
              </a:rPr>
              <a:t>             There is a feeling of calm about her.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zh-CN" altLang="en-US" sz="2200" dirty="0">
                <a:latin typeface="Times New Roman" pitchFamily="18" charset="0"/>
                <a:cs typeface="Times New Roman" pitchFamily="18" charset="0"/>
              </a:rPr>
              <a:t>有一点儿朴素的诗人气质。</a:t>
            </a:r>
            <a:endParaRPr lang="en-US" altLang="zh-CN" sz="2200" dirty="0">
              <a:latin typeface="Times New Roman" pitchFamily="18" charset="0"/>
              <a:cs typeface="Times New Roman" pitchFamily="18" charset="0"/>
            </a:endParaRPr>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5072098"/>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Para 17: </a:t>
            </a:r>
          </a:p>
          <a:p>
            <a:pPr marL="457200" indent="-457200">
              <a:lnSpc>
                <a:spcPct val="90000"/>
              </a:lnSpc>
              <a:buNone/>
            </a:pPr>
            <a:r>
              <a:rPr lang="en-US" altLang="zh-CN" sz="2000" dirty="0">
                <a:latin typeface="Times New Roman" pitchFamily="18" charset="0"/>
                <a:cs typeface="Times New Roman" pitchFamily="18" charset="0"/>
              </a:rPr>
              <a:t>2. I also like the out-of-the-way information which he imparts from time to time </a:t>
            </a:r>
          </a:p>
          <a:p>
            <a:pPr marL="457200" indent="-457200">
              <a:lnSpc>
                <a:spcPct val="90000"/>
              </a:lnSpc>
              <a:buNone/>
            </a:pPr>
            <a:r>
              <a:rPr lang="en-US" altLang="zh-CN" sz="2000" dirty="0">
                <a:latin typeface="Times New Roman" pitchFamily="18" charset="0"/>
                <a:cs typeface="Times New Roman" pitchFamily="18" charset="0"/>
              </a:rPr>
              <a:t>without insistence; he has travelled much, and has used his eyes and  kept his ear </a:t>
            </a:r>
          </a:p>
          <a:p>
            <a:pPr marL="457200" indent="-457200">
              <a:lnSpc>
                <a:spcPct val="90000"/>
              </a:lnSpc>
              <a:buNone/>
            </a:pPr>
            <a:r>
              <a:rPr lang="en-US" altLang="zh-CN" sz="2000" dirty="0">
                <a:latin typeface="Times New Roman" pitchFamily="18" charset="0"/>
                <a:cs typeface="Times New Roman" pitchFamily="18" charset="0"/>
              </a:rPr>
              <a:t>open.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1)  </a:t>
            </a:r>
            <a:r>
              <a:rPr lang="en-US" altLang="zh-CN" sz="2000" dirty="0">
                <a:solidFill>
                  <a:srgbClr val="C00000"/>
                </a:solidFill>
                <a:latin typeface="Times New Roman" pitchFamily="18" charset="0"/>
                <a:cs typeface="Times New Roman" pitchFamily="18" charset="0"/>
              </a:rPr>
              <a:t>I also like the out-of-the-way information which he imparts from time to time </a:t>
            </a:r>
          </a:p>
          <a:p>
            <a:pPr marL="457200" indent="-457200">
              <a:lnSpc>
                <a:spcPct val="90000"/>
              </a:lnSpc>
              <a:buNone/>
            </a:pPr>
            <a:r>
              <a:rPr lang="en-US" altLang="zh-CN" sz="2000" dirty="0">
                <a:solidFill>
                  <a:srgbClr val="C00000"/>
                </a:solidFill>
                <a:latin typeface="Times New Roman" pitchFamily="18" charset="0"/>
                <a:cs typeface="Times New Roman" pitchFamily="18" charset="0"/>
              </a:rPr>
              <a:t>     without insistence out-of-the-way information: </a:t>
            </a:r>
            <a:r>
              <a:rPr lang="en-US" altLang="zh-CN" sz="2000" dirty="0">
                <a:latin typeface="Times New Roman" pitchFamily="18" charset="0"/>
                <a:cs typeface="Times New Roman" pitchFamily="18" charset="0"/>
              </a:rPr>
              <a:t>I also like the unusual </a:t>
            </a:r>
          </a:p>
          <a:p>
            <a:pPr marL="457200" indent="-457200">
              <a:lnSpc>
                <a:spcPct val="90000"/>
              </a:lnSpc>
              <a:buNone/>
            </a:pPr>
            <a:r>
              <a:rPr lang="en-US" altLang="zh-CN" sz="2000" dirty="0">
                <a:latin typeface="Times New Roman" pitchFamily="18" charset="0"/>
                <a:cs typeface="Times New Roman" pitchFamily="18" charset="0"/>
              </a:rPr>
              <a:t>     information he conveys to me from time to time without speaking emphatically.</a:t>
            </a:r>
          </a:p>
          <a:p>
            <a:pPr marL="457200" indent="-457200">
              <a:lnSpc>
                <a:spcPct val="90000"/>
              </a:lnSpc>
              <a:buNone/>
            </a:pPr>
            <a:r>
              <a:rPr lang="en-US" altLang="zh-CN" sz="2000" dirty="0">
                <a:latin typeface="Times New Roman" pitchFamily="18" charset="0"/>
                <a:cs typeface="Times New Roman" pitchFamily="18" charset="0"/>
              </a:rPr>
              <a:t>*</a:t>
            </a:r>
            <a:r>
              <a:rPr lang="en-US" altLang="zh-CN" sz="2000" dirty="0">
                <a:solidFill>
                  <a:srgbClr val="C00000"/>
                </a:solidFill>
                <a:latin typeface="Times New Roman" pitchFamily="18" charset="0"/>
                <a:cs typeface="Times New Roman" pitchFamily="18" charset="0"/>
              </a:rPr>
              <a:t>out-of-the-way</a:t>
            </a:r>
            <a:r>
              <a:rPr lang="en-US" altLang="zh-CN" sz="2000" dirty="0">
                <a:latin typeface="Times New Roman" pitchFamily="18" charset="0"/>
                <a:cs typeface="Times New Roman" pitchFamily="18" charset="0"/>
              </a:rPr>
              <a:t>: unusual  e.g. He had the most out-of-the-way sense of </a:t>
            </a:r>
            <a:r>
              <a:rPr lang="en-US" altLang="zh-CN" sz="2000" dirty="0" err="1">
                <a:latin typeface="Times New Roman" pitchFamily="18" charset="0"/>
                <a:cs typeface="Times New Roman" pitchFamily="18" charset="0"/>
              </a:rPr>
              <a:t>humour</a:t>
            </a:r>
            <a:r>
              <a:rPr lang="en-US" altLang="zh-CN" sz="2000" dirty="0">
                <a:latin typeface="Times New Roman" pitchFamily="18" charset="0"/>
                <a:cs typeface="Times New Roman" pitchFamily="18" charset="0"/>
              </a:rPr>
              <a:t>.</a:t>
            </a:r>
          </a:p>
          <a:p>
            <a:pPr marL="457200" indent="-457200">
              <a:lnSpc>
                <a:spcPct val="90000"/>
              </a:lnSpc>
              <a:buNone/>
            </a:pPr>
            <a:r>
              <a:rPr lang="en-US" altLang="zh-CN" sz="2000" dirty="0">
                <a:latin typeface="Times New Roman" pitchFamily="18" charset="0"/>
                <a:cs typeface="Times New Roman" pitchFamily="18" charset="0"/>
              </a:rPr>
              <a:t>*</a:t>
            </a:r>
            <a:r>
              <a:rPr lang="en-US" altLang="zh-CN" sz="2000" dirty="0">
                <a:solidFill>
                  <a:srgbClr val="C00000"/>
                </a:solidFill>
                <a:latin typeface="Times New Roman" pitchFamily="18" charset="0"/>
                <a:cs typeface="Times New Roman" pitchFamily="18" charset="0"/>
              </a:rPr>
              <a:t>impart</a:t>
            </a:r>
            <a:r>
              <a:rPr lang="en-US" altLang="zh-CN" sz="2000" dirty="0">
                <a:latin typeface="Times New Roman" pitchFamily="18" charset="0"/>
                <a:cs typeface="Times New Roman" pitchFamily="18" charset="0"/>
              </a:rPr>
              <a:t>: transmit (knowledge or skill) </a:t>
            </a:r>
          </a:p>
          <a:p>
            <a:pPr marL="457200" indent="-457200">
              <a:lnSpc>
                <a:spcPct val="90000"/>
              </a:lnSpc>
              <a:buNone/>
            </a:pPr>
            <a:r>
              <a:rPr lang="en-US" altLang="zh-CN" sz="2000" dirty="0">
                <a:latin typeface="Times New Roman" pitchFamily="18" charset="0"/>
                <a:cs typeface="Times New Roman" pitchFamily="18" charset="0"/>
              </a:rPr>
              <a:t>      e.g. One of a teacher’s aims is to impart knowledge. </a:t>
            </a:r>
            <a:r>
              <a:rPr lang="zh-CN" altLang="en-US" sz="2000" dirty="0">
                <a:latin typeface="Times New Roman" pitchFamily="18" charset="0"/>
                <a:cs typeface="Times New Roman" pitchFamily="18" charset="0"/>
              </a:rPr>
              <a:t>教师的作用之一是传授知识。</a:t>
            </a: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2</a:t>
            </a:r>
            <a:r>
              <a:rPr lang="zh-CN" altLang="en-US" sz="2000" dirty="0">
                <a:latin typeface="Times New Roman" pitchFamily="18" charset="0"/>
                <a:cs typeface="Times New Roman" pitchFamily="18" charset="0"/>
              </a:rPr>
              <a:t>）</a:t>
            </a:r>
            <a:r>
              <a:rPr lang="en-US" altLang="zh-CN" sz="2000" dirty="0">
                <a:solidFill>
                  <a:srgbClr val="C00000"/>
                </a:solidFill>
                <a:latin typeface="Times New Roman" pitchFamily="18" charset="0"/>
                <a:cs typeface="Times New Roman" pitchFamily="18" charset="0"/>
              </a:rPr>
              <a:t>…</a:t>
            </a:r>
            <a:r>
              <a:rPr lang="zh-CN" altLang="en-US" sz="2000" dirty="0">
                <a:solidFill>
                  <a:srgbClr val="C00000"/>
                </a:solidFill>
                <a:latin typeface="Times New Roman" pitchFamily="18" charset="0"/>
                <a:cs typeface="Times New Roman" pitchFamily="18" charset="0"/>
              </a:rPr>
              <a:t> </a:t>
            </a:r>
            <a:r>
              <a:rPr lang="en-US" altLang="zh-CN" sz="2000" dirty="0">
                <a:solidFill>
                  <a:srgbClr val="C00000"/>
                </a:solidFill>
                <a:latin typeface="Times New Roman" pitchFamily="18" charset="0"/>
                <a:cs typeface="Times New Roman" pitchFamily="18" charset="0"/>
              </a:rPr>
              <a:t>and has used his eyes and  kept his ear open: </a:t>
            </a:r>
            <a:r>
              <a:rPr lang="en-US" altLang="zh-CN" sz="2000" dirty="0">
                <a:latin typeface="Times New Roman" pitchFamily="18" charset="0"/>
                <a:cs typeface="Times New Roman" pitchFamily="18" charset="0"/>
              </a:rPr>
              <a:t>He has observed carefully and learnt much from what he has heard. </a:t>
            </a:r>
          </a:p>
          <a:p>
            <a:pPr marL="457200" indent="-457200">
              <a:lnSpc>
                <a:spcPct val="90000"/>
              </a:lnSpc>
              <a:buNone/>
            </a:pPr>
            <a:endParaRPr lang="en-US" altLang="zh-CN" sz="2000" dirty="0">
              <a:latin typeface="Times New Roman" pitchFamily="18" charset="0"/>
              <a:cs typeface="Times New Roman"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ChangeArrowheads="1"/>
          </p:cNvSpPr>
          <p:nvPr/>
        </p:nvSpPr>
        <p:spPr bwMode="auto">
          <a:xfrm>
            <a:off x="395536" y="1484784"/>
            <a:ext cx="7246326" cy="3903954"/>
          </a:xfrm>
          <a:prstGeom prst="rect">
            <a:avLst/>
          </a:prstGeom>
          <a:noFill/>
          <a:ln w="9525">
            <a:noFill/>
            <a:miter lim="800000"/>
            <a:headEnd/>
            <a:tailEnd/>
          </a:ln>
        </p:spPr>
        <p:txBody>
          <a:bodyPr>
            <a:spAutoFit/>
          </a:bodyPr>
          <a:lstStyle/>
          <a:p>
            <a:pPr>
              <a:lnSpc>
                <a:spcPct val="150000"/>
              </a:lnSpc>
              <a:buFontTx/>
              <a:buChar char="•"/>
            </a:pPr>
            <a:r>
              <a:rPr lang="en-US" altLang="zh-CN" sz="2400" dirty="0">
                <a:latin typeface="Times New Roman" pitchFamily="18" charset="0"/>
                <a:cs typeface="Times New Roman" pitchFamily="18" charset="0"/>
              </a:rPr>
              <a:t>Harold Nicolson admitted he had a </a:t>
            </a:r>
          </a:p>
          <a:p>
            <a:pPr>
              <a:lnSpc>
                <a:spcPct val="150000"/>
              </a:lnSpc>
            </a:pPr>
            <a:r>
              <a:rPr lang="en-US" altLang="zh-CN" sz="2400" dirty="0">
                <a:latin typeface="Times New Roman" pitchFamily="18" charset="0"/>
                <a:cs typeface="Times New Roman" pitchFamily="18" charset="0"/>
              </a:rPr>
              <a:t>    male lover. The marriage endured </a:t>
            </a:r>
          </a:p>
          <a:p>
            <a:pPr>
              <a:lnSpc>
                <a:spcPct val="150000"/>
              </a:lnSpc>
            </a:pPr>
            <a:r>
              <a:rPr lang="en-US" altLang="zh-CN" sz="2400" dirty="0">
                <a:latin typeface="Times New Roman" pitchFamily="18" charset="0"/>
                <a:cs typeface="Times New Roman" pitchFamily="18" charset="0"/>
              </a:rPr>
              <a:t>    despite their homosexual affairs.</a:t>
            </a:r>
          </a:p>
          <a:p>
            <a:pPr>
              <a:lnSpc>
                <a:spcPct val="150000"/>
              </a:lnSpc>
              <a:buFontTx/>
              <a:buChar char="•"/>
            </a:pPr>
            <a:r>
              <a:rPr lang="en-US" altLang="zh-CN" sz="2400" dirty="0">
                <a:latin typeface="Times New Roman" pitchFamily="18" charset="0"/>
                <a:cs typeface="Times New Roman" pitchFamily="18" charset="0"/>
              </a:rPr>
              <a:t>   In 1923 Sackville-West was </a:t>
            </a:r>
          </a:p>
          <a:p>
            <a:pPr>
              <a:lnSpc>
                <a:spcPct val="150000"/>
              </a:lnSpc>
            </a:pPr>
            <a:r>
              <a:rPr lang="en-US" altLang="zh-CN" sz="2400" dirty="0">
                <a:latin typeface="Times New Roman" pitchFamily="18" charset="0"/>
                <a:cs typeface="Times New Roman" pitchFamily="18" charset="0"/>
              </a:rPr>
              <a:t>    introduced to </a:t>
            </a:r>
            <a:r>
              <a:rPr lang="en-US" altLang="zh-CN" sz="2400" dirty="0">
                <a:solidFill>
                  <a:srgbClr val="FF6600"/>
                </a:solidFill>
                <a:latin typeface="Times New Roman" pitchFamily="18" charset="0"/>
                <a:cs typeface="Times New Roman" pitchFamily="18" charset="0"/>
              </a:rPr>
              <a:t>Virginia </a:t>
            </a:r>
          </a:p>
          <a:p>
            <a:pPr>
              <a:lnSpc>
                <a:spcPct val="150000"/>
              </a:lnSpc>
            </a:pPr>
            <a:r>
              <a:rPr lang="en-US" altLang="zh-CN" sz="2400" dirty="0">
                <a:solidFill>
                  <a:srgbClr val="FF6600"/>
                </a:solidFill>
                <a:latin typeface="Times New Roman" pitchFamily="18" charset="0"/>
                <a:cs typeface="Times New Roman" pitchFamily="18" charset="0"/>
              </a:rPr>
              <a:t>    Woolf</a:t>
            </a:r>
            <a:r>
              <a:rPr lang="zh-CN" altLang="en-US" sz="2400" dirty="0">
                <a:latin typeface="Times New Roman" pitchFamily="18" charset="0"/>
                <a:cs typeface="Times New Roman" pitchFamily="18" charset="0"/>
              </a:rPr>
              <a:t>（弗吉尼亚 伍尔芙</a:t>
            </a:r>
            <a:r>
              <a:rPr lang="zh-CN" altLang="en-US" sz="2400" dirty="0">
                <a:solidFill>
                  <a:srgbClr val="FF6600"/>
                </a:solidFill>
                <a:latin typeface="Times New Roman" pitchFamily="18" charset="0"/>
                <a:cs typeface="Times New Roman" pitchFamily="18" charset="0"/>
              </a:rPr>
              <a:t>）</a:t>
            </a:r>
            <a:r>
              <a:rPr lang="en-US" altLang="zh-CN" sz="2400" dirty="0">
                <a:latin typeface="Times New Roman" pitchFamily="18" charset="0"/>
                <a:cs typeface="Times New Roman" pitchFamily="18" charset="0"/>
              </a:rPr>
              <a:t>, and the two became   </a:t>
            </a:r>
          </a:p>
          <a:p>
            <a:pPr>
              <a:lnSpc>
                <a:spcPct val="150000"/>
              </a:lnSpc>
            </a:pPr>
            <a:r>
              <a:rPr lang="en-US" altLang="zh-CN" sz="2400" dirty="0">
                <a:latin typeface="Times New Roman" pitchFamily="18" charset="0"/>
                <a:cs typeface="Times New Roman" pitchFamily="18" charset="0"/>
              </a:rPr>
              <a:t>    lovers. </a:t>
            </a:r>
          </a:p>
        </p:txBody>
      </p:sp>
      <p:pic>
        <p:nvPicPr>
          <p:cNvPr id="14339" name="Picture 12" descr="11052213519e4f3cd45631f596"/>
          <p:cNvPicPr>
            <a:picLocks noChangeAspect="1" noChangeArrowheads="1"/>
          </p:cNvPicPr>
          <p:nvPr/>
        </p:nvPicPr>
        <p:blipFill>
          <a:blip r:embed="rId2"/>
          <a:srcRect/>
          <a:stretch>
            <a:fillRect/>
          </a:stretch>
        </p:blipFill>
        <p:spPr bwMode="auto">
          <a:xfrm>
            <a:off x="5796136" y="260648"/>
            <a:ext cx="2535115" cy="3743325"/>
          </a:xfrm>
          <a:prstGeom prst="rect">
            <a:avLst/>
          </a:prstGeom>
          <a:noFill/>
          <a:ln w="9525">
            <a:noFill/>
            <a:miter lim="800000"/>
            <a:headEnd/>
            <a:tailEnd/>
          </a:ln>
        </p:spPr>
      </p:pic>
      <p:sp>
        <p:nvSpPr>
          <p:cNvPr id="20487" name="Rectangle 7"/>
          <p:cNvSpPr>
            <a:spLocks noChangeArrowheads="1"/>
          </p:cNvSpPr>
          <p:nvPr/>
        </p:nvSpPr>
        <p:spPr bwMode="auto">
          <a:xfrm>
            <a:off x="214282" y="357166"/>
            <a:ext cx="5410200" cy="685800"/>
          </a:xfrm>
          <a:prstGeom prst="rect">
            <a:avLst/>
          </a:prstGeom>
          <a:noFill/>
          <a:ln w="9525">
            <a:noFill/>
            <a:miter lim="800000"/>
            <a:headEnd/>
            <a:tailEnd/>
          </a:ln>
          <a:effectLst/>
        </p:spPr>
        <p:txBody>
          <a:bodyPr anchor="ctr"/>
          <a:lstStyle/>
          <a:p>
            <a:pPr marL="1117600" indent="-1117600">
              <a:defRPr/>
            </a:pPr>
            <a:r>
              <a:rPr lang="en-US" altLang="zh-CN" sz="2800" b="1" dirty="0">
                <a:solidFill>
                  <a:srgbClr val="C00000"/>
                </a:solidFill>
                <a:latin typeface="Times New Roman" pitchFamily="18" charset="0"/>
                <a:ea typeface="宋体" pitchFamily="2" charset="-122"/>
                <a:cs typeface="Times New Roman" pitchFamily="18" charset="0"/>
              </a:rPr>
              <a:t>About the Author</a:t>
            </a:r>
          </a:p>
        </p:txBody>
      </p:sp>
      <p:sp>
        <p:nvSpPr>
          <p:cNvPr id="5" name="TextBox 4"/>
          <p:cNvSpPr txBox="1"/>
          <p:nvPr/>
        </p:nvSpPr>
        <p:spPr>
          <a:xfrm>
            <a:off x="6213461" y="4024687"/>
            <a:ext cx="2286016" cy="369332"/>
          </a:xfrm>
          <a:prstGeom prst="rect">
            <a:avLst/>
          </a:prstGeom>
          <a:noFill/>
        </p:spPr>
        <p:txBody>
          <a:bodyPr wrap="square" rtlCol="0">
            <a:spAutoFit/>
          </a:bodyPr>
          <a:lstStyle/>
          <a:p>
            <a:r>
              <a:rPr lang="en-US" altLang="zh-CN" dirty="0">
                <a:latin typeface="Times New Roman" pitchFamily="18" charset="0"/>
                <a:cs typeface="Times New Roman" pitchFamily="18" charset="0"/>
              </a:rPr>
              <a:t>Virginia Woolf</a:t>
            </a:r>
            <a:endParaRPr lang="zh-CN" altLang="en-US" dirty="0">
              <a:latin typeface="Times New Roman" pitchFamily="18" charset="0"/>
              <a:cs typeface="Times New Roman" pitchFamily="18" charset="0"/>
            </a:endParaRP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5143536"/>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Para 17: </a:t>
            </a:r>
          </a:p>
          <a:p>
            <a:pPr marL="457200" indent="-457200">
              <a:lnSpc>
                <a:spcPct val="90000"/>
              </a:lnSpc>
              <a:buNone/>
            </a:pPr>
            <a:r>
              <a:rPr lang="en-US" altLang="zh-CN" sz="2000" dirty="0">
                <a:latin typeface="Times New Roman" pitchFamily="18" charset="0"/>
                <a:cs typeface="Times New Roman" pitchFamily="18" charset="0"/>
              </a:rPr>
              <a:t>3. I have discovered also that he knows quite a lot about sea birds; he puts me right </a:t>
            </a:r>
          </a:p>
          <a:p>
            <a:pPr marL="457200" indent="-457200">
              <a:lnSpc>
                <a:spcPct val="90000"/>
              </a:lnSpc>
              <a:buNone/>
            </a:pPr>
            <a:r>
              <a:rPr lang="en-US" altLang="zh-CN" sz="2000" dirty="0">
                <a:latin typeface="Times New Roman" pitchFamily="18" charset="0"/>
                <a:cs typeface="Times New Roman" pitchFamily="18" charset="0"/>
              </a:rPr>
              <a:t>about the different sorts of gull, and tells me very nicely that that couldn’t possibly </a:t>
            </a:r>
          </a:p>
          <a:p>
            <a:pPr marL="457200" indent="-457200">
              <a:lnSpc>
                <a:spcPct val="90000"/>
              </a:lnSpc>
              <a:buNone/>
            </a:pPr>
            <a:r>
              <a:rPr lang="en-US" altLang="zh-CN" sz="2000" dirty="0">
                <a:latin typeface="Times New Roman" pitchFamily="18" charset="0"/>
                <a:cs typeface="Times New Roman" pitchFamily="18" charset="0"/>
              </a:rPr>
              <a:t>be an albatross, not in these waters.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AutoNum type="arabicParenR"/>
            </a:pPr>
            <a:r>
              <a:rPr lang="en-US" altLang="zh-CN" sz="2000" dirty="0">
                <a:solidFill>
                  <a:srgbClr val="C00000"/>
                </a:solidFill>
                <a:latin typeface="Times New Roman" pitchFamily="18" charset="0"/>
                <a:cs typeface="Times New Roman" pitchFamily="18" charset="0"/>
              </a:rPr>
              <a:t>he puts me right about the different sorts of gull: </a:t>
            </a:r>
            <a:r>
              <a:rPr lang="en-US" altLang="zh-CN" sz="2000" dirty="0">
                <a:latin typeface="Times New Roman" pitchFamily="18" charset="0"/>
                <a:cs typeface="Times New Roman" pitchFamily="18" charset="0"/>
              </a:rPr>
              <a:t>He corrects me about the different kinds of gulls.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2) …</a:t>
            </a:r>
            <a:r>
              <a:rPr lang="en-US" altLang="zh-CN" sz="2000" dirty="0">
                <a:solidFill>
                  <a:srgbClr val="C00000"/>
                </a:solidFill>
                <a:latin typeface="Times New Roman" pitchFamily="18" charset="0"/>
                <a:cs typeface="Times New Roman" pitchFamily="18" charset="0"/>
              </a:rPr>
              <a:t>and tells me very nicely that that couldn’t possibly be an albatross, not in these waters.  </a:t>
            </a:r>
            <a:r>
              <a:rPr lang="en-US" altLang="zh-CN" sz="2000" dirty="0">
                <a:latin typeface="Times New Roman" pitchFamily="18" charset="0"/>
                <a:cs typeface="Times New Roman" pitchFamily="18" charset="0"/>
              </a:rPr>
              <a:t>He tells me in a way that is not offensive that the sea bird couldn’t possibly be an albatross, for albatrosses are not found in these waters. Albatrosses are the largest sea birds with a wingspan of over 3.5m, found generally in the southern hemisphere. </a:t>
            </a:r>
          </a:p>
          <a:p>
            <a:pPr marL="457200" indent="-457200">
              <a:lnSpc>
                <a:spcPct val="90000"/>
              </a:lnSpc>
              <a:buAutoNum type="arabicParenR"/>
            </a:pPr>
            <a:endParaRPr lang="en-US" altLang="zh-CN" sz="2000" dirty="0">
              <a:latin typeface="Times New Roman" pitchFamily="18" charset="0"/>
              <a:cs typeface="Times New Roman" pitchFamily="18" charset="0"/>
            </a:endParaRPr>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U68DT20050121172646.jpg"/>
          <p:cNvPicPr>
            <a:picLocks noGrp="1" noChangeAspect="1"/>
          </p:cNvPicPr>
          <p:nvPr>
            <p:ph idx="1"/>
          </p:nvPr>
        </p:nvPicPr>
        <p:blipFill>
          <a:blip r:embed="rId2"/>
          <a:stretch>
            <a:fillRect/>
          </a:stretch>
        </p:blipFill>
        <p:spPr>
          <a:xfrm>
            <a:off x="516467" y="1557866"/>
            <a:ext cx="4035683" cy="3772950"/>
          </a:xfrm>
          <a:ln>
            <a:solidFill>
              <a:srgbClr val="C00000"/>
            </a:solidFill>
          </a:ln>
        </p:spPr>
      </p:pic>
      <p:sp>
        <p:nvSpPr>
          <p:cNvPr id="5" name="TextBox 4"/>
          <p:cNvSpPr txBox="1"/>
          <p:nvPr/>
        </p:nvSpPr>
        <p:spPr>
          <a:xfrm>
            <a:off x="500035" y="395111"/>
            <a:ext cx="835824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Albatross: the largest sea birds with a wingspan of over 3.5m, found generally in the southern hemisphere. </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pic>
        <p:nvPicPr>
          <p:cNvPr id="6" name="图片 5" descr="aoxiangdexintianweng_6076588.jpg"/>
          <p:cNvPicPr>
            <a:picLocks noChangeAspect="1"/>
          </p:cNvPicPr>
          <p:nvPr/>
        </p:nvPicPr>
        <p:blipFill>
          <a:blip r:embed="rId3"/>
          <a:stretch>
            <a:fillRect/>
          </a:stretch>
        </p:blipFill>
        <p:spPr>
          <a:xfrm>
            <a:off x="4682068" y="1535290"/>
            <a:ext cx="4191000" cy="3804355"/>
          </a:xfrm>
          <a:prstGeom prst="rect">
            <a:avLst/>
          </a:prstGeom>
          <a:ln>
            <a:solidFill>
              <a:srgbClr val="C00000"/>
            </a:solidFill>
          </a:ln>
        </p:spPr>
      </p:pic>
    </p:spTree>
  </p:cSld>
  <p:clrMapOvr>
    <a:masterClrMapping/>
  </p:clrMapOvr>
  <p:transition spd="slow"/>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5214974"/>
          </a:xfrm>
        </p:spPr>
        <p:txBody>
          <a:bodyPr>
            <a:normAutofit/>
          </a:bodyPr>
          <a:lstStyle/>
          <a:p>
            <a:pPr marL="457200" indent="-457200">
              <a:lnSpc>
                <a:spcPct val="90000"/>
              </a:lnSpc>
              <a:buNone/>
            </a:pPr>
            <a:r>
              <a:rPr lang="en-US" altLang="zh-CN" sz="2000" dirty="0">
                <a:latin typeface="Times New Roman" pitchFamily="18" charset="0"/>
                <a:cs typeface="Times New Roman" pitchFamily="18" charset="0"/>
              </a:rPr>
              <a:t>Para 17: </a:t>
            </a:r>
          </a:p>
          <a:p>
            <a:pPr marL="457200" indent="-457200">
              <a:lnSpc>
                <a:spcPct val="90000"/>
              </a:lnSpc>
              <a:buNone/>
            </a:pPr>
            <a:r>
              <a:rPr lang="en-US" altLang="zh-CN" sz="2000" dirty="0">
                <a:latin typeface="Times New Roman" pitchFamily="18" charset="0"/>
                <a:cs typeface="Times New Roman" pitchFamily="18" charset="0"/>
              </a:rPr>
              <a:t>4. The albatross, it appears, follows a ship only to a certain latitude and then turns </a:t>
            </a:r>
          </a:p>
          <a:p>
            <a:pPr marL="457200" indent="-457200">
              <a:lnSpc>
                <a:spcPct val="90000"/>
              </a:lnSpc>
              <a:buNone/>
            </a:pPr>
            <a:r>
              <a:rPr lang="en-US" altLang="zh-CN" sz="2000" dirty="0">
                <a:latin typeface="Times New Roman" pitchFamily="18" charset="0"/>
                <a:cs typeface="Times New Roman" pitchFamily="18" charset="0"/>
              </a:rPr>
              <a:t>back; it knows how far it should go and no farther. How wise is the albatross!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The albatross does not follow a ship all the way but just to a certain latitude and </a:t>
            </a:r>
          </a:p>
          <a:p>
            <a:pPr marL="457200" indent="-457200">
              <a:lnSpc>
                <a:spcPct val="90000"/>
              </a:lnSpc>
              <a:buNone/>
            </a:pPr>
            <a:r>
              <a:rPr lang="en-US" altLang="zh-CN" sz="2000" dirty="0">
                <a:latin typeface="Times New Roman" pitchFamily="18" charset="0"/>
                <a:cs typeface="Times New Roman" pitchFamily="18" charset="0"/>
              </a:rPr>
              <a:t>then turns back, knowing how far it should go and not beyond. This bird’s wise </a:t>
            </a:r>
          </a:p>
          <a:p>
            <a:pPr marL="457200" indent="-457200">
              <a:lnSpc>
                <a:spcPct val="90000"/>
              </a:lnSpc>
              <a:buNone/>
            </a:pPr>
            <a:r>
              <a:rPr lang="en-US" altLang="zh-CN" sz="2000" dirty="0">
                <a:latin typeface="Times New Roman" pitchFamily="18" charset="0"/>
                <a:cs typeface="Times New Roman" pitchFamily="18" charset="0"/>
              </a:rPr>
              <a:t>behavior reminds the narrator of human behavior.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5. We might all take a lesson from him, knowing the latitude we can permit </a:t>
            </a:r>
          </a:p>
          <a:p>
            <a:pPr marL="457200" indent="-457200">
              <a:lnSpc>
                <a:spcPct val="90000"/>
              </a:lnSpc>
              <a:buNone/>
            </a:pPr>
            <a:r>
              <a:rPr lang="en-US" altLang="zh-CN" sz="2000" dirty="0">
                <a:latin typeface="Times New Roman" pitchFamily="18" charset="0"/>
                <a:cs typeface="Times New Roman" pitchFamily="18" charset="0"/>
              </a:rPr>
              <a:t>ourselves.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We human beings ought to learn from the wise bird, knowing how far we can allow </a:t>
            </a:r>
          </a:p>
          <a:p>
            <a:pPr marL="457200" indent="-457200">
              <a:lnSpc>
                <a:spcPct val="90000"/>
              </a:lnSpc>
              <a:buNone/>
            </a:pPr>
            <a:r>
              <a:rPr lang="en-US" altLang="zh-CN" sz="2000" dirty="0">
                <a:latin typeface="Times New Roman" pitchFamily="18" charset="0"/>
                <a:cs typeface="Times New Roman" pitchFamily="18" charset="0"/>
              </a:rPr>
              <a:t>ourselves to go; knowing how much freedom of conduct we can allow ourselves to </a:t>
            </a:r>
          </a:p>
          <a:p>
            <a:pPr marL="457200" indent="-457200">
              <a:lnSpc>
                <a:spcPct val="90000"/>
              </a:lnSpc>
              <a:buNone/>
            </a:pPr>
            <a:r>
              <a:rPr lang="en-US" altLang="zh-CN" sz="2000" dirty="0">
                <a:latin typeface="Times New Roman" pitchFamily="18" charset="0"/>
                <a:cs typeface="Times New Roman" pitchFamily="18" charset="0"/>
              </a:rPr>
              <a:t>have. Here the word 'latitude’, used figuratively, which means freedom of opinion, </a:t>
            </a:r>
          </a:p>
          <a:p>
            <a:pPr marL="457200" indent="-457200">
              <a:lnSpc>
                <a:spcPct val="90000"/>
              </a:lnSpc>
              <a:buNone/>
            </a:pPr>
            <a:r>
              <a:rPr lang="en-US" altLang="zh-CN" sz="2000" dirty="0">
                <a:latin typeface="Times New Roman" pitchFamily="18" charset="0"/>
                <a:cs typeface="Times New Roman" pitchFamily="18" charset="0"/>
              </a:rPr>
              <a:t>conduct, action, etc. </a:t>
            </a:r>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928670"/>
            <a:ext cx="8715436" cy="5214974"/>
          </a:xfrm>
        </p:spPr>
        <p:txBody>
          <a:bodyPr>
            <a:normAutofit lnSpcReduction="10000"/>
          </a:bodyPr>
          <a:lstStyle/>
          <a:p>
            <a:pPr marL="457200" indent="-457200">
              <a:lnSpc>
                <a:spcPct val="90000"/>
              </a:lnSpc>
              <a:buNone/>
            </a:pPr>
            <a:r>
              <a:rPr lang="en-US" altLang="zh-CN" sz="2000" dirty="0">
                <a:latin typeface="Times New Roman" pitchFamily="18" charset="0"/>
                <a:cs typeface="Times New Roman" pitchFamily="18" charset="0"/>
              </a:rPr>
              <a:t>Para 17: </a:t>
            </a:r>
          </a:p>
          <a:p>
            <a:pPr marL="457200" indent="-457200">
              <a:lnSpc>
                <a:spcPct val="90000"/>
              </a:lnSpc>
              <a:buNone/>
            </a:pPr>
            <a:r>
              <a:rPr lang="en-US" altLang="zh-CN" sz="2000" dirty="0">
                <a:latin typeface="Times New Roman" pitchFamily="18" charset="0"/>
                <a:cs typeface="Times New Roman" pitchFamily="18" charset="0"/>
              </a:rPr>
              <a:t>6. Thus, and no farther, can I follow Laura. </a:t>
            </a:r>
          </a:p>
          <a:p>
            <a:pPr marL="457200" indent="-457200">
              <a:lnSpc>
                <a:spcPct val="90000"/>
              </a:lnSpc>
              <a:buNone/>
            </a:pPr>
            <a:r>
              <a:rPr lang="en-US" altLang="zh-CN" sz="2000" dirty="0">
                <a:latin typeface="Times New Roman" pitchFamily="18" charset="0"/>
                <a:cs typeface="Times New Roman" pitchFamily="18" charset="0"/>
              </a:rPr>
              <a:t>    Like the albatross, I should know how far I can go and I can follow Laura no </a:t>
            </a:r>
          </a:p>
          <a:p>
            <a:pPr marL="457200" indent="-457200">
              <a:lnSpc>
                <a:spcPct val="90000"/>
              </a:lnSpc>
              <a:buNone/>
            </a:pPr>
            <a:r>
              <a:rPr lang="en-US" altLang="zh-CN" sz="2000" dirty="0">
                <a:latin typeface="Times New Roman" pitchFamily="18" charset="0"/>
                <a:cs typeface="Times New Roman" pitchFamily="18" charset="0"/>
              </a:rPr>
              <a:t>farther. What he implies is that there is a limit to his relationship with Laura, and </a:t>
            </a:r>
          </a:p>
          <a:p>
            <a:pPr marL="457200" indent="-457200">
              <a:lnSpc>
                <a:spcPct val="90000"/>
              </a:lnSpc>
              <a:buNone/>
            </a:pPr>
            <a:r>
              <a:rPr lang="en-US" altLang="zh-CN" sz="2000" dirty="0">
                <a:latin typeface="Times New Roman" pitchFamily="18" charset="0"/>
                <a:cs typeface="Times New Roman" pitchFamily="18" charset="0"/>
              </a:rPr>
              <a:t>that he should not allow himself to go beyond that limit. This reveals the narrator’s </a:t>
            </a:r>
          </a:p>
          <a:p>
            <a:pPr marL="457200" indent="-457200">
              <a:lnSpc>
                <a:spcPct val="90000"/>
              </a:lnSpc>
              <a:buNone/>
            </a:pPr>
            <a:r>
              <a:rPr lang="en-US" altLang="zh-CN" sz="2000" dirty="0">
                <a:latin typeface="Times New Roman" pitchFamily="18" charset="0"/>
                <a:cs typeface="Times New Roman" pitchFamily="18" charset="0"/>
              </a:rPr>
              <a:t>feeling torn between love of Laura and his acknowledgement that she is </a:t>
            </a:r>
          </a:p>
          <a:p>
            <a:pPr marL="457200" indent="-457200">
              <a:lnSpc>
                <a:spcPct val="90000"/>
              </a:lnSpc>
              <a:buNone/>
            </a:pPr>
            <a:r>
              <a:rPr lang="en-US" altLang="zh-CN" sz="2000" dirty="0">
                <a:latin typeface="Times New Roman" pitchFamily="18" charset="0"/>
                <a:cs typeface="Times New Roman" pitchFamily="18" charset="0"/>
              </a:rPr>
              <a:t>unattainable for him. </a:t>
            </a:r>
          </a:p>
          <a:p>
            <a:pPr marL="457200" indent="-457200">
              <a:lnSpc>
                <a:spcPct val="90000"/>
              </a:lnSpc>
              <a:buNone/>
            </a:pPr>
            <a:endParaRPr lang="en-US" altLang="zh-CN" sz="20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7. I suspect also that there is quite a lot of lore stored away in the Colonel’s </a:t>
            </a:r>
          </a:p>
          <a:p>
            <a:pPr marL="457200" indent="-457200">
              <a:lnSpc>
                <a:spcPct val="90000"/>
              </a:lnSpc>
              <a:buNone/>
            </a:pPr>
            <a:r>
              <a:rPr lang="en-US" altLang="zh-CN" sz="2000" dirty="0">
                <a:latin typeface="Times New Roman" pitchFamily="18" charset="0"/>
                <a:cs typeface="Times New Roman" pitchFamily="18" charset="0"/>
              </a:rPr>
              <a:t>otherwise not very interesting mind. </a:t>
            </a:r>
          </a:p>
          <a:p>
            <a:pPr marL="457200" indent="-457200">
              <a:lnSpc>
                <a:spcPct val="90000"/>
              </a:lnSpc>
              <a:buNone/>
            </a:pPr>
            <a:r>
              <a:rPr lang="en-US" altLang="zh-CN" sz="2000" dirty="0">
                <a:latin typeface="Times New Roman" pitchFamily="18" charset="0"/>
                <a:cs typeface="Times New Roman" pitchFamily="18" charset="0"/>
              </a:rPr>
              <a:t>  1) I suspect there is quite a lot of knowledge stored away in the Colonel’s mind, </a:t>
            </a:r>
          </a:p>
          <a:p>
            <a:pPr marL="457200" indent="-457200">
              <a:lnSpc>
                <a:spcPct val="90000"/>
              </a:lnSpc>
              <a:buNone/>
            </a:pPr>
            <a:r>
              <a:rPr lang="en-US" altLang="zh-CN" sz="2000" dirty="0">
                <a:latin typeface="Times New Roman" pitchFamily="18" charset="0"/>
                <a:cs typeface="Times New Roman" pitchFamily="18" charset="0"/>
              </a:rPr>
              <a:t>       which is not interesting except for that. </a:t>
            </a:r>
          </a:p>
          <a:p>
            <a:pPr marL="457200" indent="-457200">
              <a:lnSpc>
                <a:spcPct val="90000"/>
              </a:lnSpc>
              <a:buNone/>
            </a:pPr>
            <a:r>
              <a:rPr lang="en-US" altLang="zh-CN" sz="2000" dirty="0">
                <a:latin typeface="Times New Roman" pitchFamily="18" charset="0"/>
                <a:cs typeface="Times New Roman" pitchFamily="18" charset="0"/>
              </a:rPr>
              <a:t>  2) </a:t>
            </a:r>
            <a:r>
              <a:rPr lang="en-US" altLang="zh-CN" sz="2000" dirty="0">
                <a:solidFill>
                  <a:srgbClr val="C00000"/>
                </a:solidFill>
                <a:latin typeface="Times New Roman" pitchFamily="18" charset="0"/>
                <a:cs typeface="Times New Roman" pitchFamily="18" charset="0"/>
              </a:rPr>
              <a:t>lore</a:t>
            </a:r>
            <a:r>
              <a:rPr lang="en-US" altLang="zh-CN" sz="2000" dirty="0">
                <a:latin typeface="Times New Roman" pitchFamily="18" charset="0"/>
                <a:cs typeface="Times New Roman" pitchFamily="18" charset="0"/>
              </a:rPr>
              <a:t>: knowledge or wisdom, especially of an unscientific kind, about a certain subject.     </a:t>
            </a:r>
          </a:p>
          <a:p>
            <a:pPr marL="457200" indent="-457200">
              <a:lnSpc>
                <a:spcPct val="90000"/>
              </a:lnSpc>
              <a:buNone/>
            </a:pPr>
            <a:r>
              <a:rPr lang="en-US" altLang="zh-CN" sz="2000" dirty="0">
                <a:latin typeface="Times New Roman" pitchFamily="18" charset="0"/>
                <a:cs typeface="Times New Roman" pitchFamily="18" charset="0"/>
              </a:rPr>
              <a:t>       e.g. a countryman’s weather </a:t>
            </a:r>
            <a:r>
              <a:rPr lang="en-US" altLang="zh-CN" sz="2000" i="1" dirty="0">
                <a:latin typeface="Times New Roman" pitchFamily="18" charset="0"/>
                <a:cs typeface="Times New Roman" pitchFamily="18" charset="0"/>
              </a:rPr>
              <a:t>lore</a:t>
            </a:r>
          </a:p>
          <a:p>
            <a:pPr marL="457200" indent="-457200">
              <a:lnSpc>
                <a:spcPct val="90000"/>
              </a:lnSpc>
              <a:buNone/>
            </a:pPr>
            <a:r>
              <a:rPr lang="en-US" altLang="zh-CN" sz="2000" dirty="0">
                <a:latin typeface="Times New Roman" pitchFamily="18" charset="0"/>
                <a:cs typeface="Times New Roman" pitchFamily="18" charset="0"/>
              </a:rPr>
              <a:t>   3) </a:t>
            </a:r>
            <a:r>
              <a:rPr lang="en-US" altLang="zh-CN" sz="2000" dirty="0">
                <a:solidFill>
                  <a:srgbClr val="C00000"/>
                </a:solidFill>
                <a:latin typeface="Times New Roman" pitchFamily="18" charset="0"/>
                <a:cs typeface="Times New Roman" pitchFamily="18" charset="0"/>
              </a:rPr>
              <a:t>otherwise:</a:t>
            </a:r>
            <a:r>
              <a:rPr lang="en-US" altLang="zh-CN" sz="2000" dirty="0">
                <a:latin typeface="Times New Roman" pitchFamily="18" charset="0"/>
                <a:cs typeface="Times New Roman" pitchFamily="18" charset="0"/>
              </a:rPr>
              <a:t> except for what has just been mentioned.  </a:t>
            </a:r>
          </a:p>
          <a:p>
            <a:pPr marL="457200" indent="-457200">
              <a:lnSpc>
                <a:spcPct val="90000"/>
              </a:lnSpc>
              <a:buNone/>
            </a:pPr>
            <a:r>
              <a:rPr lang="en-US" altLang="zh-CN" sz="2000" dirty="0">
                <a:latin typeface="Times New Roman" pitchFamily="18" charset="0"/>
                <a:cs typeface="Times New Roman" pitchFamily="18" charset="0"/>
              </a:rPr>
              <a:t>       e.g. He was tired but otherwise in good health. </a:t>
            </a:r>
          </a:p>
          <a:p>
            <a:pPr marL="457200" indent="-457200">
              <a:lnSpc>
                <a:spcPct val="90000"/>
              </a:lnSpc>
              <a:buNone/>
            </a:pPr>
            <a:endParaRPr lang="en-US" altLang="zh-CN" sz="2000" dirty="0">
              <a:latin typeface="Times New Roman" pitchFamily="18" charset="0"/>
              <a:cs typeface="Times New Roman" pitchFamily="18" charset="0"/>
            </a:endParaRPr>
          </a:p>
        </p:txBody>
      </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539552" y="620688"/>
            <a:ext cx="8358246" cy="4214842"/>
          </a:xfrm>
        </p:spPr>
        <p:txBody>
          <a:bodyPr>
            <a:noAutofit/>
          </a:bodyPr>
          <a:lstStyle/>
          <a:p>
            <a:pPr marL="457200" indent="-457200">
              <a:lnSpc>
                <a:spcPct val="90000"/>
              </a:lnSpc>
              <a:buNone/>
            </a:pPr>
            <a:r>
              <a:rPr lang="en-US" altLang="zh-CN" sz="2800" dirty="0">
                <a:latin typeface="Times New Roman" pitchFamily="18" charset="0"/>
                <a:cs typeface="Times New Roman" pitchFamily="18" charset="0"/>
              </a:rPr>
              <a:t>8</a:t>
            </a:r>
            <a:r>
              <a:rPr lang="en-US" altLang="zh-CN" sz="2400" dirty="0">
                <a:latin typeface="Times New Roman" pitchFamily="18" charset="0"/>
                <a:cs typeface="Times New Roman" pitchFamily="18" charset="0"/>
              </a:rPr>
              <a:t>. Laura likes him too, and although I prefer having her to myself </a:t>
            </a:r>
            <a:r>
              <a:rPr lang="en-US" altLang="zh-CN" sz="2400" dirty="0">
                <a:solidFill>
                  <a:srgbClr val="C00000"/>
                </a:solidFill>
                <a:latin typeface="Times New Roman" pitchFamily="18" charset="0"/>
                <a:cs typeface="Times New Roman" pitchFamily="18" charset="0"/>
              </a:rPr>
              <a:t>I don’t really </a:t>
            </a:r>
          </a:p>
          <a:p>
            <a:pPr marL="457200" indent="-457200">
              <a:lnSpc>
                <a:spcPct val="90000"/>
              </a:lnSpc>
              <a:buNone/>
            </a:pPr>
            <a:r>
              <a:rPr lang="en-US" altLang="zh-CN" sz="2400" dirty="0">
                <a:solidFill>
                  <a:srgbClr val="C00000"/>
                </a:solidFill>
                <a:latin typeface="Times New Roman" pitchFamily="18" charset="0"/>
                <a:cs typeface="Times New Roman" pitchFamily="18" charset="0"/>
              </a:rPr>
              <a:t>resent it when</a:t>
            </a:r>
            <a:r>
              <a:rPr lang="en-US" altLang="zh-CN" sz="2400" dirty="0">
                <a:latin typeface="Times New Roman" pitchFamily="18" charset="0"/>
                <a:cs typeface="Times New Roman" pitchFamily="18" charset="0"/>
              </a:rPr>
              <a:t> he lounges up to make a third. </a:t>
            </a:r>
          </a:p>
          <a:p>
            <a:pPr marL="457200" indent="-457200">
              <a:lnSpc>
                <a:spcPct val="90000"/>
              </a:lnSpc>
              <a:buNone/>
            </a:pPr>
            <a:endParaRPr lang="en-US" altLang="zh-CN" sz="2400" dirty="0">
              <a:latin typeface="Times New Roman" pitchFamily="18" charset="0"/>
              <a:cs typeface="Times New Roman" pitchFamily="18" charset="0"/>
            </a:endParaRPr>
          </a:p>
          <a:p>
            <a:pPr marL="457200" indent="-457200">
              <a:lnSpc>
                <a:spcPct val="90000"/>
              </a:lnSpc>
              <a:buNone/>
            </a:pPr>
            <a:r>
              <a:rPr lang="en-US" altLang="zh-CN" sz="2400" dirty="0">
                <a:latin typeface="Times New Roman" pitchFamily="18" charset="0"/>
                <a:cs typeface="Times New Roman" pitchFamily="18" charset="0"/>
              </a:rPr>
              <a:t>I prefer being with her alone, just the two of us, but do not feel angry or upset when the Colonel comes in a relaxed manner to join us. </a:t>
            </a:r>
          </a:p>
          <a:p>
            <a:pPr marL="457200" indent="-457200">
              <a:lnSpc>
                <a:spcPct val="90000"/>
              </a:lnSpc>
              <a:buAutoNum type="arabicParenR"/>
            </a:pPr>
            <a:r>
              <a:rPr lang="en-US" altLang="zh-CN" sz="2400" dirty="0">
                <a:solidFill>
                  <a:srgbClr val="C00000"/>
                </a:solidFill>
                <a:latin typeface="Times New Roman" pitchFamily="18" charset="0"/>
                <a:cs typeface="Times New Roman" pitchFamily="18" charset="0"/>
              </a:rPr>
              <a:t>resent: </a:t>
            </a:r>
            <a:r>
              <a:rPr lang="en-US" altLang="zh-CN" sz="2400" dirty="0">
                <a:latin typeface="Times New Roman" pitchFamily="18" charset="0"/>
                <a:cs typeface="Times New Roman" pitchFamily="18" charset="0"/>
              </a:rPr>
              <a:t>to feel angry or upset. </a:t>
            </a:r>
          </a:p>
          <a:p>
            <a:pPr marL="457200" indent="-457200">
              <a:lnSpc>
                <a:spcPct val="90000"/>
              </a:lnSpc>
              <a:buAutoNum type="arabicParenR"/>
            </a:pPr>
            <a:r>
              <a:rPr lang="en-US" altLang="zh-CN" sz="2400" dirty="0">
                <a:solidFill>
                  <a:srgbClr val="C00000"/>
                </a:solidFill>
                <a:latin typeface="Times New Roman" pitchFamily="18" charset="0"/>
                <a:cs typeface="Times New Roman" pitchFamily="18" charset="0"/>
              </a:rPr>
              <a:t>lounge up: </a:t>
            </a:r>
            <a:r>
              <a:rPr lang="en-US" altLang="zh-CN" sz="2400" dirty="0">
                <a:latin typeface="Times New Roman" pitchFamily="18" charset="0"/>
                <a:cs typeface="Times New Roman" pitchFamily="18" charset="0"/>
              </a:rPr>
              <a:t>to stand, move, sit, etc. in a lazy or relaxed manner. </a:t>
            </a:r>
          </a:p>
          <a:p>
            <a:pPr marL="457200" indent="-457200">
              <a:lnSpc>
                <a:spcPct val="90000"/>
              </a:lnSpc>
              <a:buAutoNum type="arabicParenR"/>
            </a:pPr>
            <a:r>
              <a:rPr lang="en-US" altLang="zh-CN" sz="2400" dirty="0">
                <a:solidFill>
                  <a:srgbClr val="C00000"/>
                </a:solidFill>
                <a:latin typeface="Times New Roman" pitchFamily="18" charset="0"/>
                <a:cs typeface="Times New Roman" pitchFamily="18" charset="0"/>
              </a:rPr>
              <a:t>make a third: </a:t>
            </a:r>
            <a:r>
              <a:rPr lang="en-US" altLang="zh-CN" sz="2400" dirty="0">
                <a:latin typeface="Times New Roman" pitchFamily="18" charset="0"/>
                <a:cs typeface="Times New Roman" pitchFamily="18" charset="0"/>
              </a:rPr>
              <a:t>to be a third party</a:t>
            </a:r>
          </a:p>
          <a:p>
            <a:pPr marL="457200" indent="-457200">
              <a:lnSpc>
                <a:spcPct val="90000"/>
              </a:lnSpc>
              <a:buAutoNum type="arabicParenR"/>
            </a:pPr>
            <a:endParaRPr lang="en-US" altLang="zh-CN" sz="2400" dirty="0">
              <a:latin typeface="Times New Roman" pitchFamily="18" charset="0"/>
              <a:cs typeface="Times New Roman" pitchFamily="18" charset="0"/>
            </a:endParaRPr>
          </a:p>
          <a:p>
            <a:pPr marL="0" indent="0">
              <a:lnSpc>
                <a:spcPct val="90000"/>
              </a:lnSpc>
              <a:buNone/>
            </a:pPr>
            <a:r>
              <a:rPr lang="en-US" altLang="zh-CN" sz="2400" dirty="0">
                <a:latin typeface="Times New Roman" pitchFamily="18" charset="0"/>
                <a:cs typeface="Times New Roman" pitchFamily="18" charset="0"/>
              </a:rPr>
              <a:t>I will appreciate it very much if you…..</a:t>
            </a:r>
          </a:p>
          <a:p>
            <a:pPr marL="0" indent="0">
              <a:lnSpc>
                <a:spcPct val="90000"/>
              </a:lnSpc>
              <a:buNone/>
            </a:pPr>
            <a:r>
              <a:rPr lang="en-US" altLang="zh-CN" sz="2400" dirty="0">
                <a:latin typeface="Times New Roman" pitchFamily="18" charset="0"/>
                <a:cs typeface="Times New Roman" pitchFamily="18" charset="0"/>
              </a:rPr>
              <a:t>I love it when…. </a:t>
            </a:r>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1285860"/>
            <a:ext cx="7772400" cy="1470025"/>
          </a:xfrm>
        </p:spPr>
        <p:txBody>
          <a:bodyPr/>
          <a:lstStyle/>
          <a:p>
            <a:r>
              <a:rPr lang="en-US" altLang="zh-CN" dirty="0">
                <a:latin typeface="Times New Roman" pitchFamily="18" charset="0"/>
                <a:cs typeface="Times New Roman" pitchFamily="18" charset="0"/>
              </a:rPr>
              <a:t>No Signposts in the Sea</a:t>
            </a:r>
            <a:endParaRPr lang="zh-CN" altLang="en-US" dirty="0">
              <a:latin typeface="Times New Roman" pitchFamily="18" charset="0"/>
              <a:cs typeface="Times New Roman" pitchFamily="18" charset="0"/>
            </a:endParaRPr>
          </a:p>
        </p:txBody>
      </p:sp>
      <p:sp>
        <p:nvSpPr>
          <p:cNvPr id="3" name="副标题 2"/>
          <p:cNvSpPr>
            <a:spLocks noGrp="1"/>
          </p:cNvSpPr>
          <p:nvPr>
            <p:ph type="subTitle" idx="1"/>
          </p:nvPr>
        </p:nvSpPr>
        <p:spPr>
          <a:xfrm>
            <a:off x="1428728" y="2928934"/>
            <a:ext cx="6400800" cy="1752600"/>
          </a:xfrm>
        </p:spPr>
        <p:txBody>
          <a:bodyPr/>
          <a:lstStyle/>
          <a:p>
            <a:r>
              <a:rPr lang="en-US" altLang="zh-CN" dirty="0">
                <a:latin typeface="Times New Roman" pitchFamily="18" charset="0"/>
                <a:cs typeface="Times New Roman" pitchFamily="18" charset="0"/>
              </a:rPr>
              <a:t>Detailed Study </a:t>
            </a:r>
          </a:p>
          <a:p>
            <a:r>
              <a:rPr lang="en-US" altLang="zh-CN" dirty="0">
                <a:latin typeface="Times New Roman" pitchFamily="18" charset="0"/>
                <a:cs typeface="Times New Roman" pitchFamily="18" charset="0"/>
              </a:rPr>
              <a:t>(Para 18)</a:t>
            </a:r>
            <a:endParaRPr lang="zh-CN" altLang="en-US" dirty="0">
              <a:latin typeface="Times New Roman" pitchFamily="18" charset="0"/>
              <a:cs typeface="Times New Roman" pitchFamily="18"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534400" y="1600200"/>
            <a:ext cx="609600" cy="274638"/>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altLang="zh-CN" sz="1200" b="1" i="0" u="sng"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5" name="TextBox 4"/>
          <p:cNvSpPr txBox="1"/>
          <p:nvPr/>
        </p:nvSpPr>
        <p:spPr>
          <a:xfrm>
            <a:off x="285720" y="928670"/>
            <a:ext cx="8572528" cy="6555641"/>
          </a:xfrm>
          <a:prstGeom prst="rect">
            <a:avLst/>
          </a:prstGeom>
          <a:noFill/>
        </p:spPr>
        <p:txBody>
          <a:bodyPr wrap="square" rtlCol="0">
            <a:spAutoFit/>
          </a:bodyPr>
          <a:lstStyle/>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In all this great serenity of ocean it is seldom that we espy so much as another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ship; the jolly dolphins and the scratchy little flying-fish have the vast circle all to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themselves, ‘the Flying Fish, who has a part with the birds,’ and doubtless are glad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see the last of the monster which bears us into and out of sight. </a:t>
            </a:r>
          </a:p>
          <a:p>
            <a:pPr marL="457200" marR="0" lvl="1" indent="-457200" algn="l" defTabSz="914400" rtl="0" eaLnBrk="1" fontAlgn="auto" latinLnBrk="0" hangingPunct="1">
              <a:lnSpc>
                <a:spcPct val="100000"/>
              </a:lnSpc>
              <a:spcBef>
                <a:spcPts val="0"/>
              </a:spcBef>
              <a:spcAft>
                <a:spcPts val="0"/>
              </a:spcAft>
              <a:buClrTx/>
              <a:buSzTx/>
              <a:buFontTx/>
              <a:buAutoNum type="arabicParenR"/>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serenity: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calmness, peacefulness, quietness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T</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he </a:t>
            </a:r>
            <a:r>
              <a:rPr kumimoji="0" lang="en-US" sz="2000" b="0" i="1"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serenity</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in the aftermath of the tornado was remarkable</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His </a:t>
            </a:r>
            <a:r>
              <a:rPr kumimoji="0" lang="en-US" altLang="zh-CN" sz="2000" b="0" i="1"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serenity</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calmed those around him.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2)    espy: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catch sight of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e.g. O</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ut of the corner of my eye, I </a:t>
            </a:r>
            <a:r>
              <a:rPr kumimoji="0" lang="en-US" sz="2000" b="0" i="1"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espied</a:t>
            </a:r>
            <a:r>
              <a:rPr kumimoji="0" lang="en-US" sz="2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the squirrel making another raid on the bird feeder.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我眼角的余光看到松鼠又在袭击喂鸟器。</a:t>
            </a: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3)    scratchy: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making a scratching or a scraping noise. </a:t>
            </a:r>
          </a:p>
          <a:p>
            <a:pPr marL="457200" marR="0" lvl="1" indent="-457200" algn="l" defTabSz="914400" rtl="0" eaLnBrk="1" fontAlgn="auto" latinLnBrk="0" hangingPunct="1">
              <a:lnSpc>
                <a:spcPct val="100000"/>
              </a:lnSpc>
              <a:spcBef>
                <a:spcPts val="0"/>
              </a:spcBef>
              <a:spcAft>
                <a:spcPts val="0"/>
              </a:spcAft>
              <a:buClrTx/>
              <a:buSzTx/>
              <a:buFontTx/>
              <a:buAutoNum type="arabicParenR" startAt="4"/>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flying- fish: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These fish have large pectoral fins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胸鳍</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)like parachutes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（降落伞）</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which enable them to glide in the air for short flights after they have thrust themselves from the water. They are found mainly in tropical or warm seas. </a:t>
            </a:r>
          </a:p>
          <a:p>
            <a:pPr marL="457200" marR="0" lvl="1" indent="-457200" algn="l" defTabSz="914400" rtl="0" eaLnBrk="1" fontAlgn="auto" latinLnBrk="0" hangingPunct="1">
              <a:lnSpc>
                <a:spcPct val="100000"/>
              </a:lnSpc>
              <a:spcBef>
                <a:spcPts val="0"/>
              </a:spcBef>
              <a:spcAft>
                <a:spcPts val="0"/>
              </a:spcAft>
              <a:buClrTx/>
              <a:buSzTx/>
              <a:buFontTx/>
              <a:buAutoNum type="arabicParenR" startAt="4"/>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the Flying fish, who has a part with the birds: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 flying fish can glide in the air for a short time, so they can fly just a bit like birds. This remark is in quotation mark, indicating they are said by the Colonel, who knows birds well.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
        <p:nvSpPr>
          <p:cNvPr id="6" name="矩形 5"/>
          <p:cNvSpPr/>
          <p:nvPr/>
        </p:nvSpPr>
        <p:spPr>
          <a:xfrm>
            <a:off x="214282" y="357166"/>
            <a:ext cx="8215370" cy="461665"/>
          </a:xfrm>
          <a:prstGeom prst="rect">
            <a:avLst/>
          </a:prstGeom>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Paragraph 18:</a:t>
            </a:r>
            <a:endParaRPr kumimoji="0" lang="zh-CN" altLang="en-US" sz="24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22d240615b6d47d0a3f381eef7205db6_th.png"/>
          <p:cNvPicPr>
            <a:picLocks noChangeAspect="1"/>
          </p:cNvPicPr>
          <p:nvPr/>
        </p:nvPicPr>
        <p:blipFill>
          <a:blip r:embed="rId2"/>
          <a:stretch>
            <a:fillRect/>
          </a:stretch>
        </p:blipFill>
        <p:spPr>
          <a:xfrm>
            <a:off x="401109" y="1557868"/>
            <a:ext cx="3984625" cy="4052711"/>
          </a:xfrm>
          <a:prstGeom prst="rect">
            <a:avLst/>
          </a:prstGeom>
          <a:ln>
            <a:solidFill>
              <a:srgbClr val="C00000"/>
            </a:solidFill>
          </a:ln>
        </p:spPr>
      </p:pic>
      <p:pic>
        <p:nvPicPr>
          <p:cNvPr id="5" name="图片 4" descr="1448331960_6541_4.jpg"/>
          <p:cNvPicPr>
            <a:picLocks noChangeAspect="1"/>
          </p:cNvPicPr>
          <p:nvPr/>
        </p:nvPicPr>
        <p:blipFill>
          <a:blip r:embed="rId3"/>
          <a:stretch>
            <a:fillRect/>
          </a:stretch>
        </p:blipFill>
        <p:spPr>
          <a:xfrm>
            <a:off x="4492625" y="1546577"/>
            <a:ext cx="4177242" cy="4052713"/>
          </a:xfrm>
          <a:prstGeom prst="rect">
            <a:avLst/>
          </a:prstGeom>
          <a:ln>
            <a:solidFill>
              <a:srgbClr val="C00000"/>
            </a:solidFill>
          </a:ln>
        </p:spPr>
      </p:pic>
      <p:sp>
        <p:nvSpPr>
          <p:cNvPr id="6" name="TextBox 5"/>
          <p:cNvSpPr txBox="1"/>
          <p:nvPr/>
        </p:nvSpPr>
        <p:spPr>
          <a:xfrm>
            <a:off x="381001" y="451556"/>
            <a:ext cx="782320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Flying fish: large pectoral fins (</a:t>
            </a:r>
            <a:r>
              <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胸鳍</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which enable them to glide in the air for short flights after they have thrust themselves from the water. </a:t>
            </a: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spd="slow"/>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7158" y="428604"/>
            <a:ext cx="9072626" cy="6801862"/>
          </a:xfrm>
          <a:prstGeom prst="rect">
            <a:avLst/>
          </a:prstGeom>
        </p:spPr>
        <p:txBody>
          <a:bodyPr wrap="square">
            <a:spAutoFit/>
          </a:bodyPr>
          <a:lstStyle/>
          <a:p>
            <a:pPr marL="457200" marR="0" lvl="1" indent="-4572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In all this great serenity of ocean it is seldom that we espy so much as another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ship; the jolly dolphins and the scratchy little flying-fish have the vast circle all to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themselves, ‘the Flying Fish, who has a part with the birds,’ and doubtless are glad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see the last of the monster which bears us into and out of sight.  </a:t>
            </a:r>
            <a:r>
              <a:rPr kumimoji="0" lang="zh-CN" altLang="en-US"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在这片无比宁静的大海上，</a:t>
            </a: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我们连一艘其他的船只也难得见到。欢乐的海豚和那些吱吱叫的小飞鱼是这片广阔天地的主人。当</a:t>
            </a: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它们再也看不到那载着我们驶入它们的视线又很快消失的怪物时，这些与鸟儿有点相似的小飞鱼肯</a:t>
            </a: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定高兴得很。</a:t>
            </a:r>
            <a:endParaRPr kumimoji="0" lang="en-US" altLang="zh-CN" sz="16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6) have the vast circle all to themselves: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be able to use/enjoy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sth</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without others.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a:t>
            </a:r>
            <a:r>
              <a:rPr kumimoji="0" lang="en-US" altLang="zh-CN" sz="2000" b="0" i="0" u="none" strike="noStrike" kern="1200" cap="none" spc="0" normalizeH="0" baseline="0" noProof="0" dirty="0" err="1">
                <a:ln>
                  <a:noFill/>
                </a:ln>
                <a:solidFill>
                  <a:prstClr val="black"/>
                </a:solidFill>
                <a:effectLst/>
                <a:uLnTx/>
                <a:uFillTx/>
                <a:latin typeface="Times New Roman" pitchFamily="18" charset="0"/>
                <a:ea typeface="宋体" panose="02010600030101010101" pitchFamily="2" charset="-122"/>
                <a:cs typeface="Times New Roman" pitchFamily="18" charset="0"/>
              </a:rPr>
              <a:t>e.g</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When my parents went on a business trip, I had the house to myself.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7) to see the last of the monster which bears us into and out of sight: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 see no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more the great, strange-looking ship which carries us into and out of the range of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their sight. Compared with the natural beauty of sea and sea birds, the huge man-</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made ship looks like a monster. Such a remark reveals the narrator’s new attitude </a:t>
            </a:r>
          </a:p>
          <a:p>
            <a:pPr marL="457200" marR="0" lvl="1"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towards the relationship between nature and modern civilization. </a:t>
            </a:r>
          </a:p>
          <a:p>
            <a:pPr marL="457200" marR="0" lvl="0" indent="-457200" algn="l" defTabSz="914400" rtl="0" eaLnBrk="1" fontAlgn="auto" latinLnBrk="0" hangingPunct="1">
              <a:lnSpc>
                <a:spcPct val="100000"/>
              </a:lnSpc>
              <a:spcBef>
                <a:spcPts val="0"/>
              </a:spcBef>
              <a:spcAft>
                <a:spcPts val="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8) What contributes to the impressiveness of the scene?</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serenity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of the ocean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jolly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dolphins</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scratchy  little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flying-fish---the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monster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have the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vast circle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all to themselves</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into </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and </a:t>
            </a: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out of</a:t>
            </a:r>
            <a:r>
              <a:rPr kumimoji="0" lang="en-US" altLang="zh-CN" sz="20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rPr>
              <a:t> sight</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Times New Roman" pitchFamily="18" charset="0"/>
                <a:ea typeface="宋体" panose="02010600030101010101" pitchFamily="2" charset="-122"/>
                <a:cs typeface="Times New Roman" pitchFamily="18" charset="0"/>
              </a:rPr>
              <a:t>(use of specific words; contrastive description   )</a:t>
            </a: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a:p>
            <a:pPr marL="457200" marR="0" lvl="1" indent="-45720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Times New Roman" pitchFamily="18" charset="0"/>
              <a:ea typeface="宋体" panose="02010600030101010101" pitchFamily="2" charset="-122"/>
              <a:cs typeface="Times New Roman" pitchFamily="18" charset="0"/>
            </a:endParaRPr>
          </a:p>
        </p:txBody>
      </p:sp>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14282" y="500042"/>
            <a:ext cx="8715436" cy="6000792"/>
          </a:xfrm>
        </p:spPr>
        <p:txBody>
          <a:bodyPr>
            <a:normAutofit fontScale="92500" lnSpcReduction="10000"/>
          </a:bodyPr>
          <a:lstStyle/>
          <a:p>
            <a:pPr marL="457200" indent="-457200">
              <a:lnSpc>
                <a:spcPct val="90000"/>
              </a:lnSpc>
              <a:buNone/>
            </a:pPr>
            <a:r>
              <a:rPr lang="en-US" altLang="zh-CN" sz="2000" dirty="0">
                <a:latin typeface="Times New Roman" pitchFamily="18" charset="0"/>
                <a:cs typeface="Times New Roman" pitchFamily="18" charset="0"/>
              </a:rPr>
              <a:t>2. Our wake closes up and we might never have been. </a:t>
            </a:r>
          </a:p>
          <a:p>
            <a:pPr marL="457200" indent="-457200">
              <a:lnSpc>
                <a:spcPct val="90000"/>
              </a:lnSpc>
              <a:buNone/>
            </a:pPr>
            <a:r>
              <a:rPr lang="en-US" altLang="zh-CN" sz="2000" dirty="0">
                <a:latin typeface="Times New Roman" pitchFamily="18" charset="0"/>
                <a:cs typeface="Times New Roman" pitchFamily="18" charset="0"/>
              </a:rPr>
              <a:t>    When the track left in the water by our moving ship disappears, the sea is </a:t>
            </a:r>
          </a:p>
          <a:p>
            <a:pPr marL="457200" indent="-457200">
              <a:lnSpc>
                <a:spcPct val="90000"/>
              </a:lnSpc>
              <a:buNone/>
            </a:pPr>
            <a:r>
              <a:rPr lang="en-US" altLang="zh-CN" sz="2000" dirty="0">
                <a:latin typeface="Times New Roman" pitchFamily="18" charset="0"/>
                <a:cs typeface="Times New Roman" pitchFamily="18" charset="0"/>
              </a:rPr>
              <a:t>    peaceful and quiet again, as if we had never been there.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r>
              <a:rPr lang="en-US" altLang="zh-CN" sz="2000" dirty="0">
                <a:latin typeface="Times New Roman" pitchFamily="18" charset="0"/>
                <a:cs typeface="Times New Roman" pitchFamily="18" charset="0"/>
              </a:rPr>
              <a:t>3. But it does  happen from time to time that an island appears on the horizon, </a:t>
            </a:r>
          </a:p>
          <a:p>
            <a:pPr marL="457200" indent="-457200">
              <a:lnSpc>
                <a:spcPct val="90000"/>
              </a:lnSpc>
              <a:buNone/>
            </a:pPr>
            <a:r>
              <a:rPr lang="en-US" altLang="zh-CN" sz="2000" dirty="0">
                <a:latin typeface="Times New Roman" pitchFamily="18" charset="0"/>
                <a:cs typeface="Times New Roman" pitchFamily="18" charset="0"/>
              </a:rPr>
              <a:t>nameless to us and full of mystery, the peak of a submarine mountain range, lonely, </a:t>
            </a:r>
          </a:p>
          <a:p>
            <a:pPr marL="457200" indent="-457200">
              <a:lnSpc>
                <a:spcPct val="90000"/>
              </a:lnSpc>
              <a:buNone/>
            </a:pPr>
            <a:r>
              <a:rPr lang="en-US" altLang="zh-CN" sz="2000" dirty="0">
                <a:latin typeface="Times New Roman" pitchFamily="18" charset="0"/>
                <a:cs typeface="Times New Roman" pitchFamily="18" charset="0"/>
              </a:rPr>
              <a:t>unblemished, remote. </a:t>
            </a:r>
          </a:p>
          <a:p>
            <a:pPr marL="457200" indent="-457200">
              <a:lnSpc>
                <a:spcPct val="90000"/>
              </a:lnSpc>
              <a:buAutoNum type="arabicParenR"/>
            </a:pPr>
            <a:r>
              <a:rPr lang="en-US" altLang="zh-CN" sz="2000" dirty="0">
                <a:latin typeface="Times New Roman" pitchFamily="18" charset="0"/>
                <a:cs typeface="Times New Roman" pitchFamily="18" charset="0"/>
              </a:rPr>
              <a:t>After the wake of our ship is closed, the sea is undisturbed again, but from time </a:t>
            </a:r>
          </a:p>
          <a:p>
            <a:pPr marL="457200" indent="-457200">
              <a:lnSpc>
                <a:spcPct val="90000"/>
              </a:lnSpc>
              <a:buNone/>
            </a:pPr>
            <a:r>
              <a:rPr lang="en-US" altLang="zh-CN" sz="2000" dirty="0">
                <a:latin typeface="Times New Roman" pitchFamily="18" charset="0"/>
                <a:cs typeface="Times New Roman" pitchFamily="18" charset="0"/>
              </a:rPr>
              <a:t>       to time an island appears on the horizon.  This noun phrase ‘the peak of a submarine mountain range, lonely, unblemished, remote. ’ is in apposition  to the word ‘island’. The three attributes ‘lonely, unblemished, remote’ all modify the word ‘peak’. </a:t>
            </a:r>
          </a:p>
          <a:p>
            <a:pPr marL="457200" indent="-457200">
              <a:lnSpc>
                <a:spcPct val="90000"/>
              </a:lnSpc>
              <a:buAutoNum type="arabicParenR" startAt="2"/>
            </a:pPr>
            <a:r>
              <a:rPr lang="en-US" altLang="zh-CN" sz="2000" dirty="0">
                <a:solidFill>
                  <a:srgbClr val="C00000"/>
                </a:solidFill>
                <a:latin typeface="Times New Roman" pitchFamily="18" charset="0"/>
                <a:cs typeface="Times New Roman" pitchFamily="18" charset="0"/>
              </a:rPr>
              <a:t>submarine: </a:t>
            </a:r>
            <a:r>
              <a:rPr lang="en-US" altLang="zh-CN" sz="2000" dirty="0">
                <a:latin typeface="Times New Roman" pitchFamily="18" charset="0"/>
                <a:cs typeface="Times New Roman" pitchFamily="18" charset="0"/>
              </a:rPr>
              <a:t>being, living, used or carried on beneath the surface of the water, especially of the sea. </a:t>
            </a:r>
          </a:p>
          <a:p>
            <a:pPr marL="457200" indent="-457200">
              <a:lnSpc>
                <a:spcPct val="90000"/>
              </a:lnSpc>
              <a:buAutoNum type="arabicParenR" startAt="2"/>
            </a:pPr>
            <a:r>
              <a:rPr lang="en-US" altLang="zh-CN" sz="2000" dirty="0">
                <a:solidFill>
                  <a:srgbClr val="C00000"/>
                </a:solidFill>
                <a:latin typeface="Times New Roman" pitchFamily="18" charset="0"/>
                <a:cs typeface="Times New Roman" pitchFamily="18" charset="0"/>
              </a:rPr>
              <a:t>lonely: </a:t>
            </a:r>
            <a:r>
              <a:rPr lang="en-US" altLang="zh-CN" sz="2000" dirty="0">
                <a:latin typeface="Times New Roman" pitchFamily="18" charset="0"/>
                <a:cs typeface="Times New Roman" pitchFamily="18" charset="0"/>
              </a:rPr>
              <a:t>without habitation, unvisited</a:t>
            </a:r>
            <a:r>
              <a:rPr lang="zh-CN" altLang="en-US" sz="2000" dirty="0">
                <a:latin typeface="Times New Roman" pitchFamily="18" charset="0"/>
                <a:cs typeface="Times New Roman" pitchFamily="18" charset="0"/>
              </a:rPr>
              <a:t>； </a:t>
            </a:r>
            <a:r>
              <a:rPr lang="en-US" altLang="zh-CN" sz="2000" dirty="0">
                <a:latin typeface="Times New Roman" pitchFamily="18" charset="0"/>
                <a:cs typeface="Times New Roman" pitchFamily="18" charset="0"/>
              </a:rPr>
              <a:t>solitary</a:t>
            </a:r>
          </a:p>
          <a:p>
            <a:pPr marL="457200" indent="-457200">
              <a:lnSpc>
                <a:spcPct val="90000"/>
              </a:lnSpc>
              <a:buAutoNum type="arabicParenR" startAt="2"/>
            </a:pPr>
            <a:r>
              <a:rPr lang="en-US" altLang="zh-CN" sz="2000" dirty="0">
                <a:solidFill>
                  <a:srgbClr val="C00000"/>
                </a:solidFill>
                <a:latin typeface="Times New Roman" pitchFamily="18" charset="0"/>
                <a:cs typeface="Times New Roman" pitchFamily="18" charset="0"/>
              </a:rPr>
              <a:t>unblemished: </a:t>
            </a:r>
            <a:r>
              <a:rPr lang="en-US" altLang="zh-CN" sz="2000" dirty="0">
                <a:latin typeface="Times New Roman" pitchFamily="18" charset="0"/>
                <a:cs typeface="Times New Roman" pitchFamily="18" charset="0"/>
              </a:rPr>
              <a:t>the perfection or beauty is not spoiled. </a:t>
            </a:r>
          </a:p>
          <a:p>
            <a:pPr marL="457200" indent="-457200">
              <a:buNone/>
            </a:pPr>
            <a:r>
              <a:rPr lang="en-US" altLang="zh-CN" sz="2000" dirty="0">
                <a:latin typeface="Times New Roman" pitchFamily="18" charset="0"/>
                <a:cs typeface="Times New Roman" pitchFamily="18" charset="0"/>
              </a:rPr>
              <a:t>       e.g.  Nowadays, </a:t>
            </a:r>
            <a:r>
              <a:rPr lang="en-US" altLang="zh-CN" sz="2000" i="1" dirty="0">
                <a:latin typeface="Times New Roman" pitchFamily="18" charset="0"/>
                <a:cs typeface="Times New Roman" pitchFamily="18" charset="0"/>
              </a:rPr>
              <a:t>unblemishe</a:t>
            </a:r>
            <a:r>
              <a:rPr lang="en-US" altLang="zh-CN" sz="2000" dirty="0">
                <a:latin typeface="Times New Roman" pitchFamily="18" charset="0"/>
                <a:cs typeface="Times New Roman" pitchFamily="18" charset="0"/>
              </a:rPr>
              <a:t>d or even perfect faces are the rule on magazine covers </a:t>
            </a:r>
          </a:p>
          <a:p>
            <a:pPr marL="457200" indent="-457200">
              <a:buNone/>
            </a:pPr>
            <a:r>
              <a:rPr lang="en-US" altLang="zh-CN" sz="2000" dirty="0">
                <a:latin typeface="Times New Roman" pitchFamily="18" charset="0"/>
                <a:cs typeface="Times New Roman" pitchFamily="18" charset="0"/>
              </a:rPr>
              <a:t>               and billboards. </a:t>
            </a:r>
          </a:p>
          <a:p>
            <a:pPr marL="457200" indent="-457200">
              <a:buNone/>
            </a:pPr>
            <a:r>
              <a:rPr lang="en-US" altLang="zh-CN" sz="2000" dirty="0">
                <a:latin typeface="Times New Roman" pitchFamily="18" charset="0"/>
                <a:cs typeface="Times New Roman" pitchFamily="18" charset="0"/>
              </a:rPr>
              <a:t>          Apart from a parking fine ten years before, she had an </a:t>
            </a:r>
            <a:r>
              <a:rPr lang="en-US" altLang="zh-CN" sz="2000" i="1" dirty="0">
                <a:latin typeface="Times New Roman" pitchFamily="18" charset="0"/>
                <a:cs typeface="Times New Roman" pitchFamily="18" charset="0"/>
              </a:rPr>
              <a:t>unblemished</a:t>
            </a:r>
            <a:r>
              <a:rPr lang="en-US" altLang="zh-CN" sz="2000" dirty="0">
                <a:latin typeface="Times New Roman" pitchFamily="18" charset="0"/>
                <a:cs typeface="Times New Roman" pitchFamily="18" charset="0"/>
              </a:rPr>
              <a:t> driving record. </a:t>
            </a:r>
          </a:p>
          <a:p>
            <a:pPr marL="457200" indent="-457200">
              <a:lnSpc>
                <a:spcPct val="90000"/>
              </a:lnSpc>
              <a:buNone/>
            </a:pPr>
            <a:r>
              <a:rPr lang="en-US" altLang="zh-CN" sz="2000" dirty="0">
                <a:solidFill>
                  <a:srgbClr val="C00000"/>
                </a:solidFill>
                <a:latin typeface="Times New Roman" pitchFamily="18" charset="0"/>
                <a:cs typeface="Times New Roman" pitchFamily="18" charset="0"/>
              </a:rPr>
              <a:t> 5)   remote: </a:t>
            </a:r>
            <a:r>
              <a:rPr lang="en-US" altLang="zh-CN" sz="2000" dirty="0">
                <a:latin typeface="Times New Roman" pitchFamily="18" charset="0"/>
                <a:cs typeface="Times New Roman" pitchFamily="18" charset="0"/>
              </a:rPr>
              <a:t>far away from civilization, quiet and lonely. </a:t>
            </a:r>
          </a:p>
          <a:p>
            <a:pPr marL="457200" indent="-457200">
              <a:lnSpc>
                <a:spcPct val="90000"/>
              </a:lnSpc>
              <a:buNone/>
            </a:pPr>
            <a:endParaRPr lang="en-US" altLang="zh-CN" sz="2200" dirty="0">
              <a:latin typeface="Times New Roman" pitchFamily="18" charset="0"/>
              <a:cs typeface="Times New Roman" pitchFamily="18" charset="0"/>
            </a:endParaRPr>
          </a:p>
          <a:p>
            <a:pPr marL="457200" indent="-457200">
              <a:lnSpc>
                <a:spcPct val="90000"/>
              </a:lnSpc>
              <a:buNone/>
            </a:pPr>
            <a:endParaRPr lang="en-US" altLang="zh-CN" sz="2200" dirty="0">
              <a:latin typeface="Times New Roman" pitchFamily="18" charset="0"/>
              <a:cs typeface="Times New Roman" pitchFamily="18" charset="0"/>
            </a:endParaRPr>
          </a:p>
          <a:p>
            <a:pPr eaLnBrk="1" hangingPunct="1">
              <a:lnSpc>
                <a:spcPct val="90000"/>
              </a:lnSpc>
              <a:buNone/>
            </a:pPr>
            <a:endParaRPr lang="en-US" altLang="zh-CN" sz="2000" dirty="0">
              <a:latin typeface="Times New Roman" pitchFamily="18" charset="0"/>
              <a:cs typeface="Times New Roman" pitchFamily="18" charset="0"/>
            </a:endParaRPr>
          </a:p>
          <a:p>
            <a:pPr eaLnBrk="1" hangingPunct="1">
              <a:lnSpc>
                <a:spcPct val="90000"/>
              </a:lnSpc>
              <a:buNone/>
            </a:pPr>
            <a:endParaRPr lang="en-US" altLang="zh-CN" sz="2400" dirty="0">
              <a:latin typeface="Times New Roman" pitchFamily="18" charset="0"/>
              <a:cs typeface="Times New Roman" pitchFamily="18" charset="0"/>
            </a:endParaRPr>
          </a:p>
        </p:txBody>
      </p:sp>
    </p:spTree>
  </p:cSld>
  <p:clrMapOvr>
    <a:masterClrMapping/>
  </p:clrMapOvr>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16956</Words>
  <Application>Microsoft Office PowerPoint</Application>
  <PresentationFormat>全屏显示(4:3)</PresentationFormat>
  <Paragraphs>1323</Paragraphs>
  <Slides>143</Slides>
  <Notes>21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143</vt:i4>
      </vt:variant>
    </vt:vector>
  </HeadingPairs>
  <TitlesOfParts>
    <vt:vector size="158" baseType="lpstr">
      <vt:lpstr>Arial Unicode MS</vt:lpstr>
      <vt:lpstr>Informal Roman</vt:lpstr>
      <vt:lpstr>黑体</vt:lpstr>
      <vt:lpstr>楷体</vt:lpstr>
      <vt:lpstr>宋体</vt:lpstr>
      <vt:lpstr>Arial</vt:lpstr>
      <vt:lpstr>Calibri</vt:lpstr>
      <vt:lpstr>Comic Sans MS</vt:lpstr>
      <vt:lpstr>Georgia</vt:lpstr>
      <vt:lpstr>Monotype Corsiva</vt:lpstr>
      <vt:lpstr>Times New Roman</vt:lpstr>
      <vt:lpstr>Verdana</vt:lpstr>
      <vt:lpstr>Wingdings</vt:lpstr>
      <vt:lpstr>Wingdings 2</vt:lpstr>
      <vt:lpstr>Office 主题</vt:lpstr>
      <vt:lpstr>  No Signposts in the Sea  </vt:lpstr>
      <vt:lpstr>About the author</vt:lpstr>
      <vt:lpstr>PowerPoint 演示文稿</vt:lpstr>
      <vt:lpstr>V. Sackville- West</vt:lpstr>
      <vt:lpstr> About the author</vt:lpstr>
      <vt:lpstr>She was born in Knole Castle（诺尔城堡） </vt:lpstr>
      <vt:lpstr>PowerPoint 演示文稿</vt:lpstr>
      <vt:lpstr>PowerPoint 演示文稿</vt:lpstr>
      <vt:lpstr>PowerPoint 演示文稿</vt:lpstr>
      <vt:lpstr>PowerPoint 演示文稿</vt:lpstr>
      <vt:lpstr>PowerPoint 演示文稿</vt:lpstr>
      <vt:lpstr>PowerPoint 演示文稿</vt:lpstr>
      <vt:lpstr>Well known novels</vt:lpstr>
      <vt:lpstr>The Edwardians (1930) 爱德华时代</vt:lpstr>
      <vt:lpstr>PowerPoint 演示文稿</vt:lpstr>
      <vt:lpstr>All Passion Spent (1931)</vt:lpstr>
      <vt:lpstr>Writing features</vt:lpstr>
      <vt:lpstr>Background</vt:lpstr>
      <vt:lpstr>Background</vt:lpstr>
      <vt:lpstr>Background</vt:lpstr>
      <vt:lpstr>Background</vt:lpstr>
      <vt:lpstr>Background</vt:lpstr>
      <vt:lpstr>The Narrator of the No Signposts in the Sea</vt:lpstr>
      <vt:lpstr>PowerPoint 演示文稿</vt:lpstr>
      <vt:lpstr>A study of the title</vt:lpstr>
      <vt:lpstr>PowerPoint 演示文稿</vt:lpstr>
      <vt:lpstr>Information from Para 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 Signpost in the Sea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 Signpost in the Sea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 Signposts in the Sea</vt:lpstr>
      <vt:lpstr>PowerPoint 演示文稿</vt:lpstr>
      <vt:lpstr>PowerPoint 演示文稿</vt:lpstr>
      <vt:lpstr>PowerPoint 演示文稿</vt:lpstr>
      <vt:lpstr>Analogy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 Signposts in the Sea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 Signposts in the Sea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 Signposts in the Sea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 Signposts in the Sea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The Theme of the No Signposts in the Sea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Signpost in the Sea</dc:title>
  <dc:creator>Administrator</dc:creator>
  <cp:lastModifiedBy>cdka0932</cp:lastModifiedBy>
  <cp:revision>14</cp:revision>
  <dcterms:created xsi:type="dcterms:W3CDTF">2020-04-15T02:18:09Z</dcterms:created>
  <dcterms:modified xsi:type="dcterms:W3CDTF">2024-03-11T03:07:06Z</dcterms:modified>
</cp:coreProperties>
</file>